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3"/>
  </p:notesMasterIdLst>
  <p:sldIdLst>
    <p:sldId id="256" r:id="rId2"/>
    <p:sldId id="257" r:id="rId3"/>
    <p:sldId id="264" r:id="rId4"/>
    <p:sldId id="278" r:id="rId5"/>
    <p:sldId id="279" r:id="rId6"/>
    <p:sldId id="268" r:id="rId7"/>
    <p:sldId id="269" r:id="rId8"/>
    <p:sldId id="280" r:id="rId9"/>
    <p:sldId id="281" r:id="rId10"/>
    <p:sldId id="282" r:id="rId11"/>
    <p:sldId id="266"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0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4D019-E026-4D51-BDC4-2AE071F6A89B}" v="11" dt="2024-02-10T06:11:26.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9" autoAdjust="0"/>
    <p:restoredTop sz="59483" autoAdjust="0"/>
  </p:normalViewPr>
  <p:slideViewPr>
    <p:cSldViewPr snapToGrid="0">
      <p:cViewPr varScale="1">
        <p:scale>
          <a:sx n="92" d="100"/>
          <a:sy n="92" d="100"/>
        </p:scale>
        <p:origin x="114" y="4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246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D72E85D5-2D21-47CA-86C2-25B71DBCB349}" type="datetimeFigureOut">
              <a:rPr lang="en-US" smtClean="0"/>
              <a:t>2/10/2024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6C3E69F9-8E9C-4C0B-A79C-41087D4207E4}" type="slidenum">
              <a:rPr lang="en-US" smtClean="0"/>
              <a:t>‹#›</a:t>
            </a:fld>
            <a:endParaRPr lang="en-US"/>
          </a:p>
        </p:txBody>
      </p:sp>
    </p:spTree>
    <p:extLst>
      <p:ext uri="{BB962C8B-B14F-4D97-AF65-F5344CB8AC3E}">
        <p14:creationId xmlns:p14="http://schemas.microsoft.com/office/powerpoint/2010/main" val="188317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ao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639763"/>
            <a:ext cx="5572125" cy="3133725"/>
          </a:xfrm>
        </p:spPr>
      </p:sp>
      <p:sp>
        <p:nvSpPr>
          <p:cNvPr id="3" name="Notes Placeholder 2"/>
          <p:cNvSpPr>
            <a:spLocks noGrp="1"/>
          </p:cNvSpPr>
          <p:nvPr>
            <p:ph type="body" idx="1"/>
          </p:nvPr>
        </p:nvSpPr>
        <p:spPr>
          <a:xfrm>
            <a:off x="718732" y="3846172"/>
            <a:ext cx="5588000" cy="4899047"/>
          </a:xfrm>
        </p:spPr>
        <p:txBody>
          <a:bodyPr/>
          <a:lstStyle/>
          <a:p>
            <a:r>
              <a:rPr lang="en-US" b="1" dirty="0"/>
              <a:t>Introduction</a:t>
            </a:r>
          </a:p>
          <a:p>
            <a:pPr marL="228600" indent="-228600">
              <a:buFont typeface="+mj-lt"/>
              <a:buAutoNum type="arabicPeriod"/>
            </a:pPr>
            <a:r>
              <a:rPr lang="en-US" b="1" dirty="0"/>
              <a:t>Barb DiGangi, Membership Specialist at AAOS</a:t>
            </a:r>
            <a:r>
              <a:rPr lang="en-US" dirty="0"/>
              <a:t>. </a:t>
            </a:r>
          </a:p>
          <a:p>
            <a:pPr marL="228600" indent="-228600">
              <a:buFont typeface="+mj-lt"/>
              <a:buAutoNum type="arabicPeriod"/>
            </a:pPr>
            <a:r>
              <a:rPr lang="en-US" dirty="0"/>
              <a:t>I work in our Marketing, Communications, and Membership Department and I am on the membership team</a:t>
            </a:r>
          </a:p>
          <a:p>
            <a:pPr marL="228600" indent="-228600">
              <a:buFont typeface="+mj-lt"/>
              <a:buAutoNum type="arabicPeriod"/>
            </a:pPr>
            <a:r>
              <a:rPr lang="en-US" dirty="0"/>
              <a:t>The membership team breaks down all communications, by channel and by career stage to make it seamless for Members to transition from one membership category to the next. </a:t>
            </a:r>
          </a:p>
          <a:p>
            <a:pPr marL="228600" indent="-228600">
              <a:buFont typeface="+mj-lt"/>
              <a:buAutoNum type="arabicPeriod"/>
            </a:pPr>
            <a:r>
              <a:rPr lang="en-US" dirty="0"/>
              <a:t>We do this through Acquisition, Onboarding, Engagement, and Retention which directly follow the Member Experience at the Academy.</a:t>
            </a:r>
          </a:p>
          <a:p>
            <a:pPr marL="228600" indent="-228600">
              <a:buFont typeface="+mj-lt"/>
              <a:buAutoNum type="arabicPeriod"/>
            </a:pPr>
            <a:r>
              <a:rPr lang="en-US" b="1" dirty="0"/>
              <a:t>AS the Membership Specialist, I ensure all new residents entering residency programs are enrolled for AAOS Membership and residents who are graduating continue their membership as they go into fellowship training and practice.</a:t>
            </a:r>
          </a:p>
          <a:p>
            <a:pPr marL="228600" indent="-228600">
              <a:buFont typeface="+mj-lt"/>
              <a:buAutoNum type="arabicPeriod"/>
            </a:pPr>
            <a:r>
              <a:rPr lang="en-US" dirty="0">
                <a:solidFill>
                  <a:srgbClr val="FF0000"/>
                </a:solidFill>
              </a:rPr>
              <a:t>Membership is free</a:t>
            </a:r>
            <a:r>
              <a:rPr lang="en-US" dirty="0"/>
              <a:t> to residents for the duration of their residency and fellowship training. Once they are members, they have access to all their benefits. </a:t>
            </a:r>
          </a:p>
          <a:p>
            <a:pPr marL="228600" indent="-228600">
              <a:buFont typeface="+mj-lt"/>
              <a:buAutoNum type="arabicPeriod"/>
            </a:pPr>
            <a:r>
              <a:rPr lang="en-US" dirty="0"/>
              <a:t>The enrollment and transition processes are done through the Resident Management Portal by the Residency Coordinators. Program Directors also have access to the portal.</a:t>
            </a:r>
          </a:p>
          <a:p>
            <a:pPr marL="228600" indent="-228600">
              <a:buFont typeface="+mj-lt"/>
              <a:buAutoNum type="arabicPeriod"/>
            </a:pPr>
            <a:r>
              <a:rPr lang="en-US" dirty="0"/>
              <a:t>The portal was developed to provide Orthopaedic Residency Directors and Coordinators the ability to upload, manage, and add residents to the roster, and enter transition information as residents near the end of their residency. </a:t>
            </a:r>
          </a:p>
          <a:p>
            <a:pPr marL="228600" indent="-228600">
              <a:buFont typeface="+mj-lt"/>
              <a:buAutoNum type="arabicPeriod"/>
            </a:pPr>
            <a:r>
              <a:rPr lang="en-US" dirty="0"/>
              <a:t>I am the primary contact for the enrollments and transitions and will now briefly give an overview of the portal itself. </a:t>
            </a:r>
          </a:p>
        </p:txBody>
      </p:sp>
      <p:sp>
        <p:nvSpPr>
          <p:cNvPr id="4" name="Slide Number Placeholder 3"/>
          <p:cNvSpPr>
            <a:spLocks noGrp="1"/>
          </p:cNvSpPr>
          <p:nvPr>
            <p:ph type="sldNum" sz="quarter" idx="5"/>
          </p:nvPr>
        </p:nvSpPr>
        <p:spPr/>
        <p:txBody>
          <a:bodyPr/>
          <a:lstStyle/>
          <a:p>
            <a:fld id="{6C3E69F9-8E9C-4C0B-A79C-41087D4207E4}" type="slidenum">
              <a:rPr lang="en-US" smtClean="0"/>
              <a:t>1</a:t>
            </a:fld>
            <a:endParaRPr lang="en-US"/>
          </a:p>
        </p:txBody>
      </p:sp>
    </p:spTree>
    <p:extLst>
      <p:ext uri="{BB962C8B-B14F-4D97-AF65-F5344CB8AC3E}">
        <p14:creationId xmlns:p14="http://schemas.microsoft.com/office/powerpoint/2010/main" val="226411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E69F9-8E9C-4C0B-A79C-41087D4207E4}" type="slidenum">
              <a:rPr lang="en-US" smtClean="0"/>
              <a:t>10</a:t>
            </a:fld>
            <a:endParaRPr lang="en-US"/>
          </a:p>
        </p:txBody>
      </p:sp>
    </p:spTree>
    <p:extLst>
      <p:ext uri="{BB962C8B-B14F-4D97-AF65-F5344CB8AC3E}">
        <p14:creationId xmlns:p14="http://schemas.microsoft.com/office/powerpoint/2010/main" val="413042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E69F9-8E9C-4C0B-A79C-41087D4207E4}" type="slidenum">
              <a:rPr lang="en-US" smtClean="0"/>
              <a:t>11</a:t>
            </a:fld>
            <a:endParaRPr lang="en-US"/>
          </a:p>
        </p:txBody>
      </p:sp>
    </p:spTree>
    <p:extLst>
      <p:ext uri="{BB962C8B-B14F-4D97-AF65-F5344CB8AC3E}">
        <p14:creationId xmlns:p14="http://schemas.microsoft.com/office/powerpoint/2010/main" val="294699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New Resident enrollment should be completed by June 30 so they have access to their benefits on July 1</a:t>
            </a:r>
            <a:r>
              <a:rPr lang="en-US" baseline="30000" dirty="0"/>
              <a:t>st</a:t>
            </a:r>
            <a:r>
              <a:rPr lang="en-US" dirty="0"/>
              <a:t> when membership begins.</a:t>
            </a:r>
          </a:p>
          <a:p>
            <a:endParaRPr lang="en-US" dirty="0"/>
          </a:p>
          <a:p>
            <a:r>
              <a:rPr lang="en-US" dirty="0"/>
              <a:t>If they are NOT enrolled by June 30, and it goes into July/August, the new residents are missing out on immediate benefits. </a:t>
            </a:r>
          </a:p>
          <a:p>
            <a:endParaRPr lang="en-US" dirty="0"/>
          </a:p>
          <a:p>
            <a:r>
              <a:rPr lang="en-US" dirty="0"/>
              <a:t>2.) For transitions, we know residents who are graduating and leaving the residency program so I highly encourage you to complete transitions as soon as possible. </a:t>
            </a:r>
          </a:p>
          <a:p>
            <a:endParaRPr lang="en-US" dirty="0"/>
          </a:p>
          <a:p>
            <a:r>
              <a:rPr lang="en-US" dirty="0"/>
              <a:t>3.) Although we’ve extended the date to July 31 to complete transitions, coordinators are busy and may forget. </a:t>
            </a:r>
          </a:p>
          <a:p>
            <a:endParaRPr lang="en-US" dirty="0"/>
          </a:p>
          <a:p>
            <a:r>
              <a:rPr lang="en-US" dirty="0"/>
              <a:t>4.) If we do not get that information on what the graduate is doing next, we risk losing them as members, and they won’t have benefits. </a:t>
            </a:r>
          </a:p>
          <a:p>
            <a:endParaRPr lang="en-US" dirty="0"/>
          </a:p>
          <a:p>
            <a:r>
              <a:rPr lang="en-US" dirty="0"/>
              <a:t>Fellowship membership is still FREE to them while they are training. Unless the transition is going practice, this would be our candidate membership and the first category the doctor pays dues.</a:t>
            </a:r>
          </a:p>
        </p:txBody>
      </p:sp>
      <p:sp>
        <p:nvSpPr>
          <p:cNvPr id="4" name="Slide Number Placeholder 3"/>
          <p:cNvSpPr>
            <a:spLocks noGrp="1"/>
          </p:cNvSpPr>
          <p:nvPr>
            <p:ph type="sldNum" sz="quarter" idx="5"/>
          </p:nvPr>
        </p:nvSpPr>
        <p:spPr/>
        <p:txBody>
          <a:bodyPr/>
          <a:lstStyle/>
          <a:p>
            <a:fld id="{6C3E69F9-8E9C-4C0B-A79C-41087D4207E4}" type="slidenum">
              <a:rPr lang="en-US" smtClean="0"/>
              <a:t>2</a:t>
            </a:fld>
            <a:endParaRPr lang="en-US"/>
          </a:p>
        </p:txBody>
      </p:sp>
    </p:spTree>
    <p:extLst>
      <p:ext uri="{BB962C8B-B14F-4D97-AF65-F5344CB8AC3E}">
        <p14:creationId xmlns:p14="http://schemas.microsoft.com/office/powerpoint/2010/main" val="218941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641850"/>
            <a:ext cx="5588000" cy="3481388"/>
          </a:xfrm>
        </p:spPr>
        <p:txBody>
          <a:bodyPr/>
          <a:lstStyle/>
          <a:p>
            <a:r>
              <a:rPr lang="en-US" dirty="0"/>
              <a:t>Once emails are deployed in April, you can begin accessing the Portal. There are two ways to access it. That is through the link I send via email, and you can access it at our website at </a:t>
            </a:r>
            <a:r>
              <a:rPr lang="en-US" dirty="0">
                <a:hlinkClick r:id="rId3"/>
              </a:rPr>
              <a:t>www.aaos.org</a:t>
            </a:r>
            <a:r>
              <a:rPr lang="en-US" dirty="0"/>
              <a:t>. </a:t>
            </a:r>
          </a:p>
          <a:p>
            <a:endParaRPr lang="en-US" dirty="0"/>
          </a:p>
          <a:p>
            <a:r>
              <a:rPr lang="en-US" dirty="0"/>
              <a:t>Program directors also can access the portal. </a:t>
            </a:r>
          </a:p>
          <a:p>
            <a:endParaRPr lang="en-US" dirty="0"/>
          </a:p>
          <a:p>
            <a:r>
              <a:rPr lang="en-US" dirty="0"/>
              <a:t>Single sign-on is required to log into the portal, that is your AAOS Username and Password. If you are new to the AAOS website and don’t have a record, you can create one at our website </a:t>
            </a:r>
            <a:r>
              <a:rPr lang="en-US" dirty="0">
                <a:hlinkClick r:id="rId3"/>
              </a:rPr>
              <a:t>www.aaos.org</a:t>
            </a:r>
            <a:r>
              <a:rPr lang="en-US" dirty="0"/>
              <a:t>. You can then contact me and I will relate your record to your RP Program record. </a:t>
            </a:r>
          </a:p>
          <a:p>
            <a:endParaRPr lang="en-US" dirty="0"/>
          </a:p>
          <a:p>
            <a:r>
              <a:rPr lang="en-US" dirty="0"/>
              <a:t>Once records are created in the AAOS system, it is a permanent record. You’ll want to save those login credentials for your record-keeping. </a:t>
            </a:r>
          </a:p>
          <a:p>
            <a:endParaRPr lang="en-US" dirty="0"/>
          </a:p>
          <a:p>
            <a:r>
              <a:rPr lang="en-US" dirty="0"/>
              <a:t>If you need any help with creating records or updating your account profile, please contact our service center.</a:t>
            </a:r>
          </a:p>
        </p:txBody>
      </p:sp>
      <p:sp>
        <p:nvSpPr>
          <p:cNvPr id="4" name="Slide Number Placeholder 3"/>
          <p:cNvSpPr>
            <a:spLocks noGrp="1"/>
          </p:cNvSpPr>
          <p:nvPr>
            <p:ph type="sldNum" sz="quarter" idx="5"/>
          </p:nvPr>
        </p:nvSpPr>
        <p:spPr/>
        <p:txBody>
          <a:bodyPr/>
          <a:lstStyle/>
          <a:p>
            <a:fld id="{6C3E69F9-8E9C-4C0B-A79C-41087D4207E4}" type="slidenum">
              <a:rPr lang="en-US" smtClean="0"/>
              <a:t>3</a:t>
            </a:fld>
            <a:endParaRPr lang="en-US"/>
          </a:p>
        </p:txBody>
      </p:sp>
    </p:spTree>
    <p:extLst>
      <p:ext uri="{BB962C8B-B14F-4D97-AF65-F5344CB8AC3E}">
        <p14:creationId xmlns:p14="http://schemas.microsoft.com/office/powerpoint/2010/main" val="316304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overview of what you will see once you are logged in.</a:t>
            </a:r>
          </a:p>
          <a:p>
            <a:endParaRPr lang="en-US" dirty="0"/>
          </a:p>
          <a:p>
            <a:r>
              <a:rPr lang="en-US" dirty="0"/>
              <a:t>You should see your residency program name, the ACGME number, and your AAOS RP Program Record ID. </a:t>
            </a:r>
          </a:p>
          <a:p>
            <a:endParaRPr lang="en-US" dirty="0"/>
          </a:p>
          <a:p>
            <a:r>
              <a:rPr lang="en-US" dirty="0"/>
              <a:t>The ACGME number is given by the </a:t>
            </a:r>
            <a:r>
              <a:rPr lang="en-US" b="1" dirty="0"/>
              <a:t>Accreditation Council for Graduate Medical Education </a:t>
            </a:r>
            <a:r>
              <a:rPr lang="en-US" dirty="0"/>
              <a:t>and NOT by AAOS. </a:t>
            </a:r>
          </a:p>
          <a:p>
            <a:endParaRPr lang="en-US" dirty="0"/>
          </a:p>
          <a:p>
            <a:r>
              <a:rPr lang="en-US" dirty="0"/>
              <a:t>The RP number is how we identify the residency program record in the AAOS system. It is RP + a four-digit number. For Example here, Loyola University’s AAOS ID is RP1406, and your own AAOS record as the coordinator is tied to the RP record, and so begins the relationship. </a:t>
            </a:r>
          </a:p>
          <a:p>
            <a:endParaRPr lang="en-US" dirty="0"/>
          </a:p>
          <a:p>
            <a:r>
              <a:rPr lang="en-US" dirty="0"/>
              <a:t>When the residents are added to the system, they will also be tied to the RP record. </a:t>
            </a:r>
          </a:p>
          <a:p>
            <a:endParaRPr lang="en-US" dirty="0"/>
          </a:p>
          <a:p>
            <a:r>
              <a:rPr lang="en-US" dirty="0"/>
              <a:t>You will also see the Overview Tab, Roster Tab, OITE Tab, ROCK Tab, and Order Summary.</a:t>
            </a:r>
          </a:p>
          <a:p>
            <a:endParaRPr lang="en-US" dirty="0"/>
          </a:p>
          <a:p>
            <a:r>
              <a:rPr lang="en-US" dirty="0"/>
              <a:t>To begin enrolling your residents just click on the button.</a:t>
            </a:r>
          </a:p>
          <a:p>
            <a:endParaRPr lang="en-US" dirty="0"/>
          </a:p>
          <a:p>
            <a:endParaRPr lang="en-US" dirty="0"/>
          </a:p>
        </p:txBody>
      </p:sp>
      <p:sp>
        <p:nvSpPr>
          <p:cNvPr id="4" name="Slide Number Placeholder 3"/>
          <p:cNvSpPr>
            <a:spLocks noGrp="1"/>
          </p:cNvSpPr>
          <p:nvPr>
            <p:ph type="sldNum" sz="quarter" idx="5"/>
          </p:nvPr>
        </p:nvSpPr>
        <p:spPr/>
        <p:txBody>
          <a:bodyPr/>
          <a:lstStyle/>
          <a:p>
            <a:fld id="{6C3E69F9-8E9C-4C0B-A79C-41087D4207E4}" type="slidenum">
              <a:rPr lang="en-US" smtClean="0"/>
              <a:t>4</a:t>
            </a:fld>
            <a:endParaRPr lang="en-US"/>
          </a:p>
        </p:txBody>
      </p:sp>
    </p:spTree>
    <p:extLst>
      <p:ext uri="{BB962C8B-B14F-4D97-AF65-F5344CB8AC3E}">
        <p14:creationId xmlns:p14="http://schemas.microsoft.com/office/powerpoint/2010/main" val="924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the enrollment button, you see your CURRENT roster of residents, with their begin and end dates, their PGY levels, and email addresses. </a:t>
            </a:r>
          </a:p>
          <a:p>
            <a:endParaRPr lang="en-US" dirty="0"/>
          </a:p>
          <a:p>
            <a:r>
              <a:rPr lang="en-US" dirty="0"/>
              <a:t>You’ll see the button to ADD RESIDENT, and this is where you will begin to enroll your new residents. </a:t>
            </a:r>
          </a:p>
          <a:p>
            <a:endParaRPr lang="en-US" dirty="0"/>
          </a:p>
          <a:p>
            <a:r>
              <a:rPr lang="en-US" dirty="0"/>
              <a:t>Once you click the button, just follow the prompts and enter the required information. </a:t>
            </a:r>
          </a:p>
          <a:p>
            <a:endParaRPr lang="en-US" dirty="0"/>
          </a:p>
          <a:p>
            <a:r>
              <a:rPr lang="en-US" dirty="0"/>
              <a:t>You can type the last name only, but it also gives you the option to enter a FIRST NAME and an email address. I recommend, only searching using the LAST NAME.</a:t>
            </a:r>
          </a:p>
          <a:p>
            <a:endParaRPr lang="en-US" dirty="0"/>
          </a:p>
          <a:p>
            <a:r>
              <a:rPr lang="en-US" dirty="0"/>
              <a:t>Once you type in the information, a name will pop up if they are in the system, and if not you can them. </a:t>
            </a:r>
          </a:p>
        </p:txBody>
      </p:sp>
      <p:sp>
        <p:nvSpPr>
          <p:cNvPr id="4" name="Slide Number Placeholder 3"/>
          <p:cNvSpPr>
            <a:spLocks noGrp="1"/>
          </p:cNvSpPr>
          <p:nvPr>
            <p:ph type="sldNum" sz="quarter" idx="5"/>
          </p:nvPr>
        </p:nvSpPr>
        <p:spPr/>
        <p:txBody>
          <a:bodyPr/>
          <a:lstStyle/>
          <a:p>
            <a:fld id="{6C3E69F9-8E9C-4C0B-A79C-41087D4207E4}" type="slidenum">
              <a:rPr lang="en-US" smtClean="0"/>
              <a:t>5</a:t>
            </a:fld>
            <a:endParaRPr lang="en-US"/>
          </a:p>
        </p:txBody>
      </p:sp>
    </p:spTree>
    <p:extLst>
      <p:ext uri="{BB962C8B-B14F-4D97-AF65-F5344CB8AC3E}">
        <p14:creationId xmlns:p14="http://schemas.microsoft.com/office/powerpoint/2010/main" val="33810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completing the rest of the information so just follow the required fields.</a:t>
            </a:r>
          </a:p>
          <a:p>
            <a:endParaRPr lang="en-US" dirty="0"/>
          </a:p>
          <a:p>
            <a:r>
              <a:rPr lang="en-US" dirty="0"/>
              <a:t>I want to note that the begin and end dates are pre-populated and will start with July 1 and end date June 30 five years out.</a:t>
            </a:r>
          </a:p>
          <a:p>
            <a:endParaRPr lang="en-US" dirty="0"/>
          </a:p>
          <a:p>
            <a:r>
              <a:rPr lang="en-US" dirty="0"/>
              <a:t>There limitations to what you can edit in the portal so, you would have to contact me for changes in the PGY year, or a begin date that is off track from the normal residency cycle. </a:t>
            </a:r>
          </a:p>
          <a:p>
            <a:endParaRPr lang="en-US" dirty="0"/>
          </a:p>
          <a:p>
            <a:r>
              <a:rPr lang="en-US" dirty="0"/>
              <a:t>For example, if a resident is starting on September 1, you will not be able to change the start date to September 1, etc. </a:t>
            </a:r>
          </a:p>
          <a:p>
            <a:endParaRPr lang="en-US" dirty="0"/>
          </a:p>
          <a:p>
            <a:r>
              <a:rPr lang="en-US" dirty="0"/>
              <a:t>The PGY field is also non-editable, and will only change by changing the years in the Calendar Icon. </a:t>
            </a:r>
          </a:p>
        </p:txBody>
      </p:sp>
      <p:sp>
        <p:nvSpPr>
          <p:cNvPr id="4" name="Slide Number Placeholder 3"/>
          <p:cNvSpPr>
            <a:spLocks noGrp="1"/>
          </p:cNvSpPr>
          <p:nvPr>
            <p:ph type="sldNum" sz="quarter" idx="5"/>
          </p:nvPr>
        </p:nvSpPr>
        <p:spPr/>
        <p:txBody>
          <a:bodyPr/>
          <a:lstStyle/>
          <a:p>
            <a:fld id="{6C3E69F9-8E9C-4C0B-A79C-41087D4207E4}" type="slidenum">
              <a:rPr lang="en-US" smtClean="0"/>
              <a:t>6</a:t>
            </a:fld>
            <a:endParaRPr lang="en-US"/>
          </a:p>
        </p:txBody>
      </p:sp>
    </p:spTree>
    <p:extLst>
      <p:ext uri="{BB962C8B-B14F-4D97-AF65-F5344CB8AC3E}">
        <p14:creationId xmlns:p14="http://schemas.microsoft.com/office/powerpoint/2010/main" val="287765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entered all your new residents, you can sort residents by PGY Year alphabetically by LAST NAME.</a:t>
            </a:r>
          </a:p>
          <a:p>
            <a:endParaRPr lang="en-US" dirty="0"/>
          </a:p>
          <a:p>
            <a:r>
              <a:rPr lang="en-US" dirty="0"/>
              <a:t>You can click on the ellipsis, to the right of a resident’s name and EDIT.</a:t>
            </a:r>
          </a:p>
          <a:p>
            <a:endParaRPr lang="en-US" dirty="0"/>
          </a:p>
          <a:p>
            <a:r>
              <a:rPr lang="en-US" dirty="0"/>
              <a:t>For the REMOVE option, you will only use this to remove a resident from the roster if they have left the program and the ORTHOPAEDIC specialty altogether. This means we will no longer track them for membership at AAOS.</a:t>
            </a:r>
          </a:p>
          <a:p>
            <a:endParaRPr lang="en-US" dirty="0"/>
          </a:p>
          <a:p>
            <a:r>
              <a:rPr lang="en-US" dirty="0"/>
              <a:t>If by chance you remove a resident accidentally, please contact me and I will add them back to the roster. </a:t>
            </a:r>
          </a:p>
          <a:p>
            <a:endParaRPr lang="en-US" dirty="0"/>
          </a:p>
        </p:txBody>
      </p:sp>
      <p:sp>
        <p:nvSpPr>
          <p:cNvPr id="4" name="Slide Number Placeholder 3"/>
          <p:cNvSpPr>
            <a:spLocks noGrp="1"/>
          </p:cNvSpPr>
          <p:nvPr>
            <p:ph type="sldNum" sz="quarter" idx="5"/>
          </p:nvPr>
        </p:nvSpPr>
        <p:spPr/>
        <p:txBody>
          <a:bodyPr/>
          <a:lstStyle/>
          <a:p>
            <a:fld id="{6C3E69F9-8E9C-4C0B-A79C-41087D4207E4}" type="slidenum">
              <a:rPr lang="en-US" smtClean="0"/>
              <a:t>7</a:t>
            </a:fld>
            <a:endParaRPr lang="en-US"/>
          </a:p>
        </p:txBody>
      </p:sp>
    </p:spTree>
    <p:extLst>
      <p:ext uri="{BB962C8B-B14F-4D97-AF65-F5344CB8AC3E}">
        <p14:creationId xmlns:p14="http://schemas.microsoft.com/office/powerpoint/2010/main" val="11896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the Roster Management, here is a quick overview of transitioning your PGY 5 residents.</a:t>
            </a:r>
          </a:p>
          <a:p>
            <a:endParaRPr lang="en-US" dirty="0"/>
          </a:p>
          <a:p>
            <a:r>
              <a:rPr lang="en-US" dirty="0"/>
              <a:t>It is pretty much the same thing as adding new residents, you’ll sort the roster for your PGY 5s and complete the required fields to transition your residents. </a:t>
            </a:r>
          </a:p>
          <a:p>
            <a:endParaRPr lang="en-US" dirty="0"/>
          </a:p>
          <a:p>
            <a:r>
              <a:rPr lang="en-US" dirty="0"/>
              <a:t>Click on the right ellipsis, and now you’ll the transition option. You’ll want to click on Transition and complete the required fields. </a:t>
            </a:r>
          </a:p>
          <a:p>
            <a:endParaRPr lang="en-US" dirty="0"/>
          </a:p>
          <a:p>
            <a:r>
              <a:rPr lang="en-US" dirty="0"/>
              <a:t>If they are entering practice, select that and it will update the record in the AAOS system. If entering a fellowship, it will ask for those details, and update in the AAOS system. </a:t>
            </a:r>
          </a:p>
          <a:p>
            <a:endParaRPr lang="en-US" dirty="0"/>
          </a:p>
          <a:p>
            <a:r>
              <a:rPr lang="en-US" dirty="0"/>
              <a:t>This transition is very important because this is how we retain our members, and get them to the next category of membership.</a:t>
            </a:r>
          </a:p>
          <a:p>
            <a:endParaRPr lang="en-US" dirty="0"/>
          </a:p>
          <a:p>
            <a:r>
              <a:rPr lang="en-US" dirty="0"/>
              <a:t>As mentioned before, do not remove a resident if they are going into a fellowship or in practice. This will end their membership immediately. They must be transitioned to maintain membership. </a:t>
            </a:r>
          </a:p>
        </p:txBody>
      </p:sp>
      <p:sp>
        <p:nvSpPr>
          <p:cNvPr id="4" name="Slide Number Placeholder 3"/>
          <p:cNvSpPr>
            <a:spLocks noGrp="1"/>
          </p:cNvSpPr>
          <p:nvPr>
            <p:ph type="sldNum" sz="quarter" idx="5"/>
          </p:nvPr>
        </p:nvSpPr>
        <p:spPr/>
        <p:txBody>
          <a:bodyPr/>
          <a:lstStyle/>
          <a:p>
            <a:fld id="{6C3E69F9-8E9C-4C0B-A79C-41087D4207E4}" type="slidenum">
              <a:rPr lang="en-US" smtClean="0"/>
              <a:t>8</a:t>
            </a:fld>
            <a:endParaRPr lang="en-US"/>
          </a:p>
        </p:txBody>
      </p:sp>
    </p:spTree>
    <p:extLst>
      <p:ext uri="{BB962C8B-B14F-4D97-AF65-F5344CB8AC3E}">
        <p14:creationId xmlns:p14="http://schemas.microsoft.com/office/powerpoint/2010/main" val="196720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Guide can be accessed at the website or though the emails I send for the enrollment and transition processes.</a:t>
            </a:r>
          </a:p>
          <a:p>
            <a:endParaRPr lang="en-US" dirty="0"/>
          </a:p>
          <a:p>
            <a:r>
              <a:rPr lang="en-US" dirty="0"/>
              <a:t>The top 3 FAQ’s are:</a:t>
            </a:r>
          </a:p>
          <a:p>
            <a:endParaRPr lang="en-US" dirty="0"/>
          </a:p>
          <a:p>
            <a:r>
              <a:rPr lang="en-US" dirty="0"/>
              <a:t>1.) New coordinators gaining access to the portal; can reach out to me and I can help get you set up with an account, if you have not created your own. Then relate your account record to the Residency Program’s record. </a:t>
            </a:r>
          </a:p>
          <a:p>
            <a:endParaRPr lang="en-US" dirty="0"/>
          </a:p>
          <a:p>
            <a:r>
              <a:rPr lang="en-US" dirty="0"/>
              <a:t>2.) If you get an error message that a resident can’t be saved in the system, click the cancel button and go back to the search window, and make sure to only add the last name. This is the system telling us, that the resident already exists, and may have another email address on file that’s not matching up.</a:t>
            </a:r>
          </a:p>
          <a:p>
            <a:endParaRPr lang="en-US" dirty="0"/>
          </a:p>
          <a:p>
            <a:r>
              <a:rPr lang="en-US" dirty="0"/>
              <a:t>3.) How to change PGY, just contact me because it is not an editable field. </a:t>
            </a:r>
          </a:p>
          <a:p>
            <a:endParaRPr lang="en-US" dirty="0"/>
          </a:p>
          <a:p>
            <a:r>
              <a:rPr lang="en-US" dirty="0"/>
              <a:t>You can find these answers and more in the User Guide.</a:t>
            </a:r>
          </a:p>
        </p:txBody>
      </p:sp>
      <p:sp>
        <p:nvSpPr>
          <p:cNvPr id="4" name="Slide Number Placeholder 3"/>
          <p:cNvSpPr>
            <a:spLocks noGrp="1"/>
          </p:cNvSpPr>
          <p:nvPr>
            <p:ph type="sldNum" sz="quarter" idx="5"/>
          </p:nvPr>
        </p:nvSpPr>
        <p:spPr/>
        <p:txBody>
          <a:bodyPr/>
          <a:lstStyle/>
          <a:p>
            <a:fld id="{6C3E69F9-8E9C-4C0B-A79C-41087D4207E4}" type="slidenum">
              <a:rPr lang="en-US" smtClean="0"/>
              <a:t>9</a:t>
            </a:fld>
            <a:endParaRPr lang="en-US"/>
          </a:p>
        </p:txBody>
      </p:sp>
    </p:spTree>
    <p:extLst>
      <p:ext uri="{BB962C8B-B14F-4D97-AF65-F5344CB8AC3E}">
        <p14:creationId xmlns:p14="http://schemas.microsoft.com/office/powerpoint/2010/main" val="381305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129933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55795-D537-5A45-34EC-3807AE1F35C0}"/>
              </a:ext>
            </a:extLst>
          </p:cNvPr>
          <p:cNvSpPr>
            <a:spLocks noGrp="1"/>
          </p:cNvSpPr>
          <p:nvPr>
            <p:ph type="dt" sz="half" idx="10"/>
          </p:nvPr>
        </p:nvSpPr>
        <p:spPr/>
        <p:txBody>
          <a:bodyPr/>
          <a:lstStyle/>
          <a:p>
            <a:fld id="{FEEB1E20-C55A-4A5C-AAE3-00F6C35DDCE9}" type="datetimeFigureOut">
              <a:rPr lang="en-US" smtClean="0"/>
              <a:t>2/10/2024</a:t>
            </a:fld>
            <a:endParaRPr lang="en-US"/>
          </a:p>
        </p:txBody>
      </p:sp>
      <p:sp>
        <p:nvSpPr>
          <p:cNvPr id="3" name="Footer Placeholder 2">
            <a:extLst>
              <a:ext uri="{FF2B5EF4-FFF2-40B4-BE49-F238E27FC236}">
                <a16:creationId xmlns:a16="http://schemas.microsoft.com/office/drawing/2014/main" id="{05829ED5-CE5D-C5C5-358D-DE0C0B7F2C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F201F7-B8E8-6817-B8F1-9CD337DF49C9}"/>
              </a:ext>
            </a:extLst>
          </p:cNvPr>
          <p:cNvSpPr>
            <a:spLocks noGrp="1"/>
          </p:cNvSpPr>
          <p:nvPr>
            <p:ph type="sldNum" sz="quarter" idx="12"/>
          </p:nvPr>
        </p:nvSpPr>
        <p:spPr/>
        <p:txBody>
          <a:bodyPr/>
          <a:lstStyle/>
          <a:p>
            <a:fld id="{30F02A1A-9468-4FC7-AA2E-90A277676E82}" type="slidenum">
              <a:rPr lang="en-US" smtClean="0"/>
              <a:t>‹#›</a:t>
            </a:fld>
            <a:endParaRPr lang="en-US"/>
          </a:p>
        </p:txBody>
      </p:sp>
    </p:spTree>
    <p:extLst>
      <p:ext uri="{BB962C8B-B14F-4D97-AF65-F5344CB8AC3E}">
        <p14:creationId xmlns:p14="http://schemas.microsoft.com/office/powerpoint/2010/main" val="226460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0732-1651-7C0A-7369-0C1788E9E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0ABEFA-9C91-DADB-EC2E-A17DDA4CA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808B0-EA18-15A3-94A1-852A291845E8}"/>
              </a:ext>
            </a:extLst>
          </p:cNvPr>
          <p:cNvSpPr>
            <a:spLocks noGrp="1"/>
          </p:cNvSpPr>
          <p:nvPr>
            <p:ph type="dt" sz="half" idx="10"/>
          </p:nvPr>
        </p:nvSpPr>
        <p:spPr/>
        <p:txBody>
          <a:bodyPr/>
          <a:lstStyle/>
          <a:p>
            <a:fld id="{19B2CB35-784F-4070-B9CB-C0BC843F803E}" type="datetimeFigureOut">
              <a:rPr lang="en-US" smtClean="0"/>
              <a:t>2/10/2024</a:t>
            </a:fld>
            <a:endParaRPr lang="en-US"/>
          </a:p>
        </p:txBody>
      </p:sp>
      <p:sp>
        <p:nvSpPr>
          <p:cNvPr id="5" name="Footer Placeholder 4">
            <a:extLst>
              <a:ext uri="{FF2B5EF4-FFF2-40B4-BE49-F238E27FC236}">
                <a16:creationId xmlns:a16="http://schemas.microsoft.com/office/drawing/2014/main" id="{E736B13E-FEA0-36A1-7A6D-E04B5E3CA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C168A-2CD3-C697-6FEE-99FE11789747}"/>
              </a:ext>
            </a:extLst>
          </p:cNvPr>
          <p:cNvSpPr>
            <a:spLocks noGrp="1"/>
          </p:cNvSpPr>
          <p:nvPr>
            <p:ph type="sldNum" sz="quarter" idx="12"/>
          </p:nvPr>
        </p:nvSpPr>
        <p:spPr/>
        <p:txBody>
          <a:bodyPr/>
          <a:lstStyle/>
          <a:p>
            <a:fld id="{576E52F3-4CE2-44F3-AAB6-1384EBDB58D2}" type="slidenum">
              <a:rPr lang="en-US" smtClean="0"/>
              <a:t>‹#›</a:t>
            </a:fld>
            <a:endParaRPr lang="en-US"/>
          </a:p>
        </p:txBody>
      </p:sp>
    </p:spTree>
    <p:extLst>
      <p:ext uri="{BB962C8B-B14F-4D97-AF65-F5344CB8AC3E}">
        <p14:creationId xmlns:p14="http://schemas.microsoft.com/office/powerpoint/2010/main" val="28531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1A23-A8A4-04F5-4C48-190F49477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1DDC1-2F47-CBB8-169C-A625517DE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E2355-F067-B887-3AF5-70AF540EB7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EEE23-8138-236A-2574-EF95FB3C261B}"/>
              </a:ext>
            </a:extLst>
          </p:cNvPr>
          <p:cNvSpPr>
            <a:spLocks noGrp="1"/>
          </p:cNvSpPr>
          <p:nvPr>
            <p:ph type="dt" sz="half" idx="10"/>
          </p:nvPr>
        </p:nvSpPr>
        <p:spPr/>
        <p:txBody>
          <a:bodyPr/>
          <a:lstStyle/>
          <a:p>
            <a:fld id="{19B2CB35-784F-4070-B9CB-C0BC843F803E}" type="datetimeFigureOut">
              <a:rPr lang="en-US" smtClean="0"/>
              <a:t>2/10/2024</a:t>
            </a:fld>
            <a:endParaRPr lang="en-US"/>
          </a:p>
        </p:txBody>
      </p:sp>
      <p:sp>
        <p:nvSpPr>
          <p:cNvPr id="6" name="Footer Placeholder 5">
            <a:extLst>
              <a:ext uri="{FF2B5EF4-FFF2-40B4-BE49-F238E27FC236}">
                <a16:creationId xmlns:a16="http://schemas.microsoft.com/office/drawing/2014/main" id="{720FE638-E31B-286B-0760-86BD3CC51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198D6-BE1E-0DC7-34BA-FC48254C81E5}"/>
              </a:ext>
            </a:extLst>
          </p:cNvPr>
          <p:cNvSpPr>
            <a:spLocks noGrp="1"/>
          </p:cNvSpPr>
          <p:nvPr>
            <p:ph type="sldNum" sz="quarter" idx="12"/>
          </p:nvPr>
        </p:nvSpPr>
        <p:spPr/>
        <p:txBody>
          <a:bodyPr/>
          <a:lstStyle/>
          <a:p>
            <a:fld id="{576E52F3-4CE2-44F3-AAB6-1384EBDB58D2}" type="slidenum">
              <a:rPr lang="en-US" smtClean="0"/>
              <a:t>‹#›</a:t>
            </a:fld>
            <a:endParaRPr lang="en-US"/>
          </a:p>
        </p:txBody>
      </p:sp>
    </p:spTree>
    <p:extLst>
      <p:ext uri="{BB962C8B-B14F-4D97-AF65-F5344CB8AC3E}">
        <p14:creationId xmlns:p14="http://schemas.microsoft.com/office/powerpoint/2010/main" val="212618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EB20-7853-D7D9-FCE7-E42A169B5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8A651-D5F9-0185-5593-34288D034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76C61-F20F-68F0-303D-B0CD35F5A1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CEDCF-D9E5-ED82-A554-31FCADD2A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16C05-CE14-5F32-3521-7D69958FB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B240A-4622-F2EE-D174-19CAEF8D0AC1}"/>
              </a:ext>
            </a:extLst>
          </p:cNvPr>
          <p:cNvSpPr>
            <a:spLocks noGrp="1"/>
          </p:cNvSpPr>
          <p:nvPr>
            <p:ph type="dt" sz="half" idx="10"/>
          </p:nvPr>
        </p:nvSpPr>
        <p:spPr/>
        <p:txBody>
          <a:bodyPr/>
          <a:lstStyle/>
          <a:p>
            <a:fld id="{19B2CB35-784F-4070-B9CB-C0BC843F803E}" type="datetimeFigureOut">
              <a:rPr lang="en-US" smtClean="0"/>
              <a:t>2/10/2024</a:t>
            </a:fld>
            <a:endParaRPr lang="en-US"/>
          </a:p>
        </p:txBody>
      </p:sp>
      <p:sp>
        <p:nvSpPr>
          <p:cNvPr id="8" name="Footer Placeholder 7">
            <a:extLst>
              <a:ext uri="{FF2B5EF4-FFF2-40B4-BE49-F238E27FC236}">
                <a16:creationId xmlns:a16="http://schemas.microsoft.com/office/drawing/2014/main" id="{C629BFE3-A117-B189-1F04-FB6812E4E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6E400-DD29-5298-B535-090E43028FD1}"/>
              </a:ext>
            </a:extLst>
          </p:cNvPr>
          <p:cNvSpPr>
            <a:spLocks noGrp="1"/>
          </p:cNvSpPr>
          <p:nvPr>
            <p:ph type="sldNum" sz="quarter" idx="12"/>
          </p:nvPr>
        </p:nvSpPr>
        <p:spPr/>
        <p:txBody>
          <a:bodyPr/>
          <a:lstStyle/>
          <a:p>
            <a:fld id="{576E52F3-4CE2-44F3-AAB6-1384EBDB58D2}" type="slidenum">
              <a:rPr lang="en-US" smtClean="0"/>
              <a:t>‹#›</a:t>
            </a:fld>
            <a:endParaRPr lang="en-US"/>
          </a:p>
        </p:txBody>
      </p:sp>
    </p:spTree>
    <p:extLst>
      <p:ext uri="{BB962C8B-B14F-4D97-AF65-F5344CB8AC3E}">
        <p14:creationId xmlns:p14="http://schemas.microsoft.com/office/powerpoint/2010/main" val="103950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505A-68FB-70A5-681C-2A1AF34D5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58873-C351-D19F-FCB2-B40F96854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1B6F8-17C6-7F92-B17A-EEA0E12EECDD}"/>
              </a:ext>
            </a:extLst>
          </p:cNvPr>
          <p:cNvSpPr>
            <a:spLocks noGrp="1"/>
          </p:cNvSpPr>
          <p:nvPr>
            <p:ph type="dt" sz="half" idx="10"/>
          </p:nvPr>
        </p:nvSpPr>
        <p:spPr/>
        <p:txBody>
          <a:bodyPr/>
          <a:lstStyle/>
          <a:p>
            <a:fld id="{19B2CB35-784F-4070-B9CB-C0BC843F803E}" type="datetimeFigureOut">
              <a:rPr lang="en-US" smtClean="0"/>
              <a:t>2/10/2024</a:t>
            </a:fld>
            <a:endParaRPr lang="en-US"/>
          </a:p>
        </p:txBody>
      </p:sp>
      <p:sp>
        <p:nvSpPr>
          <p:cNvPr id="5" name="Footer Placeholder 4">
            <a:extLst>
              <a:ext uri="{FF2B5EF4-FFF2-40B4-BE49-F238E27FC236}">
                <a16:creationId xmlns:a16="http://schemas.microsoft.com/office/drawing/2014/main" id="{955EF336-CEA9-ED77-6BE4-3A3D4CDAB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875E9-E6E0-52AC-FCE8-AE81784721F9}"/>
              </a:ext>
            </a:extLst>
          </p:cNvPr>
          <p:cNvSpPr>
            <a:spLocks noGrp="1"/>
          </p:cNvSpPr>
          <p:nvPr>
            <p:ph type="sldNum" sz="quarter" idx="12"/>
          </p:nvPr>
        </p:nvSpPr>
        <p:spPr/>
        <p:txBody>
          <a:bodyPr/>
          <a:lstStyle/>
          <a:p>
            <a:fld id="{576E52F3-4CE2-44F3-AAB6-1384EBDB58D2}" type="slidenum">
              <a:rPr lang="en-US" smtClean="0"/>
              <a:t>‹#›</a:t>
            </a:fld>
            <a:endParaRPr lang="en-US"/>
          </a:p>
        </p:txBody>
      </p:sp>
    </p:spTree>
    <p:extLst>
      <p:ext uri="{BB962C8B-B14F-4D97-AF65-F5344CB8AC3E}">
        <p14:creationId xmlns:p14="http://schemas.microsoft.com/office/powerpoint/2010/main" val="392936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39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A29AA-D4F0-4F15-B5F2-72F97E26E025}" type="slidenum">
              <a:rPr lang="en-US" smtClean="0"/>
              <a:t>‹#›</a:t>
            </a:fld>
            <a:endParaRPr lang="en-US"/>
          </a:p>
        </p:txBody>
      </p:sp>
      <p:pic>
        <p:nvPicPr>
          <p:cNvPr id="1026" name="Picture 2" descr="Image result for aaos"/>
          <p:cNvPicPr>
            <a:picLocks noChangeAspect="1" noChangeArrowheads="1"/>
          </p:cNvPicPr>
          <p:nvPr userDrawn="1"/>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4165" b="22447"/>
          <a:stretch/>
        </p:blipFill>
        <p:spPr bwMode="auto">
          <a:xfrm>
            <a:off x="386032" y="6311900"/>
            <a:ext cx="904336" cy="482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0" y="57509"/>
            <a:ext cx="12192000" cy="0"/>
          </a:xfrm>
          <a:prstGeom prst="line">
            <a:avLst/>
          </a:prstGeom>
          <a:ln w="114300">
            <a:solidFill>
              <a:srgbClr val="C0043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8536" y="6257477"/>
            <a:ext cx="117434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47008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residentmanagement.aaos.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customerservice@aaos.org" TargetMode="External"/><Relationship Id="rId5" Type="http://schemas.openxmlformats.org/officeDocument/2006/relationships/hyperlink" Target="mailto:join@aaos.org" TargetMode="External"/><Relationship Id="rId4" Type="http://schemas.openxmlformats.org/officeDocument/2006/relationships/hyperlink" Target="https://www.aaos.org/membership/become-an-aaos-member/resident-membership/resources-for-residency-program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hyperlink" Target="https://www.aaos.org/membership/become-an-aaos-member/resident-membershi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aaos.org/" TargetMode="External"/><Relationship Id="rId5" Type="http://schemas.openxmlformats.org/officeDocument/2006/relationships/hyperlink" Target="https://residentmanagement.aaos.or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mailto:join@aaos.org" TargetMode="External"/><Relationship Id="rId7" Type="http://schemas.openxmlformats.org/officeDocument/2006/relationships/hyperlink" Target="https://www.aaos.org/membership/become-an-aaos-member/resident-membership/resources-for-residency-program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customerservice@aao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629F85C-47C7-E082-494E-7BFD13C75137}"/>
              </a:ext>
            </a:extLst>
          </p:cNvPr>
          <p:cNvSpPr>
            <a:spLocks noGrp="1"/>
          </p:cNvSpPr>
          <p:nvPr>
            <p:ph type="ctrTitle"/>
          </p:nvPr>
        </p:nvSpPr>
        <p:spPr/>
        <p:txBody>
          <a:bodyPr/>
          <a:lstStyle/>
          <a:p>
            <a:r>
              <a:rPr lang="en-US" dirty="0"/>
              <a:t>Resident Management Portal</a:t>
            </a:r>
          </a:p>
        </p:txBody>
      </p:sp>
      <p:sp>
        <p:nvSpPr>
          <p:cNvPr id="10" name="Subtitle 9">
            <a:extLst>
              <a:ext uri="{FF2B5EF4-FFF2-40B4-BE49-F238E27FC236}">
                <a16:creationId xmlns:a16="http://schemas.microsoft.com/office/drawing/2014/main" id="{40225BDE-D6C1-E9ED-3356-384C0A446CD0}"/>
              </a:ext>
            </a:extLst>
          </p:cNvPr>
          <p:cNvSpPr>
            <a:spLocks noGrp="1"/>
          </p:cNvSpPr>
          <p:nvPr>
            <p:ph type="subTitle" idx="1"/>
          </p:nvPr>
        </p:nvSpPr>
        <p:spPr/>
        <p:txBody>
          <a:bodyPr/>
          <a:lstStyle/>
          <a:p>
            <a:r>
              <a:rPr lang="en-US" sz="3200" dirty="0"/>
              <a:t>Enrollment and Transitions</a:t>
            </a:r>
          </a:p>
          <a:p>
            <a:r>
              <a:rPr lang="en-US" dirty="0"/>
              <a:t>Barb DiGangi, AAOS Membership</a:t>
            </a:r>
          </a:p>
        </p:txBody>
      </p:sp>
    </p:spTree>
    <p:extLst>
      <p:ext uri="{BB962C8B-B14F-4D97-AF65-F5344CB8AC3E}">
        <p14:creationId xmlns:p14="http://schemas.microsoft.com/office/powerpoint/2010/main" val="30478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4645-ACF2-3F8B-8195-A69D6912D29F}"/>
              </a:ext>
            </a:extLst>
          </p:cNvPr>
          <p:cNvSpPr>
            <a:spLocks noGrp="1"/>
          </p:cNvSpPr>
          <p:nvPr>
            <p:ph type="title"/>
          </p:nvPr>
        </p:nvSpPr>
        <p:spPr>
          <a:xfrm>
            <a:off x="898878" y="365125"/>
            <a:ext cx="10454922" cy="1325563"/>
          </a:xfrm>
        </p:spPr>
        <p:txBody>
          <a:bodyPr/>
          <a:lstStyle/>
          <a:p>
            <a:r>
              <a:rPr lang="en-US" dirty="0"/>
              <a:t>URL Links and Support</a:t>
            </a:r>
          </a:p>
        </p:txBody>
      </p:sp>
      <p:sp>
        <p:nvSpPr>
          <p:cNvPr id="3" name="Content Placeholder 2">
            <a:extLst>
              <a:ext uri="{FF2B5EF4-FFF2-40B4-BE49-F238E27FC236}">
                <a16:creationId xmlns:a16="http://schemas.microsoft.com/office/drawing/2014/main" id="{EE8E4ECE-B5FC-62D2-BD88-D38FCA802AB6}"/>
              </a:ext>
            </a:extLst>
          </p:cNvPr>
          <p:cNvSpPr>
            <a:spLocks noGrp="1"/>
          </p:cNvSpPr>
          <p:nvPr>
            <p:ph idx="1"/>
          </p:nvPr>
        </p:nvSpPr>
        <p:spPr>
          <a:xfrm>
            <a:off x="898878" y="1972381"/>
            <a:ext cx="9814278" cy="3920420"/>
          </a:xfrm>
        </p:spPr>
        <p:txBody>
          <a:bodyPr>
            <a:normAutofit fontScale="92500" lnSpcReduction="20000"/>
          </a:bodyPr>
          <a:lstStyle/>
          <a:p>
            <a:r>
              <a:rPr lang="en-US" sz="2400" dirty="0"/>
              <a:t>Direct Link to Resident Management Portal (RMP) - SSO Login Required: </a:t>
            </a:r>
            <a:r>
              <a:rPr lang="en-US" sz="2400" u="sng" dirty="0">
                <a:hlinkClick r:id="rId3"/>
              </a:rPr>
              <a:t>https://residentmanagement.aaos.org/</a:t>
            </a:r>
            <a:endParaRPr lang="en-US" sz="2400" u="sng" dirty="0"/>
          </a:p>
          <a:p>
            <a:pPr marL="0" indent="0">
              <a:buNone/>
            </a:pPr>
            <a:endParaRPr lang="en-US" sz="2400" u="sng" dirty="0"/>
          </a:p>
          <a:p>
            <a:r>
              <a:rPr lang="en-US" sz="2400" dirty="0"/>
              <a:t>Membership Webpage Link to Portal and User Guide: </a:t>
            </a:r>
            <a:r>
              <a:rPr lang="en-US" sz="2400" dirty="0">
                <a:hlinkClick r:id="rId4"/>
              </a:rPr>
              <a:t>https://www.aaos.org/membership/become-an-aaos-member/resident-membership/resources-for-residency-programs/</a:t>
            </a:r>
            <a:endParaRPr lang="en-US" sz="2400" dirty="0"/>
          </a:p>
          <a:p>
            <a:pPr marL="0" indent="0">
              <a:buNone/>
            </a:pPr>
            <a:endParaRPr lang="en-US" sz="2400" dirty="0"/>
          </a:p>
          <a:p>
            <a:r>
              <a:rPr lang="en-US" sz="2400" dirty="0"/>
              <a:t>Questions/support for resident enrollment, program, program director/residency coordinator updates contact the Membership Specialist at </a:t>
            </a:r>
            <a:r>
              <a:rPr lang="en-US" sz="2400" dirty="0">
                <a:hlinkClick r:id="rId5"/>
              </a:rPr>
              <a:t>join@aaos.org</a:t>
            </a:r>
            <a:r>
              <a:rPr lang="en-US" sz="2400" dirty="0"/>
              <a:t> </a:t>
            </a:r>
          </a:p>
          <a:p>
            <a:pPr marL="0" indent="0">
              <a:buNone/>
            </a:pPr>
            <a:endParaRPr lang="en-US" sz="2400" dirty="0"/>
          </a:p>
          <a:p>
            <a:r>
              <a:rPr lang="en-US" sz="2400" dirty="0"/>
              <a:t>For general inquiries about membership or a product or service and/or support contact the AAOS Service Center at </a:t>
            </a:r>
            <a:r>
              <a:rPr lang="en-US" sz="2400" dirty="0">
                <a:hlinkClick r:id="rId6"/>
              </a:rPr>
              <a:t>customerservice@aaos.org</a:t>
            </a:r>
            <a:r>
              <a:rPr lang="en-US" sz="2400" dirty="0"/>
              <a:t> or 800-626-6726</a:t>
            </a:r>
          </a:p>
        </p:txBody>
      </p:sp>
      <p:cxnSp>
        <p:nvCxnSpPr>
          <p:cNvPr id="5" name="Straight Connector 4">
            <a:extLst>
              <a:ext uri="{FF2B5EF4-FFF2-40B4-BE49-F238E27FC236}">
                <a16:creationId xmlns:a16="http://schemas.microsoft.com/office/drawing/2014/main" id="{C97DC92C-7E05-D0F1-6375-CBDC53454E9C}"/>
              </a:ext>
            </a:extLst>
          </p:cNvPr>
          <p:cNvCxnSpPr>
            <a:cxnSpLocks/>
          </p:cNvCxnSpPr>
          <p:nvPr/>
        </p:nvCxnSpPr>
        <p:spPr>
          <a:xfrm>
            <a:off x="1004712" y="1828794"/>
            <a:ext cx="93923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7F9451-3DA0-DCCE-689A-5B1A6172592B}"/>
              </a:ext>
            </a:extLst>
          </p:cNvPr>
          <p:cNvCxnSpPr>
            <a:cxnSpLocks/>
          </p:cNvCxnSpPr>
          <p:nvPr/>
        </p:nvCxnSpPr>
        <p:spPr>
          <a:xfrm>
            <a:off x="1021644" y="2793989"/>
            <a:ext cx="93923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1BC778-6DE5-E53C-9B7C-14061EEC1A4A}"/>
              </a:ext>
            </a:extLst>
          </p:cNvPr>
          <p:cNvCxnSpPr>
            <a:cxnSpLocks/>
          </p:cNvCxnSpPr>
          <p:nvPr/>
        </p:nvCxnSpPr>
        <p:spPr>
          <a:xfrm>
            <a:off x="1055511" y="3900305"/>
            <a:ext cx="93923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BE2557-E352-8753-5508-BC1B13676B53}"/>
              </a:ext>
            </a:extLst>
          </p:cNvPr>
          <p:cNvCxnSpPr>
            <a:cxnSpLocks/>
          </p:cNvCxnSpPr>
          <p:nvPr/>
        </p:nvCxnSpPr>
        <p:spPr>
          <a:xfrm>
            <a:off x="1044222" y="4927594"/>
            <a:ext cx="93923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38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1A7C-9895-A6EB-D2C4-4D734C3E39C0}"/>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39185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8D01-7BA0-4F3C-3BBA-4B30F0BABB8B}"/>
              </a:ext>
            </a:extLst>
          </p:cNvPr>
          <p:cNvSpPr>
            <a:spLocks noGrp="1"/>
          </p:cNvSpPr>
          <p:nvPr>
            <p:ph type="title"/>
          </p:nvPr>
        </p:nvSpPr>
        <p:spPr/>
        <p:txBody>
          <a:bodyPr/>
          <a:lstStyle/>
          <a:p>
            <a:r>
              <a:rPr lang="en-US" dirty="0"/>
              <a:t>Enrollment and Transition Timelines</a:t>
            </a:r>
          </a:p>
        </p:txBody>
      </p:sp>
      <p:sp>
        <p:nvSpPr>
          <p:cNvPr id="3" name="Content Placeholder 2">
            <a:extLst>
              <a:ext uri="{FF2B5EF4-FFF2-40B4-BE49-F238E27FC236}">
                <a16:creationId xmlns:a16="http://schemas.microsoft.com/office/drawing/2014/main" id="{32FC36C6-BECB-4B4B-E8AB-46B42970B2AE}"/>
              </a:ext>
            </a:extLst>
          </p:cNvPr>
          <p:cNvSpPr>
            <a:spLocks noGrp="1"/>
          </p:cNvSpPr>
          <p:nvPr>
            <p:ph sz="half" idx="1"/>
          </p:nvPr>
        </p:nvSpPr>
        <p:spPr/>
        <p:txBody>
          <a:bodyPr>
            <a:normAutofit/>
          </a:bodyPr>
          <a:lstStyle/>
          <a:p>
            <a:pPr marL="0" indent="0">
              <a:buNone/>
            </a:pPr>
            <a:r>
              <a:rPr lang="en-US" sz="2400" b="1" dirty="0"/>
              <a:t>March </a:t>
            </a:r>
            <a:r>
              <a:rPr lang="en-US" sz="2400" dirty="0"/>
              <a:t>– Begin outreach to Coordinators to verify contact and program information via email. </a:t>
            </a:r>
          </a:p>
          <a:p>
            <a:pPr lvl="1"/>
            <a:r>
              <a:rPr lang="en-US" sz="2000" dirty="0"/>
              <a:t>The email will include a link to the Portal’s user guide to help get you familiar with the step-by-step process.</a:t>
            </a:r>
          </a:p>
          <a:p>
            <a:pPr marL="0" indent="0">
              <a:buNone/>
            </a:pPr>
            <a:r>
              <a:rPr lang="en-US" sz="2400" b="1" dirty="0"/>
              <a:t>April 1</a:t>
            </a:r>
            <a:r>
              <a:rPr lang="en-US" sz="2400" dirty="0"/>
              <a:t> – The Portal is open, and Coordinators can begin enrolling their new residents for AAOS Membership and transition their PGY5 graduates.</a:t>
            </a:r>
          </a:p>
          <a:p>
            <a:pPr marL="0" indent="0">
              <a:buNone/>
            </a:pPr>
            <a:r>
              <a:rPr lang="en-US" sz="2400" b="1" dirty="0"/>
              <a:t>April 1 – June 30:</a:t>
            </a:r>
            <a:r>
              <a:rPr lang="en-US" sz="2400" dirty="0"/>
              <a:t> New Resident Enrollments can be completed.</a:t>
            </a:r>
          </a:p>
          <a:p>
            <a:pPr marL="0" indent="0">
              <a:buNone/>
            </a:pPr>
            <a:endParaRPr lang="en-US" sz="2400" dirty="0"/>
          </a:p>
        </p:txBody>
      </p:sp>
      <p:sp>
        <p:nvSpPr>
          <p:cNvPr id="4" name="Content Placeholder 3">
            <a:extLst>
              <a:ext uri="{FF2B5EF4-FFF2-40B4-BE49-F238E27FC236}">
                <a16:creationId xmlns:a16="http://schemas.microsoft.com/office/drawing/2014/main" id="{8DB4FB5C-69DA-B8A9-743E-FBC0114FEEE3}"/>
              </a:ext>
            </a:extLst>
          </p:cNvPr>
          <p:cNvSpPr>
            <a:spLocks noGrp="1"/>
          </p:cNvSpPr>
          <p:nvPr>
            <p:ph sz="half" idx="2"/>
          </p:nvPr>
        </p:nvSpPr>
        <p:spPr>
          <a:xfrm>
            <a:off x="6172200" y="1825625"/>
            <a:ext cx="5181600" cy="3078884"/>
          </a:xfrm>
        </p:spPr>
        <p:txBody>
          <a:bodyPr>
            <a:normAutofit/>
          </a:bodyPr>
          <a:lstStyle/>
          <a:p>
            <a:pPr marL="0" indent="0">
              <a:buNone/>
            </a:pPr>
            <a:r>
              <a:rPr lang="en-US" sz="2400" b="1" dirty="0"/>
              <a:t>April 1 – July 31:</a:t>
            </a:r>
            <a:r>
              <a:rPr lang="en-US" sz="2400" dirty="0"/>
              <a:t> PGY 5 Transitions can be completed.  </a:t>
            </a:r>
          </a:p>
          <a:p>
            <a:pPr marL="0" indent="0">
              <a:buNone/>
            </a:pPr>
            <a:r>
              <a:rPr lang="en-US" sz="2400" i="1" dirty="0"/>
              <a:t>The portal remains open until </a:t>
            </a:r>
            <a:r>
              <a:rPr lang="en-US" sz="2400" b="1" i="1" dirty="0"/>
              <a:t>July 31.</a:t>
            </a:r>
            <a:r>
              <a:rPr lang="en-US" sz="2400" i="1" dirty="0"/>
              <a:t> After this date, the portal is closed to view access only. </a:t>
            </a:r>
            <a:endParaRPr lang="en-US" sz="2400" dirty="0"/>
          </a:p>
          <a:p>
            <a:pPr marL="0" indent="0">
              <a:buNone/>
            </a:pPr>
            <a:r>
              <a:rPr lang="en-US" sz="2400" b="1" dirty="0"/>
              <a:t>September 1 – 30:</a:t>
            </a:r>
            <a:r>
              <a:rPr lang="en-US" sz="2400" dirty="0"/>
              <a:t> Portal reopens for OITE Registrations.</a:t>
            </a:r>
          </a:p>
        </p:txBody>
      </p:sp>
      <p:cxnSp>
        <p:nvCxnSpPr>
          <p:cNvPr id="6" name="Straight Connector 5">
            <a:extLst>
              <a:ext uri="{FF2B5EF4-FFF2-40B4-BE49-F238E27FC236}">
                <a16:creationId xmlns:a16="http://schemas.microsoft.com/office/drawing/2014/main" id="{F24091AC-6B10-3ABF-9FE0-D68167E4E316}"/>
              </a:ext>
            </a:extLst>
          </p:cNvPr>
          <p:cNvCxnSpPr/>
          <p:nvPr/>
        </p:nvCxnSpPr>
        <p:spPr>
          <a:xfrm>
            <a:off x="5974645" y="1825625"/>
            <a:ext cx="0" cy="4075113"/>
          </a:xfrm>
          <a:prstGeom prst="line">
            <a:avLst/>
          </a:prstGeom>
          <a:ln w="12700"/>
        </p:spPr>
        <p:style>
          <a:lnRef idx="1">
            <a:schemeClr val="dk1"/>
          </a:lnRef>
          <a:fillRef idx="0">
            <a:schemeClr val="dk1"/>
          </a:fillRef>
          <a:effectRef idx="0">
            <a:schemeClr val="dk1"/>
          </a:effectRef>
          <a:fontRef idx="minor">
            <a:schemeClr val="tx1"/>
          </a:fontRef>
        </p:style>
      </p:cxnSp>
      <p:sp>
        <p:nvSpPr>
          <p:cNvPr id="5" name="Rectangle: Rounded Corners 4">
            <a:extLst>
              <a:ext uri="{FF2B5EF4-FFF2-40B4-BE49-F238E27FC236}">
                <a16:creationId xmlns:a16="http://schemas.microsoft.com/office/drawing/2014/main" id="{101F778F-7BC8-8869-E547-C5A260D7A353}"/>
              </a:ext>
            </a:extLst>
          </p:cNvPr>
          <p:cNvSpPr/>
          <p:nvPr/>
        </p:nvSpPr>
        <p:spPr>
          <a:xfrm>
            <a:off x="6232322" y="4707082"/>
            <a:ext cx="4957289" cy="1193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FREE AAOS Membership </a:t>
            </a:r>
            <a:br>
              <a:rPr lang="en-US" sz="2400" b="1" dirty="0">
                <a:solidFill>
                  <a:srgbClr val="FFFF00"/>
                </a:solidFill>
              </a:rPr>
            </a:br>
            <a:r>
              <a:rPr lang="en-US" sz="2400" b="1" dirty="0">
                <a:solidFill>
                  <a:srgbClr val="FFFF00"/>
                </a:solidFill>
              </a:rPr>
              <a:t>begins for new residents on July 1.</a:t>
            </a:r>
          </a:p>
        </p:txBody>
      </p:sp>
    </p:spTree>
    <p:extLst>
      <p:ext uri="{BB962C8B-B14F-4D97-AF65-F5344CB8AC3E}">
        <p14:creationId xmlns:p14="http://schemas.microsoft.com/office/powerpoint/2010/main" val="298530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332E-CBEC-44C2-010A-3654ED6089FE}"/>
              </a:ext>
            </a:extLst>
          </p:cNvPr>
          <p:cNvSpPr>
            <a:spLocks noGrp="1"/>
          </p:cNvSpPr>
          <p:nvPr>
            <p:ph type="title"/>
          </p:nvPr>
        </p:nvSpPr>
        <p:spPr>
          <a:xfrm>
            <a:off x="423214" y="365125"/>
            <a:ext cx="10930586" cy="722791"/>
          </a:xfrm>
        </p:spPr>
        <p:txBody>
          <a:bodyPr>
            <a:normAutofit/>
          </a:bodyPr>
          <a:lstStyle/>
          <a:p>
            <a:r>
              <a:rPr lang="en-US" sz="3600" dirty="0"/>
              <a:t>Access and Steps</a:t>
            </a:r>
          </a:p>
        </p:txBody>
      </p:sp>
      <p:pic>
        <p:nvPicPr>
          <p:cNvPr id="8" name="Picture 7" descr="Graphical user interface, website&#10;&#10;Description automatically generated">
            <a:extLst>
              <a:ext uri="{FF2B5EF4-FFF2-40B4-BE49-F238E27FC236}">
                <a16:creationId xmlns:a16="http://schemas.microsoft.com/office/drawing/2014/main" id="{D94EB9C0-C8D2-FA91-0B1F-8AC84D68979B}"/>
              </a:ext>
            </a:extLst>
          </p:cNvPr>
          <p:cNvPicPr>
            <a:picLocks noChangeAspect="1"/>
          </p:cNvPicPr>
          <p:nvPr/>
        </p:nvPicPr>
        <p:blipFill rotWithShape="1">
          <a:blip r:embed="rId3">
            <a:extLst>
              <a:ext uri="{28A0092B-C50C-407E-A947-70E740481C1C}">
                <a14:useLocalDpi xmlns:a14="http://schemas.microsoft.com/office/drawing/2010/main" val="0"/>
              </a:ext>
            </a:extLst>
          </a:blip>
          <a:srcRect l="10949" t="17292" r="15766" b="10417"/>
          <a:stretch/>
        </p:blipFill>
        <p:spPr>
          <a:xfrm>
            <a:off x="6726545" y="147682"/>
            <a:ext cx="5276585" cy="6562636"/>
          </a:xfrm>
          <a:prstGeom prst="rect">
            <a:avLst/>
          </a:prstGeom>
        </p:spPr>
      </p:pic>
      <p:sp>
        <p:nvSpPr>
          <p:cNvPr id="9" name="Arrow: Right 8">
            <a:extLst>
              <a:ext uri="{FF2B5EF4-FFF2-40B4-BE49-F238E27FC236}">
                <a16:creationId xmlns:a16="http://schemas.microsoft.com/office/drawing/2014/main" id="{F16C6544-3244-9206-B7AE-059B0D20EA6D}"/>
              </a:ext>
            </a:extLst>
          </p:cNvPr>
          <p:cNvSpPr/>
          <p:nvPr/>
        </p:nvSpPr>
        <p:spPr>
          <a:xfrm rot="10800000">
            <a:off x="9587561" y="4658432"/>
            <a:ext cx="218122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a:extLst>
              <a:ext uri="{FF2B5EF4-FFF2-40B4-BE49-F238E27FC236}">
                <a16:creationId xmlns:a16="http://schemas.microsoft.com/office/drawing/2014/main" id="{09EC33A1-4D91-1800-F6B8-AF121FF2B8BA}"/>
              </a:ext>
            </a:extLst>
          </p:cNvPr>
          <p:cNvSpPr txBox="1">
            <a:spLocks noChangeArrowheads="1"/>
          </p:cNvSpPr>
          <p:nvPr/>
        </p:nvSpPr>
        <p:spPr bwMode="auto">
          <a:xfrm>
            <a:off x="9628201" y="4781639"/>
            <a:ext cx="2377440" cy="38608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 for Residency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3239E56-33F6-6716-03B2-8327FBCF2242}"/>
              </a:ext>
            </a:extLst>
          </p:cNvPr>
          <p:cNvSpPr/>
          <p:nvPr/>
        </p:nvSpPr>
        <p:spPr>
          <a:xfrm>
            <a:off x="10987090" y="853576"/>
            <a:ext cx="619125" cy="200025"/>
          </a:xfrm>
          <a:prstGeom prst="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27193C3E-822B-7589-8069-7603CA1DC767}"/>
              </a:ext>
            </a:extLst>
          </p:cNvPr>
          <p:cNvSpPr/>
          <p:nvPr/>
        </p:nvSpPr>
        <p:spPr>
          <a:xfrm>
            <a:off x="11020427" y="1247432"/>
            <a:ext cx="781050" cy="257175"/>
          </a:xfrm>
          <a:prstGeom prst="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2669D183-550C-799B-8CA6-3D5596F19CD8}"/>
              </a:ext>
            </a:extLst>
          </p:cNvPr>
          <p:cNvSpPr/>
          <p:nvPr/>
        </p:nvSpPr>
        <p:spPr>
          <a:xfrm>
            <a:off x="8162926" y="1280771"/>
            <a:ext cx="923925" cy="257176"/>
          </a:xfrm>
          <a:prstGeom prst="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DEF1ADC9-8A8A-F186-85F3-796B406CA706}"/>
              </a:ext>
            </a:extLst>
          </p:cNvPr>
          <p:cNvCxnSpPr>
            <a:cxnSpLocks/>
          </p:cNvCxnSpPr>
          <p:nvPr/>
        </p:nvCxnSpPr>
        <p:spPr>
          <a:xfrm>
            <a:off x="6539093" y="365125"/>
            <a:ext cx="0" cy="6271685"/>
          </a:xfrm>
          <a:prstGeom prst="line">
            <a:avLst/>
          </a:prstGeom>
          <a:ln w="12700"/>
        </p:spPr>
        <p:style>
          <a:lnRef idx="1">
            <a:schemeClr val="dk1"/>
          </a:lnRef>
          <a:fillRef idx="0">
            <a:schemeClr val="dk1"/>
          </a:fillRef>
          <a:effectRef idx="0">
            <a:schemeClr val="dk1"/>
          </a:effectRef>
          <a:fontRef idx="minor">
            <a:schemeClr val="tx1"/>
          </a:fontRef>
        </p:style>
      </p:cxnSp>
      <p:pic>
        <p:nvPicPr>
          <p:cNvPr id="18" name="Picture 17" descr="Graphical user interface, text, application, email&#10;&#10;Description automatically generated">
            <a:extLst>
              <a:ext uri="{FF2B5EF4-FFF2-40B4-BE49-F238E27FC236}">
                <a16:creationId xmlns:a16="http://schemas.microsoft.com/office/drawing/2014/main" id="{677ADF31-B3FE-EF31-2492-152D6B5337F2}"/>
              </a:ext>
            </a:extLst>
          </p:cNvPr>
          <p:cNvPicPr>
            <a:picLocks noChangeAspect="1"/>
          </p:cNvPicPr>
          <p:nvPr/>
        </p:nvPicPr>
        <p:blipFill rotWithShape="1">
          <a:blip r:embed="rId4"/>
          <a:srcRect r="7215"/>
          <a:stretch/>
        </p:blipFill>
        <p:spPr>
          <a:xfrm>
            <a:off x="423214" y="3670670"/>
            <a:ext cx="5881535" cy="2724516"/>
          </a:xfrm>
          <a:prstGeom prst="rect">
            <a:avLst/>
          </a:prstGeom>
          <a:ln>
            <a:noFill/>
          </a:ln>
          <a:effectLst>
            <a:outerShdw blurRad="292100" dist="139700" dir="2700000" algn="tl" rotWithShape="0">
              <a:srgbClr val="333333">
                <a:alpha val="65000"/>
              </a:srgbClr>
            </a:outerShdw>
          </a:effectLst>
        </p:spPr>
      </p:pic>
      <p:sp>
        <p:nvSpPr>
          <p:cNvPr id="24" name="Content Placeholder 2">
            <a:extLst>
              <a:ext uri="{FF2B5EF4-FFF2-40B4-BE49-F238E27FC236}">
                <a16:creationId xmlns:a16="http://schemas.microsoft.com/office/drawing/2014/main" id="{904B007D-3D58-75DF-F3E5-D1C9F75A7B5A}"/>
              </a:ext>
            </a:extLst>
          </p:cNvPr>
          <p:cNvSpPr>
            <a:spLocks noGrp="1"/>
          </p:cNvSpPr>
          <p:nvPr>
            <p:ph sz="half" idx="1"/>
          </p:nvPr>
        </p:nvSpPr>
        <p:spPr>
          <a:xfrm>
            <a:off x="390522" y="1074585"/>
            <a:ext cx="6066369" cy="2554605"/>
          </a:xfrm>
        </p:spPr>
        <p:txBody>
          <a:bodyPr>
            <a:normAutofit/>
          </a:bodyPr>
          <a:lstStyle/>
          <a:p>
            <a:pPr marL="0" indent="0">
              <a:buNone/>
            </a:pPr>
            <a:r>
              <a:rPr lang="en-US" sz="1800" b="1" dirty="0"/>
              <a:t>The portal provides Program Directors and Coordinators the ability to:</a:t>
            </a:r>
          </a:p>
          <a:p>
            <a:pPr>
              <a:buFont typeface="Wingdings" panose="05000000000000000000" pitchFamily="2" charset="2"/>
              <a:buChar char="ü"/>
            </a:pPr>
            <a:r>
              <a:rPr lang="en-US" sz="1600" dirty="0"/>
              <a:t>Upload/Add residents, update information, and manage rosters</a:t>
            </a:r>
          </a:p>
          <a:p>
            <a:pPr>
              <a:buFont typeface="Wingdings" panose="05000000000000000000" pitchFamily="2" charset="2"/>
              <a:buChar char="ü"/>
            </a:pPr>
            <a:r>
              <a:rPr lang="en-US" sz="1600" dirty="0"/>
              <a:t>Update and complete the transition of their PGY 5 graduates</a:t>
            </a:r>
          </a:p>
          <a:p>
            <a:pPr marL="0" indent="0">
              <a:buNone/>
            </a:pPr>
            <a:r>
              <a:rPr lang="en-US" sz="1600" b="1" dirty="0">
                <a:highlight>
                  <a:srgbClr val="FFFF00"/>
                </a:highlight>
              </a:rPr>
              <a:t>Coordinators are required to log in with their AAOS SSO (Single Sign-On) username and password to access the portal.</a:t>
            </a:r>
          </a:p>
          <a:p>
            <a:pPr marL="0" indent="0">
              <a:buNone/>
            </a:pPr>
            <a:r>
              <a:rPr lang="en-US" sz="1600" dirty="0"/>
              <a:t>The portal can be accessed via the link shared in the emails and at our website at </a:t>
            </a:r>
            <a:r>
              <a:rPr lang="en-US" sz="1600" u="sng" dirty="0">
                <a:hlinkClick r:id="rId5"/>
              </a:rPr>
              <a:t>https://residentmanagement.aaos.org/</a:t>
            </a:r>
            <a:r>
              <a:rPr lang="en-US" sz="1600" u="sng" dirty="0"/>
              <a:t> </a:t>
            </a:r>
            <a:r>
              <a:rPr lang="en-US" sz="1600" dirty="0"/>
              <a:t>or at </a:t>
            </a:r>
            <a:r>
              <a:rPr lang="en-US" sz="1600" dirty="0">
                <a:hlinkClick r:id="rId6"/>
              </a:rPr>
              <a:t>www.aaos.org</a:t>
            </a:r>
            <a:endParaRPr lang="en-US" sz="1600" dirty="0"/>
          </a:p>
          <a:p>
            <a:pPr marL="0" indent="0">
              <a:buNone/>
            </a:pPr>
            <a:endParaRPr lang="en-US" sz="1600" dirty="0"/>
          </a:p>
        </p:txBody>
      </p:sp>
      <p:sp>
        <p:nvSpPr>
          <p:cNvPr id="3" name="Rectangle 2">
            <a:extLst>
              <a:ext uri="{FF2B5EF4-FFF2-40B4-BE49-F238E27FC236}">
                <a16:creationId xmlns:a16="http://schemas.microsoft.com/office/drawing/2014/main" id="{2B1F2553-798D-15E2-76C7-45E0A0464771}"/>
              </a:ext>
            </a:extLst>
          </p:cNvPr>
          <p:cNvSpPr/>
          <p:nvPr/>
        </p:nvSpPr>
        <p:spPr>
          <a:xfrm>
            <a:off x="4127279" y="5968740"/>
            <a:ext cx="1314096" cy="257176"/>
          </a:xfrm>
          <a:prstGeom prst="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 name="Straight Arrow Connector 3">
            <a:extLst>
              <a:ext uri="{FF2B5EF4-FFF2-40B4-BE49-F238E27FC236}">
                <a16:creationId xmlns:a16="http://schemas.microsoft.com/office/drawing/2014/main" id="{5A63C213-7773-341A-A38E-EBCBA9F5F750}"/>
              </a:ext>
            </a:extLst>
          </p:cNvPr>
          <p:cNvCxnSpPr>
            <a:cxnSpLocks/>
          </p:cNvCxnSpPr>
          <p:nvPr/>
        </p:nvCxnSpPr>
        <p:spPr>
          <a:xfrm>
            <a:off x="4127279" y="3532909"/>
            <a:ext cx="517457" cy="249817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292BBF5-67B7-0F5C-94D4-AB1D6614CC8B}"/>
              </a:ext>
            </a:extLst>
          </p:cNvPr>
          <p:cNvCxnSpPr>
            <a:cxnSpLocks/>
          </p:cNvCxnSpPr>
          <p:nvPr/>
        </p:nvCxnSpPr>
        <p:spPr>
          <a:xfrm flipV="1">
            <a:off x="6304749" y="623455"/>
            <a:ext cx="511687" cy="2587336"/>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D9FA7E-9213-0D65-37BF-E2E15C22A2DB}"/>
              </a:ext>
            </a:extLst>
          </p:cNvPr>
          <p:cNvSpPr txBox="1"/>
          <p:nvPr/>
        </p:nvSpPr>
        <p:spPr>
          <a:xfrm>
            <a:off x="9625690" y="5429954"/>
            <a:ext cx="2377440" cy="815608"/>
          </a:xfrm>
          <a:prstGeom prst="rect">
            <a:avLst/>
          </a:prstGeom>
          <a:noFill/>
        </p:spPr>
        <p:txBody>
          <a:bodyPr wrap="square" rtlCol="0">
            <a:spAutoFit/>
          </a:bodyPr>
          <a:lstStyle/>
          <a:p>
            <a:pPr algn="l"/>
            <a:r>
              <a:rPr lang="en-US" sz="1400" b="1" dirty="0">
                <a:latin typeface="-apple-system"/>
              </a:rPr>
              <a:t>URL link: </a:t>
            </a:r>
            <a:r>
              <a:rPr lang="en-US" sz="1100" b="1" dirty="0">
                <a:latin typeface="-apple-system"/>
                <a:hlinkClick r:id="rId7"/>
              </a:rPr>
              <a:t>https://www.aaos.org/membership/become-an-aaos-member/resident-membership/</a:t>
            </a:r>
            <a:r>
              <a:rPr lang="en-US" sz="1100" b="1" dirty="0">
                <a:latin typeface="-apple-system"/>
              </a:rPr>
              <a:t> </a:t>
            </a:r>
            <a:endParaRPr lang="en-US" sz="1100" b="1" i="0" dirty="0">
              <a:effectLst/>
              <a:latin typeface="-apple-system"/>
            </a:endParaRPr>
          </a:p>
        </p:txBody>
      </p:sp>
    </p:spTree>
    <p:extLst>
      <p:ext uri="{BB962C8B-B14F-4D97-AF65-F5344CB8AC3E}">
        <p14:creationId xmlns:p14="http://schemas.microsoft.com/office/powerpoint/2010/main" val="372957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3235-2F5F-D044-A13E-36CF8878DEF3}"/>
              </a:ext>
            </a:extLst>
          </p:cNvPr>
          <p:cNvSpPr>
            <a:spLocks noGrp="1"/>
          </p:cNvSpPr>
          <p:nvPr>
            <p:ph type="title"/>
          </p:nvPr>
        </p:nvSpPr>
        <p:spPr/>
        <p:txBody>
          <a:bodyPr>
            <a:normAutofit/>
          </a:bodyPr>
          <a:lstStyle/>
          <a:p>
            <a:r>
              <a:rPr lang="en-US" sz="3600" dirty="0"/>
              <a:t>Resident Management Portal – Steps</a:t>
            </a:r>
          </a:p>
        </p:txBody>
      </p:sp>
      <p:sp>
        <p:nvSpPr>
          <p:cNvPr id="5" name="Text Placeholder 4">
            <a:extLst>
              <a:ext uri="{FF2B5EF4-FFF2-40B4-BE49-F238E27FC236}">
                <a16:creationId xmlns:a16="http://schemas.microsoft.com/office/drawing/2014/main" id="{2DF5E308-CB34-C868-C3D1-3C795F3AB8CF}"/>
              </a:ext>
            </a:extLst>
          </p:cNvPr>
          <p:cNvSpPr>
            <a:spLocks noGrp="1"/>
          </p:cNvSpPr>
          <p:nvPr>
            <p:ph type="body" sz="quarter" idx="3"/>
          </p:nvPr>
        </p:nvSpPr>
        <p:spPr>
          <a:xfrm>
            <a:off x="836612" y="1275645"/>
            <a:ext cx="10518776" cy="496712"/>
          </a:xfrm>
        </p:spPr>
        <p:txBody>
          <a:bodyPr>
            <a:normAutofit/>
          </a:bodyPr>
          <a:lstStyle/>
          <a:p>
            <a:pPr marL="0" marR="0">
              <a:spcBef>
                <a:spcPts val="0"/>
              </a:spcBef>
              <a:spcAft>
                <a:spcPts val="0"/>
              </a:spcAft>
            </a:pPr>
            <a:r>
              <a:rPr lang="en-US" sz="2000" b="0" dirty="0">
                <a:effectLst/>
                <a:latin typeface="Calibri" panose="020F0502020204030204" pitchFamily="34" charset="0"/>
                <a:ea typeface="Calibri" panose="020F0502020204030204" pitchFamily="34" charset="0"/>
                <a:cs typeface="Calibri" panose="020F0502020204030204" pitchFamily="34" charset="0"/>
              </a:rPr>
              <a:t>Once you are logged in, you will reach the Portal's Overview tab. </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D42FBCD-EB32-847D-D2AB-B50339D0D11A}"/>
              </a:ext>
            </a:extLst>
          </p:cNvPr>
          <p:cNvPicPr>
            <a:picLocks noChangeAspect="1"/>
          </p:cNvPicPr>
          <p:nvPr/>
        </p:nvPicPr>
        <p:blipFill rotWithShape="1">
          <a:blip r:embed="rId3"/>
          <a:srcRect r="4226"/>
          <a:stretch/>
        </p:blipFill>
        <p:spPr>
          <a:xfrm>
            <a:off x="926923" y="2010655"/>
            <a:ext cx="6139921" cy="444757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27EAD6D5-A42C-D8A6-D710-649935A05B0C}"/>
              </a:ext>
            </a:extLst>
          </p:cNvPr>
          <p:cNvSpPr/>
          <p:nvPr/>
        </p:nvSpPr>
        <p:spPr>
          <a:xfrm rot="10800000">
            <a:off x="5937952" y="2748504"/>
            <a:ext cx="5610579" cy="838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
            <a:extLst>
              <a:ext uri="{FF2B5EF4-FFF2-40B4-BE49-F238E27FC236}">
                <a16:creationId xmlns:a16="http://schemas.microsoft.com/office/drawing/2014/main" id="{6BCC812A-0DEF-8A5B-8BD3-37036784CBA6}"/>
              </a:ext>
            </a:extLst>
          </p:cNvPr>
          <p:cNvSpPr txBox="1">
            <a:spLocks noChangeArrowheads="1"/>
          </p:cNvSpPr>
          <p:nvPr/>
        </p:nvSpPr>
        <p:spPr bwMode="auto">
          <a:xfrm>
            <a:off x="6096000" y="3018468"/>
            <a:ext cx="5531427" cy="31265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Residency Program Name, *ACGME Number, and Residency Program 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rrow: Right 14">
            <a:extLst>
              <a:ext uri="{FF2B5EF4-FFF2-40B4-BE49-F238E27FC236}">
                <a16:creationId xmlns:a16="http://schemas.microsoft.com/office/drawing/2014/main" id="{8598E595-366B-307B-5B6D-B5E4E5BC88D2}"/>
              </a:ext>
            </a:extLst>
          </p:cNvPr>
          <p:cNvSpPr/>
          <p:nvPr/>
        </p:nvSpPr>
        <p:spPr>
          <a:xfrm rot="10800000">
            <a:off x="5937953" y="4587417"/>
            <a:ext cx="5610579" cy="910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2">
            <a:extLst>
              <a:ext uri="{FF2B5EF4-FFF2-40B4-BE49-F238E27FC236}">
                <a16:creationId xmlns:a16="http://schemas.microsoft.com/office/drawing/2014/main" id="{DEF635C1-AB63-DE7D-3B4E-9D62178CE225}"/>
              </a:ext>
            </a:extLst>
          </p:cNvPr>
          <p:cNvSpPr txBox="1">
            <a:spLocks noChangeArrowheads="1"/>
          </p:cNvSpPr>
          <p:nvPr/>
        </p:nvSpPr>
        <p:spPr bwMode="auto">
          <a:xfrm>
            <a:off x="6626578" y="4902537"/>
            <a:ext cx="4899375" cy="31265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Click ENROLLMENT button or ROSTER tab to manage your roster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6C30430D-999D-F29D-BDAD-18CAF353E8A3}"/>
              </a:ext>
            </a:extLst>
          </p:cNvPr>
          <p:cNvSpPr/>
          <p:nvPr/>
        </p:nvSpPr>
        <p:spPr>
          <a:xfrm>
            <a:off x="2721681" y="3239558"/>
            <a:ext cx="923925" cy="257176"/>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D246BE34-C41D-6F8A-F68A-5C14BED3BD47}"/>
              </a:ext>
            </a:extLst>
          </p:cNvPr>
          <p:cNvSpPr/>
          <p:nvPr/>
        </p:nvSpPr>
        <p:spPr>
          <a:xfrm>
            <a:off x="1727198" y="4714971"/>
            <a:ext cx="1473202" cy="471391"/>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 Box 2">
            <a:extLst>
              <a:ext uri="{FF2B5EF4-FFF2-40B4-BE49-F238E27FC236}">
                <a16:creationId xmlns:a16="http://schemas.microsoft.com/office/drawing/2014/main" id="{D030DE8A-1385-36E4-1B53-10BE9CB16727}"/>
              </a:ext>
            </a:extLst>
          </p:cNvPr>
          <p:cNvSpPr txBox="1">
            <a:spLocks noChangeArrowheads="1"/>
          </p:cNvSpPr>
          <p:nvPr/>
        </p:nvSpPr>
        <p:spPr bwMode="auto">
          <a:xfrm>
            <a:off x="7294418" y="3565726"/>
            <a:ext cx="4447309" cy="100418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ACGME Number is given by the Accreditation Council for Graduate Medical Education, and the Residency Program I</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(RP + 4-digit number) is given by AAOS. Coordinator records are related to the RP records.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94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2B1A5-8491-2CF2-98C4-0EDF0DEE7A5A}"/>
              </a:ext>
            </a:extLst>
          </p:cNvPr>
          <p:cNvPicPr>
            <a:picLocks noChangeAspect="1"/>
          </p:cNvPicPr>
          <p:nvPr/>
        </p:nvPicPr>
        <p:blipFill>
          <a:blip r:embed="rId3"/>
          <a:stretch>
            <a:fillRect/>
          </a:stretch>
        </p:blipFill>
        <p:spPr>
          <a:xfrm>
            <a:off x="540408" y="986772"/>
            <a:ext cx="5682369" cy="4111361"/>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202BB4A-AC0B-A2D3-27AD-AD30357D5006}"/>
              </a:ext>
            </a:extLst>
          </p:cNvPr>
          <p:cNvSpPr txBox="1">
            <a:spLocks/>
          </p:cNvSpPr>
          <p:nvPr/>
        </p:nvSpPr>
        <p:spPr>
          <a:xfrm>
            <a:off x="540408" y="365126"/>
            <a:ext cx="5682369" cy="57785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Search and Adding Residents</a:t>
            </a:r>
          </a:p>
        </p:txBody>
      </p:sp>
      <p:sp>
        <p:nvSpPr>
          <p:cNvPr id="8" name="Rectangle 7">
            <a:extLst>
              <a:ext uri="{FF2B5EF4-FFF2-40B4-BE49-F238E27FC236}">
                <a16:creationId xmlns:a16="http://schemas.microsoft.com/office/drawing/2014/main" id="{4AED8E7B-76A5-E890-A0E9-226485B85654}"/>
              </a:ext>
            </a:extLst>
          </p:cNvPr>
          <p:cNvSpPr/>
          <p:nvPr/>
        </p:nvSpPr>
        <p:spPr>
          <a:xfrm>
            <a:off x="3838220" y="3125856"/>
            <a:ext cx="1473202" cy="471391"/>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Box 11">
            <a:extLst>
              <a:ext uri="{FF2B5EF4-FFF2-40B4-BE49-F238E27FC236}">
                <a16:creationId xmlns:a16="http://schemas.microsoft.com/office/drawing/2014/main" id="{9DCEB7FE-BCA3-2AB3-8A55-B703D5C7ED0B}"/>
              </a:ext>
            </a:extLst>
          </p:cNvPr>
          <p:cNvSpPr txBox="1"/>
          <p:nvPr/>
        </p:nvSpPr>
        <p:spPr>
          <a:xfrm>
            <a:off x="540408" y="5441246"/>
            <a:ext cx="5682369"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To search for a resident to add to your roster, you will click on the </a:t>
            </a:r>
            <a:r>
              <a:rPr lang="en-US" sz="1400" b="1" dirty="0">
                <a:effectLst/>
                <a:latin typeface="Calibri" panose="020F0502020204030204" pitchFamily="34" charset="0"/>
                <a:ea typeface="Calibri" panose="020F0502020204030204" pitchFamily="34" charset="0"/>
                <a:cs typeface="Arial" panose="020B0604020202020204" pitchFamily="34" charset="0"/>
              </a:rPr>
              <a:t>ADD RESIDENT </a:t>
            </a:r>
            <a:r>
              <a:rPr lang="en-US" sz="1400" dirty="0">
                <a:effectLst/>
                <a:latin typeface="Calibri" panose="020F0502020204030204" pitchFamily="34" charset="0"/>
                <a:ea typeface="Calibri" panose="020F0502020204030204" pitchFamily="34" charset="0"/>
                <a:cs typeface="Arial" panose="020B0604020202020204" pitchFamily="34" charset="0"/>
              </a:rPr>
              <a:t>tab located at the top right of the roster table. Once you click on this button, a </a:t>
            </a:r>
            <a:r>
              <a:rPr lang="en-US" sz="1400" b="1" dirty="0">
                <a:effectLst/>
                <a:latin typeface="Calibri" panose="020F0502020204030204" pitchFamily="34" charset="0"/>
                <a:ea typeface="Calibri" panose="020F0502020204030204" pitchFamily="34" charset="0"/>
                <a:cs typeface="Arial" panose="020B0604020202020204" pitchFamily="34" charset="0"/>
              </a:rPr>
              <a:t>Resident Search</a:t>
            </a:r>
            <a:r>
              <a:rPr lang="en-US" sz="1400" dirty="0">
                <a:effectLst/>
                <a:latin typeface="Calibri" panose="020F0502020204030204" pitchFamily="34" charset="0"/>
                <a:ea typeface="Calibri" panose="020F0502020204030204" pitchFamily="34" charset="0"/>
                <a:cs typeface="Arial" panose="020B0604020202020204" pitchFamily="34" charset="0"/>
              </a:rPr>
              <a:t> window will open</a:t>
            </a:r>
            <a:endParaRPr lang="en-US" sz="1400" dirty="0"/>
          </a:p>
        </p:txBody>
      </p:sp>
      <p:pic>
        <p:nvPicPr>
          <p:cNvPr id="10" name="Picture 9">
            <a:extLst>
              <a:ext uri="{FF2B5EF4-FFF2-40B4-BE49-F238E27FC236}">
                <a16:creationId xmlns:a16="http://schemas.microsoft.com/office/drawing/2014/main" id="{90AF03CF-B2A1-97A0-9720-37BF72148630}"/>
              </a:ext>
            </a:extLst>
          </p:cNvPr>
          <p:cNvPicPr>
            <a:picLocks noChangeAspect="1"/>
          </p:cNvPicPr>
          <p:nvPr/>
        </p:nvPicPr>
        <p:blipFill>
          <a:blip r:embed="rId4"/>
          <a:stretch>
            <a:fillRect/>
          </a:stretch>
        </p:blipFill>
        <p:spPr>
          <a:xfrm>
            <a:off x="6390522" y="412398"/>
            <a:ext cx="3273780" cy="3184849"/>
          </a:xfrm>
          <a:prstGeom prst="rect">
            <a:avLst/>
          </a:prstGeom>
        </p:spPr>
      </p:pic>
      <p:cxnSp>
        <p:nvCxnSpPr>
          <p:cNvPr id="14" name="Straight Arrow Connector 13">
            <a:extLst>
              <a:ext uri="{FF2B5EF4-FFF2-40B4-BE49-F238E27FC236}">
                <a16:creationId xmlns:a16="http://schemas.microsoft.com/office/drawing/2014/main" id="{AAB83B2C-D56A-4875-3A1E-2C4FC4DAC350}"/>
              </a:ext>
            </a:extLst>
          </p:cNvPr>
          <p:cNvCxnSpPr/>
          <p:nvPr/>
        </p:nvCxnSpPr>
        <p:spPr>
          <a:xfrm flipH="1" flipV="1">
            <a:off x="5125156" y="3672662"/>
            <a:ext cx="361244" cy="17685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F15001-16A9-7BD1-A2BC-485E8A0E3184}"/>
              </a:ext>
            </a:extLst>
          </p:cNvPr>
          <p:cNvSpPr txBox="1"/>
          <p:nvPr/>
        </p:nvSpPr>
        <p:spPr>
          <a:xfrm>
            <a:off x="9753024" y="660756"/>
            <a:ext cx="2126285" cy="2462213"/>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You will have the ability to enter your Resident's First Name (Optional), Last Name, and Email (Optional). Once you have entered your Resident's details, you will click the red SEARCH button located at the bottom right of the </a:t>
            </a:r>
            <a:r>
              <a:rPr lang="en-US" sz="1400" b="1" dirty="0">
                <a:effectLst/>
                <a:latin typeface="Calibri" panose="020F0502020204030204" pitchFamily="34" charset="0"/>
                <a:ea typeface="Calibri" panose="020F0502020204030204" pitchFamily="34" charset="0"/>
                <a:cs typeface="Arial" panose="020B0604020202020204" pitchFamily="34" charset="0"/>
              </a:rPr>
              <a:t>Resident Search</a:t>
            </a:r>
            <a:r>
              <a:rPr lang="en-US" sz="1400" dirty="0">
                <a:effectLst/>
                <a:latin typeface="Calibri" panose="020F0502020204030204" pitchFamily="34" charset="0"/>
                <a:ea typeface="Calibri" panose="020F0502020204030204" pitchFamily="34" charset="0"/>
                <a:cs typeface="Arial" panose="020B0604020202020204" pitchFamily="34" charset="0"/>
              </a:rPr>
              <a:t> window</a:t>
            </a:r>
            <a:endParaRPr lang="en-US" sz="1400" dirty="0"/>
          </a:p>
        </p:txBody>
      </p:sp>
      <p:sp>
        <p:nvSpPr>
          <p:cNvPr id="17" name="Rectangle 16">
            <a:extLst>
              <a:ext uri="{FF2B5EF4-FFF2-40B4-BE49-F238E27FC236}">
                <a16:creationId xmlns:a16="http://schemas.microsoft.com/office/drawing/2014/main" id="{AEAE37E8-42CB-B1F8-5ED3-C246885BBF5C}"/>
              </a:ext>
            </a:extLst>
          </p:cNvPr>
          <p:cNvSpPr/>
          <p:nvPr/>
        </p:nvSpPr>
        <p:spPr>
          <a:xfrm>
            <a:off x="7872633" y="3186572"/>
            <a:ext cx="1158478" cy="35423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5" name="Straight Arrow Connector 24">
            <a:extLst>
              <a:ext uri="{FF2B5EF4-FFF2-40B4-BE49-F238E27FC236}">
                <a16:creationId xmlns:a16="http://schemas.microsoft.com/office/drawing/2014/main" id="{7B644AD4-6D00-6A4A-CDC2-4C0B018E0998}"/>
              </a:ext>
            </a:extLst>
          </p:cNvPr>
          <p:cNvCxnSpPr>
            <a:cxnSpLocks/>
          </p:cNvCxnSpPr>
          <p:nvPr/>
        </p:nvCxnSpPr>
        <p:spPr>
          <a:xfrm flipH="1">
            <a:off x="9119833" y="3074770"/>
            <a:ext cx="1254656" cy="3542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EC176B6-0431-F899-9CB0-5B0CCBF4A775}"/>
              </a:ext>
            </a:extLst>
          </p:cNvPr>
          <p:cNvPicPr>
            <a:picLocks noChangeAspect="1"/>
          </p:cNvPicPr>
          <p:nvPr/>
        </p:nvPicPr>
        <p:blipFill rotWithShape="1">
          <a:blip r:embed="rId5"/>
          <a:srcRect r="10579" b="17208"/>
          <a:stretch/>
        </p:blipFill>
        <p:spPr>
          <a:xfrm>
            <a:off x="6754366" y="3808130"/>
            <a:ext cx="2276745" cy="2541801"/>
          </a:xfrm>
          <a:prstGeom prst="rect">
            <a:avLst/>
          </a:prstGeom>
        </p:spPr>
      </p:pic>
      <p:sp>
        <p:nvSpPr>
          <p:cNvPr id="39" name="TextBox 38">
            <a:extLst>
              <a:ext uri="{FF2B5EF4-FFF2-40B4-BE49-F238E27FC236}">
                <a16:creationId xmlns:a16="http://schemas.microsoft.com/office/drawing/2014/main" id="{FD6B1BD2-7016-4CB1-266E-27FAC2AF5D23}"/>
              </a:ext>
            </a:extLst>
          </p:cNvPr>
          <p:cNvSpPr txBox="1"/>
          <p:nvPr/>
        </p:nvSpPr>
        <p:spPr>
          <a:xfrm>
            <a:off x="9664302" y="4610568"/>
            <a:ext cx="2126285" cy="954107"/>
          </a:xfrm>
          <a:prstGeom prst="rect">
            <a:avLst/>
          </a:prstGeom>
          <a:noFill/>
        </p:spPr>
        <p:txBody>
          <a:bodyPr wrap="square">
            <a:spAutoFit/>
          </a:bodyPr>
          <a:lstStyle/>
          <a:p>
            <a:r>
              <a:rPr lang="en-US" sz="1400" b="1" dirty="0">
                <a:effectLst/>
                <a:latin typeface="Calibri" panose="020F0502020204030204" pitchFamily="34" charset="0"/>
                <a:ea typeface="Calibri" panose="020F0502020204030204" pitchFamily="34" charset="0"/>
                <a:cs typeface="Arial" panose="020B0604020202020204" pitchFamily="34" charset="0"/>
              </a:rPr>
              <a:t>In Search Results</a:t>
            </a:r>
            <a:r>
              <a:rPr lang="en-US" sz="1400" dirty="0">
                <a:effectLst/>
                <a:latin typeface="Calibri" panose="020F0502020204030204" pitchFamily="34" charset="0"/>
                <a:ea typeface="Calibri" panose="020F0502020204030204" pitchFamily="34" charset="0"/>
                <a:cs typeface="Arial" panose="020B0604020202020204" pitchFamily="34" charset="0"/>
              </a:rPr>
              <a:t>, the resident’s name will either appear or you will need to </a:t>
            </a:r>
            <a:r>
              <a:rPr lang="en-US" sz="1400" b="1" dirty="0">
                <a:effectLst/>
                <a:latin typeface="Calibri" panose="020F0502020204030204" pitchFamily="34" charset="0"/>
                <a:ea typeface="Calibri" panose="020F0502020204030204" pitchFamily="34" charset="0"/>
                <a:cs typeface="Arial" panose="020B0604020202020204" pitchFamily="34" charset="0"/>
              </a:rPr>
              <a:t>ADD NEW RESIDENT</a:t>
            </a:r>
            <a:endParaRPr lang="en-US" sz="1400" b="1" dirty="0"/>
          </a:p>
        </p:txBody>
      </p:sp>
      <p:cxnSp>
        <p:nvCxnSpPr>
          <p:cNvPr id="40" name="Straight Arrow Connector 39">
            <a:extLst>
              <a:ext uri="{FF2B5EF4-FFF2-40B4-BE49-F238E27FC236}">
                <a16:creationId xmlns:a16="http://schemas.microsoft.com/office/drawing/2014/main" id="{3DB67D65-5963-CA8A-4CF6-76B3C0DA83B2}"/>
              </a:ext>
            </a:extLst>
          </p:cNvPr>
          <p:cNvCxnSpPr>
            <a:cxnSpLocks/>
          </p:cNvCxnSpPr>
          <p:nvPr/>
        </p:nvCxnSpPr>
        <p:spPr>
          <a:xfrm flipH="1">
            <a:off x="9031111" y="5536983"/>
            <a:ext cx="1343378" cy="5543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AE9673F-874D-A541-FF2A-BA7B48F5C116}"/>
              </a:ext>
            </a:extLst>
          </p:cNvPr>
          <p:cNvSpPr/>
          <p:nvPr/>
        </p:nvSpPr>
        <p:spPr>
          <a:xfrm>
            <a:off x="7827477" y="5971822"/>
            <a:ext cx="1030508" cy="264533"/>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415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F2967E-710D-0FDD-648C-1CC08E13F19F}"/>
              </a:ext>
            </a:extLst>
          </p:cNvPr>
          <p:cNvSpPr>
            <a:spLocks noGrp="1"/>
          </p:cNvSpPr>
          <p:nvPr>
            <p:ph sz="half" idx="2"/>
          </p:nvPr>
        </p:nvSpPr>
        <p:spPr>
          <a:xfrm>
            <a:off x="6198070" y="820405"/>
            <a:ext cx="5208484" cy="3622641"/>
          </a:xfrm>
        </p:spPr>
        <p:txBody>
          <a:bodyPr>
            <a:normAutofit/>
          </a:bodyPr>
          <a:lstStyle/>
          <a:p>
            <a:r>
              <a:rPr lang="en-US" sz="2400" dirty="0"/>
              <a:t>Enter all required information</a:t>
            </a:r>
          </a:p>
          <a:p>
            <a:r>
              <a:rPr lang="en-US" sz="2400" dirty="0"/>
              <a:t>Start date will pre-populate with 7/1 of the current year, and the end date with 6/30 five years out</a:t>
            </a:r>
          </a:p>
          <a:p>
            <a:r>
              <a:rPr lang="en-US" sz="2400" dirty="0"/>
              <a:t>Click on </a:t>
            </a:r>
            <a:r>
              <a:rPr lang="en-US" sz="2400" b="1" dirty="0"/>
              <a:t>calendar icon</a:t>
            </a:r>
            <a:r>
              <a:rPr lang="en-US" sz="2400" dirty="0"/>
              <a:t> to select the year and proceed to select the start date of July 1 and end date of June 30 five years out. Click SAVE when all fields are filled in</a:t>
            </a:r>
          </a:p>
        </p:txBody>
      </p:sp>
      <p:pic>
        <p:nvPicPr>
          <p:cNvPr id="8" name="Content Placeholder 7">
            <a:extLst>
              <a:ext uri="{FF2B5EF4-FFF2-40B4-BE49-F238E27FC236}">
                <a16:creationId xmlns:a16="http://schemas.microsoft.com/office/drawing/2014/main" id="{60E576DA-2578-E8A4-952A-ADF43F0AA6EB}"/>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4368"/>
          <a:stretch/>
        </p:blipFill>
        <p:spPr>
          <a:xfrm>
            <a:off x="565472" y="1066799"/>
            <a:ext cx="4434696" cy="2797397"/>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8EB25819-5E82-EABA-585B-B47310956682}"/>
              </a:ext>
            </a:extLst>
          </p:cNvPr>
          <p:cNvSpPr txBox="1">
            <a:spLocks noGrp="1"/>
          </p:cNvSpPr>
          <p:nvPr>
            <p:ph type="body" idx="1"/>
          </p:nvPr>
        </p:nvSpPr>
        <p:spPr>
          <a:xfrm>
            <a:off x="446087" y="304800"/>
            <a:ext cx="10709273" cy="53022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0" dirty="0"/>
              <a:t>Completing Resident Information</a:t>
            </a:r>
          </a:p>
        </p:txBody>
      </p:sp>
      <p:pic>
        <p:nvPicPr>
          <p:cNvPr id="16" name="Picture 15">
            <a:extLst>
              <a:ext uri="{FF2B5EF4-FFF2-40B4-BE49-F238E27FC236}">
                <a16:creationId xmlns:a16="http://schemas.microsoft.com/office/drawing/2014/main" id="{541020B0-E310-C1EF-45F5-D5A7B68E7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766" y="3498752"/>
            <a:ext cx="4440936" cy="2985857"/>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D47B18A6-7AB6-A8EB-476B-EE7AE6D2139D}"/>
              </a:ext>
            </a:extLst>
          </p:cNvPr>
          <p:cNvCxnSpPr>
            <a:cxnSpLocks/>
          </p:cNvCxnSpPr>
          <p:nvPr/>
        </p:nvCxnSpPr>
        <p:spPr>
          <a:xfrm flipH="1">
            <a:off x="3458308" y="2743200"/>
            <a:ext cx="2946689" cy="3048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317F4C5-1DA0-0D4F-A5D9-D8AF4FF77D04}"/>
              </a:ext>
            </a:extLst>
          </p:cNvPr>
          <p:cNvSpPr/>
          <p:nvPr/>
        </p:nvSpPr>
        <p:spPr>
          <a:xfrm>
            <a:off x="1309617" y="4243717"/>
            <a:ext cx="1449396" cy="164148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Rounded Corners 23">
            <a:extLst>
              <a:ext uri="{FF2B5EF4-FFF2-40B4-BE49-F238E27FC236}">
                <a16:creationId xmlns:a16="http://schemas.microsoft.com/office/drawing/2014/main" id="{7408B0D1-5846-CF62-CB3D-10FBA96323CA}"/>
              </a:ext>
            </a:extLst>
          </p:cNvPr>
          <p:cNvSpPr/>
          <p:nvPr/>
        </p:nvSpPr>
        <p:spPr>
          <a:xfrm>
            <a:off x="6367405" y="4343400"/>
            <a:ext cx="4957289" cy="2141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97E6316E-9BCB-9E4D-A88B-C8AC0F47339F}"/>
              </a:ext>
            </a:extLst>
          </p:cNvPr>
          <p:cNvSpPr txBox="1">
            <a:spLocks/>
          </p:cNvSpPr>
          <p:nvPr/>
        </p:nvSpPr>
        <p:spPr>
          <a:xfrm>
            <a:off x="6605888" y="4530436"/>
            <a:ext cx="4599775" cy="18391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FF00"/>
                </a:solidFill>
              </a:rPr>
              <a:t>The start date of 7/1 and the end date of 6/30 are non-editable, but the year can be changed by the calendar icon</a:t>
            </a:r>
          </a:p>
          <a:p>
            <a:pPr marL="0" indent="0">
              <a:buNone/>
            </a:pPr>
            <a:r>
              <a:rPr lang="en-US" sz="1800" b="1" dirty="0">
                <a:solidFill>
                  <a:srgbClr val="FFFF00"/>
                </a:solidFill>
              </a:rPr>
              <a:t>No other start and end dates outside of July 1 and June 30 are available for selection. For example, a resident may be off track and start on September 1. The 7/1 date can’t be changed.</a:t>
            </a:r>
          </a:p>
        </p:txBody>
      </p:sp>
    </p:spTree>
    <p:extLst>
      <p:ext uri="{BB962C8B-B14F-4D97-AF65-F5344CB8AC3E}">
        <p14:creationId xmlns:p14="http://schemas.microsoft.com/office/powerpoint/2010/main" val="355452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F2967E-710D-0FDD-648C-1CC08E13F19F}"/>
              </a:ext>
            </a:extLst>
          </p:cNvPr>
          <p:cNvSpPr>
            <a:spLocks noGrp="1"/>
          </p:cNvSpPr>
          <p:nvPr>
            <p:ph sz="half" idx="2"/>
          </p:nvPr>
        </p:nvSpPr>
        <p:spPr>
          <a:xfrm>
            <a:off x="6198069" y="914400"/>
            <a:ext cx="5547844" cy="3804356"/>
          </a:xfrm>
        </p:spPr>
        <p:txBody>
          <a:bodyPr>
            <a:normAutofit/>
          </a:bodyPr>
          <a:lstStyle/>
          <a:p>
            <a:r>
              <a:rPr lang="en-US" sz="2000" dirty="0"/>
              <a:t>Sort roster by PGY level using the "</a:t>
            </a:r>
            <a:r>
              <a:rPr lang="en-US" sz="2000" b="1" dirty="0"/>
              <a:t>Filter by PGY</a:t>
            </a:r>
            <a:r>
              <a:rPr lang="en-US" sz="2000" dirty="0"/>
              <a:t>" dropdown feature</a:t>
            </a:r>
          </a:p>
          <a:p>
            <a:r>
              <a:rPr lang="en-US" sz="2000" dirty="0"/>
              <a:t>Sort residents alphabetically by last name, hovering cursor over the arrow that appears in a column titled </a:t>
            </a:r>
            <a:r>
              <a:rPr lang="en-US" sz="2000" b="1" dirty="0"/>
              <a:t>RESIDENT</a:t>
            </a:r>
            <a:r>
              <a:rPr lang="en-US" sz="2000" dirty="0"/>
              <a:t>,</a:t>
            </a:r>
            <a:r>
              <a:rPr lang="en-US" sz="2000" b="1" dirty="0"/>
              <a:t> and </a:t>
            </a:r>
            <a:r>
              <a:rPr lang="en-US" sz="2000" dirty="0"/>
              <a:t>click up or down to sort accordingly</a:t>
            </a:r>
          </a:p>
          <a:p>
            <a:r>
              <a:rPr lang="en-US" sz="2000" dirty="0"/>
              <a:t>Click on the ellipsis menu to the right to Edit but </a:t>
            </a:r>
            <a:r>
              <a:rPr lang="en-US" sz="2000" b="1" dirty="0"/>
              <a:t>only the year</a:t>
            </a:r>
            <a:r>
              <a:rPr lang="en-US" sz="2000" dirty="0"/>
              <a:t> of the resident’s start and end date can be changed to change the PGY level. </a:t>
            </a:r>
          </a:p>
          <a:p>
            <a:r>
              <a:rPr lang="en-US" sz="2000" dirty="0"/>
              <a:t>Remove option should only be used for residents leaving an </a:t>
            </a:r>
            <a:r>
              <a:rPr lang="en-US" sz="2000" dirty="0" err="1"/>
              <a:t>orthopaedic</a:t>
            </a:r>
            <a:r>
              <a:rPr lang="en-US" sz="2000" dirty="0"/>
              <a:t> program. </a:t>
            </a:r>
            <a:r>
              <a:rPr lang="en-US" sz="2000" dirty="0">
                <a:solidFill>
                  <a:srgbClr val="FF0000"/>
                </a:solidFill>
              </a:rPr>
              <a:t>*</a:t>
            </a:r>
            <a:r>
              <a:rPr lang="en-US" sz="2000" b="1" i="1" dirty="0">
                <a:solidFill>
                  <a:srgbClr val="FF0000"/>
                </a:solidFill>
              </a:rPr>
              <a:t>DO NOT remove residents who need to be transitioned</a:t>
            </a:r>
            <a:endParaRPr lang="en-US" sz="2000" dirty="0"/>
          </a:p>
        </p:txBody>
      </p:sp>
      <p:sp>
        <p:nvSpPr>
          <p:cNvPr id="9" name="Title 1">
            <a:extLst>
              <a:ext uri="{FF2B5EF4-FFF2-40B4-BE49-F238E27FC236}">
                <a16:creationId xmlns:a16="http://schemas.microsoft.com/office/drawing/2014/main" id="{8EB25819-5E82-EABA-585B-B47310956682}"/>
              </a:ext>
            </a:extLst>
          </p:cNvPr>
          <p:cNvSpPr txBox="1">
            <a:spLocks noGrp="1"/>
          </p:cNvSpPr>
          <p:nvPr>
            <p:ph type="body" idx="1"/>
          </p:nvPr>
        </p:nvSpPr>
        <p:spPr>
          <a:xfrm>
            <a:off x="446087" y="304800"/>
            <a:ext cx="10709273" cy="53022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Roster Management </a:t>
            </a:r>
            <a:r>
              <a:rPr lang="en-US" sz="3600" b="0" dirty="0"/>
              <a:t>| Sort By PGY Year or Name, and Edits</a:t>
            </a:r>
          </a:p>
        </p:txBody>
      </p:sp>
      <p:sp>
        <p:nvSpPr>
          <p:cNvPr id="24" name="Rectangle: Rounded Corners 23">
            <a:extLst>
              <a:ext uri="{FF2B5EF4-FFF2-40B4-BE49-F238E27FC236}">
                <a16:creationId xmlns:a16="http://schemas.microsoft.com/office/drawing/2014/main" id="{7408B0D1-5846-CF62-CB3D-10FBA96323CA}"/>
              </a:ext>
            </a:extLst>
          </p:cNvPr>
          <p:cNvSpPr/>
          <p:nvPr/>
        </p:nvSpPr>
        <p:spPr>
          <a:xfrm>
            <a:off x="6287911" y="4798130"/>
            <a:ext cx="5328356" cy="1755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97E6316E-9BCB-9E4D-A88B-C8AC0F47339F}"/>
              </a:ext>
            </a:extLst>
          </p:cNvPr>
          <p:cNvSpPr txBox="1">
            <a:spLocks/>
          </p:cNvSpPr>
          <p:nvPr/>
        </p:nvSpPr>
        <p:spPr>
          <a:xfrm>
            <a:off x="6479822" y="4967111"/>
            <a:ext cx="5057422" cy="15072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FF00"/>
                </a:solidFill>
              </a:rPr>
              <a:t>PGY level is non-editable and can only be changed by using the calendar icon feature</a:t>
            </a:r>
          </a:p>
          <a:p>
            <a:pPr marL="0" indent="0">
              <a:buNone/>
            </a:pPr>
            <a:r>
              <a:rPr lang="en-US" sz="1800" b="1" dirty="0">
                <a:solidFill>
                  <a:srgbClr val="FFFF00"/>
                </a:solidFill>
              </a:rPr>
              <a:t>*</a:t>
            </a:r>
            <a:r>
              <a:rPr lang="en-US" sz="1800" b="1" i="1" dirty="0">
                <a:solidFill>
                  <a:srgbClr val="FFFF00"/>
                </a:solidFill>
              </a:rPr>
              <a:t>Removing a graduating resident versus transitioning them, the resident will lose all AAOS Membership, benefits and will not transition to the correct Member category post residency graduation</a:t>
            </a:r>
          </a:p>
        </p:txBody>
      </p:sp>
      <p:pic>
        <p:nvPicPr>
          <p:cNvPr id="2" name="Picture 1">
            <a:extLst>
              <a:ext uri="{FF2B5EF4-FFF2-40B4-BE49-F238E27FC236}">
                <a16:creationId xmlns:a16="http://schemas.microsoft.com/office/drawing/2014/main" id="{69977C84-4478-59DD-7054-1F722778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61" y="1106674"/>
            <a:ext cx="5294796" cy="2223547"/>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A317F4C5-1DA0-0D4F-A5D9-D8AF4FF77D04}"/>
              </a:ext>
            </a:extLst>
          </p:cNvPr>
          <p:cNvSpPr/>
          <p:nvPr/>
        </p:nvSpPr>
        <p:spPr>
          <a:xfrm>
            <a:off x="4871463" y="1878516"/>
            <a:ext cx="885871" cy="92113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C47EC997-9231-45E8-DBC6-2F3012634388}"/>
              </a:ext>
            </a:extLst>
          </p:cNvPr>
          <p:cNvSpPr/>
          <p:nvPr/>
        </p:nvSpPr>
        <p:spPr>
          <a:xfrm>
            <a:off x="511010" y="1027300"/>
            <a:ext cx="1435021" cy="799329"/>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a:extLst>
              <a:ext uri="{FF2B5EF4-FFF2-40B4-BE49-F238E27FC236}">
                <a16:creationId xmlns:a16="http://schemas.microsoft.com/office/drawing/2014/main" id="{B52DEA43-F2E1-C720-DF9B-FDE599BCAD5D}"/>
              </a:ext>
            </a:extLst>
          </p:cNvPr>
          <p:cNvCxnSpPr>
            <a:cxnSpLocks/>
          </p:cNvCxnSpPr>
          <p:nvPr/>
        </p:nvCxnSpPr>
        <p:spPr>
          <a:xfrm flipH="1" flipV="1">
            <a:off x="2029082" y="1072456"/>
            <a:ext cx="4168988" cy="3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061CA6E-8126-7223-790B-43FEE6B18B3B}"/>
              </a:ext>
            </a:extLst>
          </p:cNvPr>
          <p:cNvPicPr>
            <a:picLocks noChangeAspect="1"/>
          </p:cNvPicPr>
          <p:nvPr/>
        </p:nvPicPr>
        <p:blipFill>
          <a:blip r:embed="rId4"/>
          <a:stretch>
            <a:fillRect/>
          </a:stretch>
        </p:blipFill>
        <p:spPr>
          <a:xfrm>
            <a:off x="1036641" y="3183618"/>
            <a:ext cx="4429778" cy="3292997"/>
          </a:xfrm>
          <a:prstGeom prst="rect">
            <a:avLst/>
          </a:prstGeom>
          <a:ln>
            <a:noFill/>
          </a:ln>
          <a:effectLst>
            <a:outerShdw blurRad="292100" dist="139700" dir="2700000" algn="tl" rotWithShape="0">
              <a:srgbClr val="333333">
                <a:alpha val="65000"/>
              </a:srgbClr>
            </a:outerShdw>
          </a:effectLst>
        </p:spPr>
      </p:pic>
      <p:cxnSp>
        <p:nvCxnSpPr>
          <p:cNvPr id="18" name="Straight Arrow Connector 17">
            <a:extLst>
              <a:ext uri="{FF2B5EF4-FFF2-40B4-BE49-F238E27FC236}">
                <a16:creationId xmlns:a16="http://schemas.microsoft.com/office/drawing/2014/main" id="{3EF2A2B6-D57F-1708-F8A4-92CDE85A7DD8}"/>
              </a:ext>
            </a:extLst>
          </p:cNvPr>
          <p:cNvCxnSpPr>
            <a:cxnSpLocks/>
          </p:cNvCxnSpPr>
          <p:nvPr/>
        </p:nvCxnSpPr>
        <p:spPr>
          <a:xfrm flipH="1" flipV="1">
            <a:off x="5834590" y="2360832"/>
            <a:ext cx="397345" cy="5291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71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399650-3DD7-1510-4700-2C5803950049}"/>
              </a:ext>
            </a:extLst>
          </p:cNvPr>
          <p:cNvPicPr>
            <a:picLocks noChangeAspect="1"/>
          </p:cNvPicPr>
          <p:nvPr/>
        </p:nvPicPr>
        <p:blipFill>
          <a:blip r:embed="rId3"/>
          <a:stretch>
            <a:fillRect/>
          </a:stretch>
        </p:blipFill>
        <p:spPr>
          <a:xfrm>
            <a:off x="446087" y="1087977"/>
            <a:ext cx="5953125" cy="2819400"/>
          </a:xfrm>
          <a:prstGeom prst="rect">
            <a:avLst/>
          </a:prstGeom>
        </p:spPr>
      </p:pic>
      <p:sp>
        <p:nvSpPr>
          <p:cNvPr id="4" name="Content Placeholder 3">
            <a:extLst>
              <a:ext uri="{FF2B5EF4-FFF2-40B4-BE49-F238E27FC236}">
                <a16:creationId xmlns:a16="http://schemas.microsoft.com/office/drawing/2014/main" id="{42F2967E-710D-0FDD-648C-1CC08E13F19F}"/>
              </a:ext>
            </a:extLst>
          </p:cNvPr>
          <p:cNvSpPr>
            <a:spLocks noGrp="1"/>
          </p:cNvSpPr>
          <p:nvPr>
            <p:ph sz="half" idx="2"/>
          </p:nvPr>
        </p:nvSpPr>
        <p:spPr>
          <a:xfrm>
            <a:off x="6688490" y="929889"/>
            <a:ext cx="5057422" cy="3856601"/>
          </a:xfrm>
        </p:spPr>
        <p:txBody>
          <a:bodyPr>
            <a:normAutofit/>
          </a:bodyPr>
          <a:lstStyle/>
          <a:p>
            <a:r>
              <a:rPr lang="en-US" sz="2000" dirty="0"/>
              <a:t>Sort roster by PGY level 5 using the "</a:t>
            </a:r>
            <a:r>
              <a:rPr lang="en-US" sz="2000" b="1" dirty="0"/>
              <a:t>Filter by PGY</a:t>
            </a:r>
            <a:r>
              <a:rPr lang="en-US" sz="2000" dirty="0"/>
              <a:t>" dropdown feature</a:t>
            </a:r>
          </a:p>
          <a:p>
            <a:r>
              <a:rPr lang="en-US" sz="2000" dirty="0"/>
              <a:t>Click on ellipsis menu and select Transition</a:t>
            </a:r>
          </a:p>
          <a:p>
            <a:r>
              <a:rPr lang="en-US" sz="2000" dirty="0"/>
              <a:t>A window opens to choose if resident is entering practice or fellowship; </a:t>
            </a:r>
            <a:r>
              <a:rPr lang="en-US" sz="2000" b="1" dirty="0"/>
              <a:t>selecting fellowship</a:t>
            </a:r>
            <a:r>
              <a:rPr lang="en-US" sz="2000" dirty="0"/>
              <a:t> opens another window to enter fellowship information</a:t>
            </a:r>
          </a:p>
          <a:p>
            <a:r>
              <a:rPr lang="en-US" sz="2000" dirty="0"/>
              <a:t>Remove option should only be used for residents leaving an </a:t>
            </a:r>
            <a:r>
              <a:rPr lang="en-US" sz="2000" dirty="0" err="1"/>
              <a:t>orthopaedic</a:t>
            </a:r>
            <a:r>
              <a:rPr lang="en-US" sz="2000" dirty="0"/>
              <a:t> program. </a:t>
            </a:r>
            <a:r>
              <a:rPr lang="en-US" sz="2000" dirty="0">
                <a:solidFill>
                  <a:srgbClr val="FF0000"/>
                </a:solidFill>
              </a:rPr>
              <a:t>*</a:t>
            </a:r>
            <a:r>
              <a:rPr lang="en-US" sz="2000" b="1" i="1" dirty="0">
                <a:solidFill>
                  <a:srgbClr val="FF0000"/>
                </a:solidFill>
              </a:rPr>
              <a:t>DO NOT remove residents who need to be transitioned</a:t>
            </a:r>
            <a:endParaRPr lang="en-US" sz="2000" dirty="0"/>
          </a:p>
        </p:txBody>
      </p:sp>
      <p:sp>
        <p:nvSpPr>
          <p:cNvPr id="9" name="Title 1">
            <a:extLst>
              <a:ext uri="{FF2B5EF4-FFF2-40B4-BE49-F238E27FC236}">
                <a16:creationId xmlns:a16="http://schemas.microsoft.com/office/drawing/2014/main" id="{8EB25819-5E82-EABA-585B-B47310956682}"/>
              </a:ext>
            </a:extLst>
          </p:cNvPr>
          <p:cNvSpPr txBox="1">
            <a:spLocks noGrp="1"/>
          </p:cNvSpPr>
          <p:nvPr>
            <p:ph type="body" idx="1"/>
          </p:nvPr>
        </p:nvSpPr>
        <p:spPr>
          <a:xfrm>
            <a:off x="446087" y="304800"/>
            <a:ext cx="10709273" cy="53022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Roster Management </a:t>
            </a:r>
            <a:r>
              <a:rPr lang="en-US" sz="3600" b="0" dirty="0"/>
              <a:t>| Entering Transitions for PGY5</a:t>
            </a:r>
          </a:p>
        </p:txBody>
      </p:sp>
      <p:sp>
        <p:nvSpPr>
          <p:cNvPr id="24" name="Rectangle: Rounded Corners 23">
            <a:extLst>
              <a:ext uri="{FF2B5EF4-FFF2-40B4-BE49-F238E27FC236}">
                <a16:creationId xmlns:a16="http://schemas.microsoft.com/office/drawing/2014/main" id="{7408B0D1-5846-CF62-CB3D-10FBA96323CA}"/>
              </a:ext>
            </a:extLst>
          </p:cNvPr>
          <p:cNvSpPr/>
          <p:nvPr/>
        </p:nvSpPr>
        <p:spPr>
          <a:xfrm>
            <a:off x="6688489" y="4651022"/>
            <a:ext cx="4927777"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97E6316E-9BCB-9E4D-A88B-C8AC0F47339F}"/>
              </a:ext>
            </a:extLst>
          </p:cNvPr>
          <p:cNvSpPr txBox="1">
            <a:spLocks/>
          </p:cNvSpPr>
          <p:nvPr/>
        </p:nvSpPr>
        <p:spPr>
          <a:xfrm>
            <a:off x="6863644" y="4786488"/>
            <a:ext cx="4752622" cy="1575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FF00"/>
                </a:solidFill>
              </a:rPr>
              <a:t>*</a:t>
            </a:r>
            <a:r>
              <a:rPr lang="en-US" sz="1800" b="1" i="1" dirty="0">
                <a:solidFill>
                  <a:srgbClr val="FFFF00"/>
                </a:solidFill>
              </a:rPr>
              <a:t>Removing a graduating resident versus transitioning them, the resident will lose all AAOS Membership, benefits and will not transition to the correct Member category post residency graduation</a:t>
            </a:r>
          </a:p>
        </p:txBody>
      </p:sp>
      <p:sp>
        <p:nvSpPr>
          <p:cNvPr id="20" name="Rectangle 19">
            <a:extLst>
              <a:ext uri="{FF2B5EF4-FFF2-40B4-BE49-F238E27FC236}">
                <a16:creationId xmlns:a16="http://schemas.microsoft.com/office/drawing/2014/main" id="{A317F4C5-1DA0-0D4F-A5D9-D8AF4FF77D04}"/>
              </a:ext>
            </a:extLst>
          </p:cNvPr>
          <p:cNvSpPr/>
          <p:nvPr/>
        </p:nvSpPr>
        <p:spPr>
          <a:xfrm>
            <a:off x="5621870" y="2731911"/>
            <a:ext cx="777341" cy="1270330"/>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a:extLst>
              <a:ext uri="{FF2B5EF4-FFF2-40B4-BE49-F238E27FC236}">
                <a16:creationId xmlns:a16="http://schemas.microsoft.com/office/drawing/2014/main" id="{B52DEA43-F2E1-C720-DF9B-FDE599BCAD5D}"/>
              </a:ext>
            </a:extLst>
          </p:cNvPr>
          <p:cNvCxnSpPr>
            <a:cxnSpLocks/>
          </p:cNvCxnSpPr>
          <p:nvPr/>
        </p:nvCxnSpPr>
        <p:spPr>
          <a:xfrm flipH="1">
            <a:off x="2111022" y="1050229"/>
            <a:ext cx="4087048" cy="4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47EC997-9231-45E8-DBC6-2F3012634388}"/>
              </a:ext>
            </a:extLst>
          </p:cNvPr>
          <p:cNvSpPr/>
          <p:nvPr/>
        </p:nvSpPr>
        <p:spPr>
          <a:xfrm>
            <a:off x="398120" y="1050230"/>
            <a:ext cx="1549495" cy="564092"/>
          </a:xfrm>
          <a:prstGeom prst="rect">
            <a:avLst/>
          </a:prstGeom>
          <a:no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81C96D74-5E80-F35C-3C92-0E4BE8A5D2E9}"/>
              </a:ext>
            </a:extLst>
          </p:cNvPr>
          <p:cNvPicPr>
            <a:picLocks noChangeAspect="1"/>
          </p:cNvPicPr>
          <p:nvPr/>
        </p:nvPicPr>
        <p:blipFill>
          <a:blip r:embed="rId4"/>
          <a:stretch>
            <a:fillRect/>
          </a:stretch>
        </p:blipFill>
        <p:spPr>
          <a:xfrm>
            <a:off x="1851010" y="1738490"/>
            <a:ext cx="2158715" cy="2046488"/>
          </a:xfrm>
          <a:prstGeom prst="rect">
            <a:avLst/>
          </a:prstGeom>
          <a:ln>
            <a:noFill/>
          </a:ln>
          <a:effectLst>
            <a:outerShdw blurRad="292100" dist="139700" dir="2700000" algn="tl" rotWithShape="0">
              <a:srgbClr val="333333">
                <a:alpha val="65000"/>
              </a:srgbClr>
            </a:outerShdw>
          </a:effectLst>
        </p:spPr>
      </p:pic>
      <p:cxnSp>
        <p:nvCxnSpPr>
          <p:cNvPr id="18" name="Straight Arrow Connector 17">
            <a:extLst>
              <a:ext uri="{FF2B5EF4-FFF2-40B4-BE49-F238E27FC236}">
                <a16:creationId xmlns:a16="http://schemas.microsoft.com/office/drawing/2014/main" id="{D6DEC4F6-4404-4538-E93C-C1FA6C4467E0}"/>
              </a:ext>
            </a:extLst>
          </p:cNvPr>
          <p:cNvCxnSpPr>
            <a:cxnSpLocks/>
          </p:cNvCxnSpPr>
          <p:nvPr/>
        </p:nvCxnSpPr>
        <p:spPr>
          <a:xfrm flipH="1">
            <a:off x="4399756" y="2150896"/>
            <a:ext cx="22869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B0735EB-1A5B-AC02-0E41-1443DF3DEDD7}"/>
              </a:ext>
            </a:extLst>
          </p:cNvPr>
          <p:cNvPicPr>
            <a:picLocks noChangeAspect="1"/>
          </p:cNvPicPr>
          <p:nvPr/>
        </p:nvPicPr>
        <p:blipFill>
          <a:blip r:embed="rId5"/>
          <a:stretch>
            <a:fillRect/>
          </a:stretch>
        </p:blipFill>
        <p:spPr>
          <a:xfrm>
            <a:off x="1399244" y="3879842"/>
            <a:ext cx="3498820" cy="2689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25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F2967E-710D-0FDD-648C-1CC08E13F19F}"/>
              </a:ext>
            </a:extLst>
          </p:cNvPr>
          <p:cNvSpPr>
            <a:spLocks noGrp="1"/>
          </p:cNvSpPr>
          <p:nvPr>
            <p:ph sz="half" idx="2"/>
          </p:nvPr>
        </p:nvSpPr>
        <p:spPr>
          <a:xfrm>
            <a:off x="5909740" y="1727200"/>
            <a:ext cx="5898267" cy="4718757"/>
          </a:xfrm>
        </p:spPr>
        <p:txBody>
          <a:bodyPr>
            <a:noAutofit/>
          </a:bodyPr>
          <a:lstStyle/>
          <a:p>
            <a:pPr marL="0" indent="0">
              <a:buNone/>
            </a:pPr>
            <a:r>
              <a:rPr lang="en-US" sz="1600" dirty="0">
                <a:solidFill>
                  <a:srgbClr val="FF0000"/>
                </a:solidFill>
              </a:rPr>
              <a:t>I am a new program coordinator. How do I get access to the portal?</a:t>
            </a:r>
            <a:br>
              <a:rPr lang="en-US" sz="1600" dirty="0">
                <a:solidFill>
                  <a:srgbClr val="FF0000"/>
                </a:solidFill>
              </a:rPr>
            </a:br>
            <a:r>
              <a:rPr lang="en-US" sz="1600" dirty="0"/>
              <a:t>Contact the membership specialist at </a:t>
            </a:r>
            <a:r>
              <a:rPr lang="en-US" sz="1600" dirty="0">
                <a:hlinkClick r:id="rId3"/>
              </a:rPr>
              <a:t>join@aaos.org</a:t>
            </a:r>
            <a:r>
              <a:rPr lang="en-US" sz="1600" dirty="0"/>
              <a:t>. An AAOS record is created by the membership specialist, and instructions to set up AAOS log in credentials will be sent via email. </a:t>
            </a:r>
          </a:p>
          <a:p>
            <a:pPr marL="0" indent="0">
              <a:buNone/>
            </a:pPr>
            <a:r>
              <a:rPr lang="en-US" sz="1600" dirty="0">
                <a:solidFill>
                  <a:srgbClr val="FF0000"/>
                </a:solidFill>
              </a:rPr>
              <a:t>I get an error message that I cannot save resident. What should I do?</a:t>
            </a:r>
            <a:br>
              <a:rPr lang="en-US" sz="1600" dirty="0">
                <a:solidFill>
                  <a:srgbClr val="FF0000"/>
                </a:solidFill>
              </a:rPr>
            </a:br>
            <a:r>
              <a:rPr lang="en-US" sz="1600" dirty="0"/>
              <a:t>Click the cancel button, go back to the Resident Search window. This time, do not enter an email address. Search by last name only. </a:t>
            </a:r>
          </a:p>
          <a:p>
            <a:pPr marL="0" indent="0">
              <a:buNone/>
            </a:pPr>
            <a:r>
              <a:rPr lang="en-US" sz="1600" dirty="0">
                <a:solidFill>
                  <a:srgbClr val="FF0000"/>
                </a:solidFill>
              </a:rPr>
              <a:t>How do I change my resident’s PGY level?</a:t>
            </a:r>
            <a:br>
              <a:rPr lang="en-US" sz="1600" dirty="0">
                <a:solidFill>
                  <a:srgbClr val="FF0000"/>
                </a:solidFill>
              </a:rPr>
            </a:br>
            <a:r>
              <a:rPr lang="en-US" sz="1600" dirty="0"/>
              <a:t>The PGY level is a non-editable function in the portal. It will change automatically by using the calendar icon; entering the year for the  begin date of 7/1 and end date of 6/30. For residents off track entering a program with another start date, for example, 9/1 or end date of 12/31, contact the membership specialist at </a:t>
            </a:r>
            <a:r>
              <a:rPr lang="en-US" sz="1600" dirty="0">
                <a:hlinkClick r:id="rId3"/>
              </a:rPr>
              <a:t>join@aaos.org</a:t>
            </a:r>
            <a:r>
              <a:rPr lang="en-US" sz="1600" dirty="0"/>
              <a:t>. </a:t>
            </a:r>
          </a:p>
          <a:p>
            <a:pPr marL="0" indent="0">
              <a:buNone/>
            </a:pPr>
            <a:r>
              <a:rPr lang="en-US" sz="1600" dirty="0">
                <a:solidFill>
                  <a:srgbClr val="FF0000"/>
                </a:solidFill>
              </a:rPr>
              <a:t>Do I remove my PGY 5 residents after transitioning them?</a:t>
            </a:r>
            <a:br>
              <a:rPr lang="en-US" sz="1600" dirty="0">
                <a:solidFill>
                  <a:srgbClr val="FF0000"/>
                </a:solidFill>
              </a:rPr>
            </a:br>
            <a:r>
              <a:rPr lang="en-US" sz="1600" b="1" dirty="0"/>
              <a:t>No</a:t>
            </a:r>
            <a:r>
              <a:rPr lang="en-US" sz="1600" dirty="0"/>
              <a:t>. Removing a transitioned resident, </a:t>
            </a:r>
            <a:r>
              <a:rPr lang="en-US" sz="1600" b="1" dirty="0"/>
              <a:t>risks losing that resident’s AAOS Membership</a:t>
            </a:r>
            <a:r>
              <a:rPr lang="en-US" sz="1600" dirty="0"/>
              <a:t>. Only residents leaving an </a:t>
            </a:r>
            <a:r>
              <a:rPr lang="en-US" sz="1600" dirty="0" err="1"/>
              <a:t>orthopaedic</a:t>
            </a:r>
            <a:r>
              <a:rPr lang="en-US" sz="1600" dirty="0"/>
              <a:t> program for a different specialty or other reason should be removed.</a:t>
            </a:r>
          </a:p>
          <a:p>
            <a:pPr marL="0" indent="0">
              <a:buNone/>
            </a:pPr>
            <a:r>
              <a:rPr lang="en-US" sz="1600" dirty="0">
                <a:solidFill>
                  <a:srgbClr val="FF0000"/>
                </a:solidFill>
              </a:rPr>
              <a:t>How do I change my resident’s profile information?</a:t>
            </a:r>
            <a:br>
              <a:rPr lang="en-US" sz="1600" dirty="0">
                <a:solidFill>
                  <a:srgbClr val="FF0000"/>
                </a:solidFill>
              </a:rPr>
            </a:br>
            <a:r>
              <a:rPr lang="en-US" sz="1600" dirty="0"/>
              <a:t>Contact the AAOS Service Center at </a:t>
            </a:r>
            <a:r>
              <a:rPr lang="en-US" sz="1600" dirty="0">
                <a:solidFill>
                  <a:srgbClr val="FF0000"/>
                </a:solidFill>
                <a:hlinkClick r:id="rId4"/>
              </a:rPr>
              <a:t>customerservice@aaos.org</a:t>
            </a:r>
            <a:r>
              <a:rPr lang="en-US" sz="1600" dirty="0"/>
              <a:t>.</a:t>
            </a:r>
          </a:p>
          <a:p>
            <a:pPr marL="0" indent="0">
              <a:buNone/>
            </a:pPr>
            <a:endParaRPr lang="en-US" sz="1600" dirty="0"/>
          </a:p>
          <a:p>
            <a:pPr marL="0" indent="0">
              <a:buNone/>
            </a:pPr>
            <a:endParaRPr lang="en-US" sz="1600" dirty="0"/>
          </a:p>
        </p:txBody>
      </p:sp>
      <p:sp>
        <p:nvSpPr>
          <p:cNvPr id="9" name="Title 1">
            <a:extLst>
              <a:ext uri="{FF2B5EF4-FFF2-40B4-BE49-F238E27FC236}">
                <a16:creationId xmlns:a16="http://schemas.microsoft.com/office/drawing/2014/main" id="{8EB25819-5E82-EABA-585B-B47310956682}"/>
              </a:ext>
            </a:extLst>
          </p:cNvPr>
          <p:cNvSpPr txBox="1">
            <a:spLocks noGrp="1"/>
          </p:cNvSpPr>
          <p:nvPr>
            <p:ph type="body" idx="1"/>
          </p:nvPr>
        </p:nvSpPr>
        <p:spPr>
          <a:xfrm>
            <a:off x="446087" y="377845"/>
            <a:ext cx="10709273" cy="53022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0" dirty="0"/>
              <a:t>Resident Management User Guide</a:t>
            </a:r>
          </a:p>
        </p:txBody>
      </p:sp>
      <p:pic>
        <p:nvPicPr>
          <p:cNvPr id="2" name="Picture 1" descr="A picture containing text&#10;&#10;Description automatically generated">
            <a:extLst>
              <a:ext uri="{FF2B5EF4-FFF2-40B4-BE49-F238E27FC236}">
                <a16:creationId xmlns:a16="http://schemas.microsoft.com/office/drawing/2014/main" id="{B8C1C22E-6AC9-F630-80A6-58E53225BAC8}"/>
              </a:ext>
            </a:extLst>
          </p:cNvPr>
          <p:cNvPicPr>
            <a:picLocks noChangeAspect="1"/>
          </p:cNvPicPr>
          <p:nvPr/>
        </p:nvPicPr>
        <p:blipFill rotWithShape="1">
          <a:blip r:embed="rId5"/>
          <a:srcRect l="7804" t="933" r="5962"/>
          <a:stretch/>
        </p:blipFill>
        <p:spPr bwMode="auto">
          <a:xfrm>
            <a:off x="446087" y="1211194"/>
            <a:ext cx="2296747" cy="28289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Table&#10;&#10;Description automatically generated">
            <a:extLst>
              <a:ext uri="{FF2B5EF4-FFF2-40B4-BE49-F238E27FC236}">
                <a16:creationId xmlns:a16="http://schemas.microsoft.com/office/drawing/2014/main" id="{35ACF81F-D006-2297-EC79-7B59A5CFB70C}"/>
              </a:ext>
            </a:extLst>
          </p:cNvPr>
          <p:cNvPicPr>
            <a:picLocks noChangeAspect="1"/>
          </p:cNvPicPr>
          <p:nvPr/>
        </p:nvPicPr>
        <p:blipFill rotWithShape="1">
          <a:blip r:embed="rId6">
            <a:extLst>
              <a:ext uri="{28A0092B-C50C-407E-A947-70E740481C1C}">
                <a14:useLocalDpi xmlns:a14="http://schemas.microsoft.com/office/drawing/2010/main" val="0"/>
              </a:ext>
            </a:extLst>
          </a:blip>
          <a:srcRect l="10415" t="7370" r="4319" b="5502"/>
          <a:stretch/>
        </p:blipFill>
        <p:spPr bwMode="auto">
          <a:xfrm rot="296405">
            <a:off x="1979015" y="3323130"/>
            <a:ext cx="2555900" cy="27885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DB46E9D-9248-AB32-7CA7-5B4207E921A6}"/>
              </a:ext>
            </a:extLst>
          </p:cNvPr>
          <p:cNvSpPr/>
          <p:nvPr/>
        </p:nvSpPr>
        <p:spPr>
          <a:xfrm>
            <a:off x="446087" y="5734756"/>
            <a:ext cx="4882270"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b="1" dirty="0"/>
              <a:t>Portal and User Guide: </a:t>
            </a:r>
            <a:r>
              <a:rPr lang="en-US" sz="1200" dirty="0">
                <a:solidFill>
                  <a:schemeClr val="bg1"/>
                </a:solidFill>
                <a:hlinkClick r:id="rId7">
                  <a:extLst>
                    <a:ext uri="{A12FA001-AC4F-418D-AE19-62706E023703}">
                      <ahyp:hlinkClr xmlns:ahyp="http://schemas.microsoft.com/office/drawing/2018/hyperlinkcolor" val="tx"/>
                    </a:ext>
                  </a:extLst>
                </a:hlinkClick>
              </a:rPr>
              <a:t>https://www.aaos.org/membership/become-an-aaos-member/resident-membership/resources-for-residency-programs/</a:t>
            </a:r>
            <a:endParaRPr lang="en-US" sz="1200" dirty="0">
              <a:solidFill>
                <a:schemeClr val="bg1"/>
              </a:solidFill>
            </a:endParaRPr>
          </a:p>
        </p:txBody>
      </p:sp>
      <p:cxnSp>
        <p:nvCxnSpPr>
          <p:cNvPr id="10" name="Straight Connector 9">
            <a:extLst>
              <a:ext uri="{FF2B5EF4-FFF2-40B4-BE49-F238E27FC236}">
                <a16:creationId xmlns:a16="http://schemas.microsoft.com/office/drawing/2014/main" id="{3AC5BAA8-7D57-D2E9-B476-90E3F37DEA94}"/>
              </a:ext>
            </a:extLst>
          </p:cNvPr>
          <p:cNvCxnSpPr>
            <a:cxnSpLocks/>
          </p:cNvCxnSpPr>
          <p:nvPr/>
        </p:nvCxnSpPr>
        <p:spPr>
          <a:xfrm>
            <a:off x="5624692" y="1132170"/>
            <a:ext cx="0" cy="5313786"/>
          </a:xfrm>
          <a:prstGeom prst="line">
            <a:avLst/>
          </a:prstGeom>
          <a:ln w="127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AF99357-5DF9-59A1-DBC0-CD8B92D8D94B}"/>
              </a:ext>
            </a:extLst>
          </p:cNvPr>
          <p:cNvSpPr txBox="1"/>
          <p:nvPr/>
        </p:nvSpPr>
        <p:spPr>
          <a:xfrm>
            <a:off x="2957688" y="1267638"/>
            <a:ext cx="254299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Valuable resource with step-by-step instructions</a:t>
            </a:r>
          </a:p>
          <a:p>
            <a:pPr marL="285750" indent="-285750">
              <a:buFont typeface="Arial" panose="020B0604020202020204" pitchFamily="34" charset="0"/>
              <a:buChar char="•"/>
            </a:pPr>
            <a:r>
              <a:rPr lang="en-US" sz="1600" dirty="0"/>
              <a:t>Provides all the answers for enrollment and/or transition questions</a:t>
            </a:r>
          </a:p>
          <a:p>
            <a:pPr marL="285750" indent="-285750">
              <a:buFont typeface="Arial" panose="020B0604020202020204" pitchFamily="34" charset="0"/>
              <a:buChar char="•"/>
            </a:pPr>
            <a:r>
              <a:rPr lang="en-US" sz="1600" dirty="0"/>
              <a:t>Guide can be accessed by visiting link below</a:t>
            </a:r>
          </a:p>
          <a:p>
            <a:endParaRPr lang="en-US" sz="1600" dirty="0">
              <a:solidFill>
                <a:srgbClr val="00B050"/>
              </a:solidFill>
            </a:endParaRPr>
          </a:p>
        </p:txBody>
      </p:sp>
      <p:sp>
        <p:nvSpPr>
          <p:cNvPr id="6" name="TextBox 5">
            <a:extLst>
              <a:ext uri="{FF2B5EF4-FFF2-40B4-BE49-F238E27FC236}">
                <a16:creationId xmlns:a16="http://schemas.microsoft.com/office/drawing/2014/main" id="{D065A7E2-1EA8-1056-A34F-3C56E3C1499B}"/>
              </a:ext>
            </a:extLst>
          </p:cNvPr>
          <p:cNvSpPr txBox="1"/>
          <p:nvPr/>
        </p:nvSpPr>
        <p:spPr>
          <a:xfrm>
            <a:off x="5887162" y="1007991"/>
            <a:ext cx="5751680" cy="523220"/>
          </a:xfrm>
          <a:prstGeom prst="rect">
            <a:avLst/>
          </a:prstGeom>
          <a:noFill/>
        </p:spPr>
        <p:txBody>
          <a:bodyPr wrap="square" rtlCol="0">
            <a:spAutoFit/>
          </a:bodyPr>
          <a:lstStyle/>
          <a:p>
            <a:r>
              <a:rPr lang="en-US" sz="2800" dirty="0"/>
              <a:t>Frequently Asked Questions</a:t>
            </a:r>
          </a:p>
        </p:txBody>
      </p:sp>
    </p:spTree>
    <p:extLst>
      <p:ext uri="{BB962C8B-B14F-4D97-AF65-F5344CB8AC3E}">
        <p14:creationId xmlns:p14="http://schemas.microsoft.com/office/powerpoint/2010/main" val="343640357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e Overview 052418.potx  -  Read-Only" id="{9999D9EB-2009-454B-A5A5-AEFEEB8A8390}" vid="{41E3C8DF-77CB-49D2-8472-348CF78BC3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AAOS PPT Template - White</Template>
  <TotalTime>2949</TotalTime>
  <Words>2659</Words>
  <Application>Microsoft Office PowerPoint</Application>
  <PresentationFormat>Widescreen</PresentationFormat>
  <Paragraphs>170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-apple-system</vt:lpstr>
      <vt:lpstr>Arial</vt:lpstr>
      <vt:lpstr>Arial Black</vt:lpstr>
      <vt:lpstr>Calibri</vt:lpstr>
      <vt:lpstr>Calibri Light</vt:lpstr>
      <vt:lpstr>Wingdings</vt:lpstr>
      <vt:lpstr>2_Office Theme</vt:lpstr>
      <vt:lpstr>Resident Management Portal</vt:lpstr>
      <vt:lpstr>Enrollment and Transition Timelines</vt:lpstr>
      <vt:lpstr>Access and Steps</vt:lpstr>
      <vt:lpstr>Resident Management Portal – Steps</vt:lpstr>
      <vt:lpstr>PowerPoint Presentation</vt:lpstr>
      <vt:lpstr>PowerPoint Presentation</vt:lpstr>
      <vt:lpstr>PowerPoint Presentation</vt:lpstr>
      <vt:lpstr>PowerPoint Presentation</vt:lpstr>
      <vt:lpstr>PowerPoint Presentation</vt:lpstr>
      <vt:lpstr>URL Links and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Dunker, Courtney</dc:creator>
  <cp:lastModifiedBy>DiGangi, Barb</cp:lastModifiedBy>
  <cp:revision>22</cp:revision>
  <cp:lastPrinted>2024-02-08T22:32:23Z</cp:lastPrinted>
  <dcterms:created xsi:type="dcterms:W3CDTF">2023-02-22T20:58:20Z</dcterms:created>
  <dcterms:modified xsi:type="dcterms:W3CDTF">2024-02-10T19:12:18Z</dcterms:modified>
</cp:coreProperties>
</file>