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0" r:id="rId2"/>
    <p:sldMasterId id="2147483718" r:id="rId3"/>
    <p:sldMasterId id="2147483700" r:id="rId4"/>
    <p:sldMasterId id="2147483648" r:id="rId5"/>
  </p:sldMasterIdLst>
  <p:notesMasterIdLst>
    <p:notesMasterId r:id="rId29"/>
  </p:notesMasterIdLst>
  <p:sldIdLst>
    <p:sldId id="277" r:id="rId6"/>
    <p:sldId id="299" r:id="rId7"/>
    <p:sldId id="308" r:id="rId8"/>
    <p:sldId id="309" r:id="rId9"/>
    <p:sldId id="312" r:id="rId10"/>
    <p:sldId id="282" r:id="rId11"/>
    <p:sldId id="286" r:id="rId12"/>
    <p:sldId id="279" r:id="rId13"/>
    <p:sldId id="280" r:id="rId14"/>
    <p:sldId id="287" r:id="rId15"/>
    <p:sldId id="313" r:id="rId16"/>
    <p:sldId id="288" r:id="rId17"/>
    <p:sldId id="300" r:id="rId18"/>
    <p:sldId id="314" r:id="rId19"/>
    <p:sldId id="289" r:id="rId20"/>
    <p:sldId id="315" r:id="rId21"/>
    <p:sldId id="293" r:id="rId22"/>
    <p:sldId id="316" r:id="rId23"/>
    <p:sldId id="296" r:id="rId24"/>
    <p:sldId id="297" r:id="rId25"/>
    <p:sldId id="298" r:id="rId26"/>
    <p:sldId id="290"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46016"/>
    <a:srgbClr val="0432FF"/>
    <a:srgbClr val="C0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6" autoAdjust="0"/>
    <p:restoredTop sz="94660"/>
  </p:normalViewPr>
  <p:slideViewPr>
    <p:cSldViewPr snapToGrid="0">
      <p:cViewPr varScale="1">
        <p:scale>
          <a:sx n="67" d="100"/>
          <a:sy n="67"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US Programs with ROCK Access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US Programs with ROCK Access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US Programs with ROCK Access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A20-45BE-B8D7-1A31C1CAC591}"/>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A20-45BE-B8D7-1A31C1CAC591}"/>
              </c:ext>
            </c:extLst>
          </c:dPt>
          <c:dLbls>
            <c:dLbl>
              <c:idx val="0"/>
              <c:layout>
                <c:manualLayout>
                  <c:x val="9.9773266382956027E-2"/>
                  <c:y val="-1.0709504685408299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0243FB9D-1C34-4B88-91A0-582EEEEABAA3}" type="CATEGORYNAME">
                      <a:rPr lang="en-US">
                        <a:solidFill>
                          <a:srgbClr val="C00000"/>
                        </a:solidFill>
                      </a:rPr>
                      <a:pPr>
                        <a:defRPr/>
                      </a:pPr>
                      <a:t>[CATEGORY NAME]</a:t>
                    </a:fld>
                    <a:r>
                      <a:rPr lang="en-US" baseline="0">
                        <a:solidFill>
                          <a:srgbClr val="C00000"/>
                        </a:solidFill>
                      </a:rPr>
                      <a:t>, </a:t>
                    </a:r>
                    <a:fld id="{D3D1BB2E-BB60-4054-8D09-CE15967028A2}" type="VALUE">
                      <a:rPr lang="en-US" baseline="0">
                        <a:solidFill>
                          <a:srgbClr val="C00000"/>
                        </a:solidFill>
                      </a:rPr>
                      <a:pPr>
                        <a:defRPr/>
                      </a:pPr>
                      <a:t>[VALUE]</a:t>
                    </a:fld>
                    <a:endParaRPr lang="en-US" baseline="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20-45BE-B8D7-1A31C1CAC591}"/>
                </c:ext>
              </c:extLst>
            </c:dLbl>
            <c:dLbl>
              <c:idx val="1"/>
              <c:layout>
                <c:manualLayout>
                  <c:x val="-7.2562375551240732E-2"/>
                  <c:y val="-9.8169325555816811E-17"/>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E21B2C18-94C8-442C-865D-D5E34A133795}" type="CATEGORYNAME">
                      <a:rPr lang="en-US">
                        <a:solidFill>
                          <a:srgbClr val="C00000"/>
                        </a:solidFill>
                      </a:rPr>
                      <a:pPr>
                        <a:defRPr>
                          <a:solidFill>
                            <a:schemeClr val="accent2"/>
                          </a:solidFill>
                        </a:defRPr>
                      </a:pPr>
                      <a:t>[CATEGORY NAME]</a:t>
                    </a:fld>
                    <a:r>
                      <a:rPr lang="en-US" baseline="0">
                        <a:solidFill>
                          <a:srgbClr val="C00000"/>
                        </a:solidFill>
                      </a:rPr>
                      <a:t>, </a:t>
                    </a:r>
                    <a:fld id="{B3E64BF1-5904-437F-8183-F49503B6403B}" type="VALUE">
                      <a:rPr lang="en-US" baseline="0">
                        <a:solidFill>
                          <a:srgbClr val="C00000"/>
                        </a:solidFill>
                      </a:rPr>
                      <a:pPr>
                        <a:defRPr>
                          <a:solidFill>
                            <a:schemeClr val="accent2"/>
                          </a:solidFill>
                        </a:defRPr>
                      </a:pPr>
                      <a:t>[VALUE]</a:t>
                    </a:fld>
                    <a:endParaRPr lang="en-US" baseline="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20-45BE-B8D7-1A31C1CAC591}"/>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Sheet1!$A$1:$B$1</c:f>
              <c:strCache>
                <c:ptCount val="2"/>
                <c:pt idx="0">
                  <c:v>Programs without ROCK</c:v>
                </c:pt>
                <c:pt idx="1">
                  <c:v>Programs with ROCK</c:v>
                </c:pt>
              </c:strCache>
            </c:strRef>
          </c:cat>
          <c:val>
            <c:numRef>
              <c:f>Sheet1!$A$2:$B$2</c:f>
              <c:numCache>
                <c:formatCode>General</c:formatCode>
                <c:ptCount val="2"/>
                <c:pt idx="0">
                  <c:v>38</c:v>
                </c:pt>
                <c:pt idx="1">
                  <c:v>170</c:v>
                </c:pt>
              </c:numCache>
            </c:numRef>
          </c:val>
          <c:extLst>
            <c:ext xmlns:c16="http://schemas.microsoft.com/office/drawing/2014/chart" uri="{C3380CC4-5D6E-409C-BE32-E72D297353CC}">
              <c16:uniqueId val="{00000004-DA20-45BE-B8D7-1A31C1CAC59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US Program ROCK Usage</a:t>
            </a:r>
          </a:p>
        </c:rich>
      </c:tx>
      <c:layout>
        <c:manualLayout>
          <c:xMode val="edge"/>
          <c:yMode val="edge"/>
          <c:x val="0.19443044619422575"/>
          <c:y val="1.388888888888888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AF2-40B5-AD11-CB3068B2D58C}"/>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AF2-40B5-AD11-CB3068B2D58C}"/>
              </c:ext>
            </c:extLst>
          </c:dPt>
          <c:dLbls>
            <c:dLbl>
              <c:idx val="0"/>
              <c:layout>
                <c:manualLayout>
                  <c:x val="8.3333333333333329E-2"/>
                  <c:y val="2.777777777777777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0243FB9D-1C34-4B88-91A0-582EEEEABAA3}" type="CATEGORYNAME">
                      <a:rPr lang="en-US">
                        <a:solidFill>
                          <a:srgbClr val="C00000"/>
                        </a:solidFill>
                      </a:rPr>
                      <a:pPr>
                        <a:defRPr/>
                      </a:pPr>
                      <a:t>[CATEGORY NAME]</a:t>
                    </a:fld>
                    <a:r>
                      <a:rPr lang="en-US" baseline="0">
                        <a:solidFill>
                          <a:srgbClr val="C00000"/>
                        </a:solidFill>
                      </a:rPr>
                      <a:t>, </a:t>
                    </a:r>
                    <a:fld id="{D3D1BB2E-BB60-4054-8D09-CE15967028A2}" type="VALUE">
                      <a:rPr lang="en-US" baseline="0">
                        <a:solidFill>
                          <a:srgbClr val="C00000"/>
                        </a:solidFill>
                      </a:rPr>
                      <a:pPr>
                        <a:defRPr/>
                      </a:pPr>
                      <a:t>[VALUE]</a:t>
                    </a:fld>
                    <a:endParaRPr lang="en-US" baseline="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F2-40B5-AD11-CB3068B2D58C}"/>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E21B2C18-94C8-442C-865D-D5E34A133795}" type="CATEGORYNAME">
                      <a:rPr lang="en-US">
                        <a:solidFill>
                          <a:srgbClr val="C00000"/>
                        </a:solidFill>
                      </a:rPr>
                      <a:pPr>
                        <a:defRPr>
                          <a:solidFill>
                            <a:schemeClr val="accent2"/>
                          </a:solidFill>
                        </a:defRPr>
                      </a:pPr>
                      <a:t>[CATEGORY NAME]</a:t>
                    </a:fld>
                    <a:r>
                      <a:rPr lang="en-US" baseline="0">
                        <a:solidFill>
                          <a:srgbClr val="C00000"/>
                        </a:solidFill>
                      </a:rPr>
                      <a:t>, </a:t>
                    </a:r>
                    <a:fld id="{B3E64BF1-5904-437F-8183-F49503B6403B}" type="VALUE">
                      <a:rPr lang="en-US" baseline="0">
                        <a:solidFill>
                          <a:srgbClr val="C00000"/>
                        </a:solidFill>
                      </a:rPr>
                      <a:pPr>
                        <a:defRPr>
                          <a:solidFill>
                            <a:schemeClr val="accent2"/>
                          </a:solidFill>
                        </a:defRPr>
                      </a:pPr>
                      <a:t>[VALUE]</a:t>
                    </a:fld>
                    <a:endParaRPr lang="en-US" baseline="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F2-40B5-AD11-CB3068B2D58C}"/>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Sheet1!$A$1:$B$1</c:f>
              <c:strCache>
                <c:ptCount val="2"/>
                <c:pt idx="0">
                  <c:v>ROCK Non-Users</c:v>
                </c:pt>
                <c:pt idx="1">
                  <c:v>ROCK Users</c:v>
                </c:pt>
              </c:strCache>
            </c:strRef>
          </c:cat>
          <c:val>
            <c:numRef>
              <c:f>Sheet1!$A$2:$B$2</c:f>
              <c:numCache>
                <c:formatCode>General</c:formatCode>
                <c:ptCount val="2"/>
                <c:pt idx="0">
                  <c:v>4</c:v>
                </c:pt>
                <c:pt idx="1">
                  <c:v>166</c:v>
                </c:pt>
              </c:numCache>
            </c:numRef>
          </c:val>
          <c:extLst>
            <c:ext xmlns:c16="http://schemas.microsoft.com/office/drawing/2014/chart" uri="{C3380CC4-5D6E-409C-BE32-E72D297353CC}">
              <c16:uniqueId val="{00000004-1AF2-40B5-AD11-CB3068B2D58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E90D-00FC-4A66-A8B3-0B078874572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04B9762-903A-4324-AADD-BBCAD7CC86BD}">
      <dgm:prSet phldrT="[Text]"/>
      <dgm:spPr/>
      <dgm:t>
        <a:bodyPr/>
        <a:lstStyle/>
        <a:p>
          <a:r>
            <a:rPr lang="en-US" dirty="0"/>
            <a:t>Customizing</a:t>
          </a:r>
        </a:p>
      </dgm:t>
    </dgm:pt>
    <dgm:pt modelId="{9ACFAFAE-C7E5-42B9-B919-AB6BDC3F68D0}" type="parTrans" cxnId="{67510DD9-7172-4663-AE16-D3C001DE9C74}">
      <dgm:prSet/>
      <dgm:spPr/>
      <dgm:t>
        <a:bodyPr/>
        <a:lstStyle/>
        <a:p>
          <a:endParaRPr lang="en-US"/>
        </a:p>
      </dgm:t>
    </dgm:pt>
    <dgm:pt modelId="{B7A2E951-03E2-4D1F-82CB-2B76DF2424CD}" type="sibTrans" cxnId="{67510DD9-7172-4663-AE16-D3C001DE9C74}">
      <dgm:prSet/>
      <dgm:spPr/>
      <dgm:t>
        <a:bodyPr/>
        <a:lstStyle/>
        <a:p>
          <a:endParaRPr lang="en-US"/>
        </a:p>
      </dgm:t>
    </dgm:pt>
    <dgm:pt modelId="{2A253C75-CDCE-479E-BCB1-BBAA4CBF0B5C}">
      <dgm:prSet phldrT="[Text]"/>
      <dgm:spPr/>
      <dgm:t>
        <a:bodyPr/>
        <a:lstStyle/>
        <a:p>
          <a:r>
            <a:rPr lang="en-US" dirty="0"/>
            <a:t>Delete or add chapters to the default weekly assignments</a:t>
          </a:r>
        </a:p>
      </dgm:t>
    </dgm:pt>
    <dgm:pt modelId="{3855F796-76D4-4245-AAE6-41896CF8B473}" type="parTrans" cxnId="{EA90061E-42BC-41CF-BBD5-84BA7A533494}">
      <dgm:prSet/>
      <dgm:spPr/>
      <dgm:t>
        <a:bodyPr/>
        <a:lstStyle/>
        <a:p>
          <a:endParaRPr lang="en-US"/>
        </a:p>
      </dgm:t>
    </dgm:pt>
    <dgm:pt modelId="{EDF7E326-5BA2-4835-B4F2-BC9D9A1F241C}" type="sibTrans" cxnId="{EA90061E-42BC-41CF-BBD5-84BA7A533494}">
      <dgm:prSet/>
      <dgm:spPr/>
      <dgm:t>
        <a:bodyPr/>
        <a:lstStyle/>
        <a:p>
          <a:endParaRPr lang="en-US"/>
        </a:p>
      </dgm:t>
    </dgm:pt>
    <dgm:pt modelId="{9DDF59EA-BD4C-4606-AAED-75096DAF86EE}">
      <dgm:prSet phldrT="[Text]"/>
      <dgm:spPr/>
      <dgm:t>
        <a:bodyPr/>
        <a:lstStyle/>
        <a:p>
          <a:r>
            <a:rPr lang="en-US" dirty="0"/>
            <a:t>Select entirely new selection of chapters for each default weekly assignment</a:t>
          </a:r>
        </a:p>
      </dgm:t>
    </dgm:pt>
    <dgm:pt modelId="{8FABC8AD-4B49-40DC-B7D9-6CCD75E98261}" type="parTrans" cxnId="{869CED02-D3C4-4522-9403-D8982F4F6ECD}">
      <dgm:prSet/>
      <dgm:spPr/>
      <dgm:t>
        <a:bodyPr/>
        <a:lstStyle/>
        <a:p>
          <a:endParaRPr lang="en-US"/>
        </a:p>
      </dgm:t>
    </dgm:pt>
    <dgm:pt modelId="{E041A7F1-655E-433D-975F-58B0E19952ED}" type="sibTrans" cxnId="{869CED02-D3C4-4522-9403-D8982F4F6ECD}">
      <dgm:prSet/>
      <dgm:spPr/>
      <dgm:t>
        <a:bodyPr/>
        <a:lstStyle/>
        <a:p>
          <a:endParaRPr lang="en-US"/>
        </a:p>
      </dgm:t>
    </dgm:pt>
    <dgm:pt modelId="{7D263B23-8633-4D56-8D31-D4668995BB27}">
      <dgm:prSet phldrT="[Text]"/>
      <dgm:spPr/>
      <dgm:t>
        <a:bodyPr/>
        <a:lstStyle/>
        <a:p>
          <a:r>
            <a:rPr lang="en-US" dirty="0"/>
            <a:t>Blocking</a:t>
          </a:r>
        </a:p>
      </dgm:t>
    </dgm:pt>
    <dgm:pt modelId="{EECF1A09-61E0-4253-BDBA-A3F82E49382D}" type="parTrans" cxnId="{2502B9CC-F225-44BB-9495-8E38F9AAFC81}">
      <dgm:prSet/>
      <dgm:spPr/>
      <dgm:t>
        <a:bodyPr/>
        <a:lstStyle/>
        <a:p>
          <a:endParaRPr lang="en-US"/>
        </a:p>
      </dgm:t>
    </dgm:pt>
    <dgm:pt modelId="{D9A300DB-93D6-41E1-B665-1A48442CFF5C}" type="sibTrans" cxnId="{2502B9CC-F225-44BB-9495-8E38F9AAFC81}">
      <dgm:prSet/>
      <dgm:spPr/>
      <dgm:t>
        <a:bodyPr/>
        <a:lstStyle/>
        <a:p>
          <a:endParaRPr lang="en-US"/>
        </a:p>
      </dgm:t>
    </dgm:pt>
    <dgm:pt modelId="{AD3EC5E7-D26C-4F60-AC38-395FA0D50D53}">
      <dgm:prSet phldrT="[Text]"/>
      <dgm:spPr/>
      <dgm:t>
        <a:bodyPr/>
        <a:lstStyle/>
        <a:p>
          <a:r>
            <a:rPr lang="en-US" dirty="0"/>
            <a:t>Group pieces of related content together in blocks</a:t>
          </a:r>
        </a:p>
      </dgm:t>
    </dgm:pt>
    <dgm:pt modelId="{E11BFC4E-A443-4B83-B0A7-0AC060C1479D}" type="parTrans" cxnId="{41709C5C-9068-444C-945E-A5CC6D0C843B}">
      <dgm:prSet/>
      <dgm:spPr/>
      <dgm:t>
        <a:bodyPr/>
        <a:lstStyle/>
        <a:p>
          <a:endParaRPr lang="en-US"/>
        </a:p>
      </dgm:t>
    </dgm:pt>
    <dgm:pt modelId="{C8D03FAE-C370-415B-97D3-1F5808429E1E}" type="sibTrans" cxnId="{41709C5C-9068-444C-945E-A5CC6D0C843B}">
      <dgm:prSet/>
      <dgm:spPr/>
      <dgm:t>
        <a:bodyPr/>
        <a:lstStyle/>
        <a:p>
          <a:endParaRPr lang="en-US"/>
        </a:p>
      </dgm:t>
    </dgm:pt>
    <dgm:pt modelId="{49DCE006-86F3-452F-8BBA-3C2A6FA71F34}">
      <dgm:prSet phldrT="[Text]"/>
      <dgm:spPr/>
      <dgm:t>
        <a:bodyPr/>
        <a:lstStyle/>
        <a:p>
          <a:r>
            <a:rPr lang="en-US" dirty="0"/>
            <a:t>Move blocks along the schedule to place in desired dates</a:t>
          </a:r>
        </a:p>
      </dgm:t>
    </dgm:pt>
    <dgm:pt modelId="{29288B96-4393-45C2-8805-22B1D78347AC}" type="parTrans" cxnId="{2B59410A-31D4-457E-98E6-CE1439AA4DA0}">
      <dgm:prSet/>
      <dgm:spPr/>
      <dgm:t>
        <a:bodyPr/>
        <a:lstStyle/>
        <a:p>
          <a:endParaRPr lang="en-US"/>
        </a:p>
      </dgm:t>
    </dgm:pt>
    <dgm:pt modelId="{2A7DA224-8BEA-45FC-98B5-A3FF95D916F0}" type="sibTrans" cxnId="{2B59410A-31D4-457E-98E6-CE1439AA4DA0}">
      <dgm:prSet/>
      <dgm:spPr/>
      <dgm:t>
        <a:bodyPr/>
        <a:lstStyle/>
        <a:p>
          <a:endParaRPr lang="en-US"/>
        </a:p>
      </dgm:t>
    </dgm:pt>
    <dgm:pt modelId="{018687BC-8B79-4516-9A51-8CA5E10BBE43}">
      <dgm:prSet phldrT="[Text]"/>
      <dgm:spPr/>
      <dgm:t>
        <a:bodyPr/>
        <a:lstStyle/>
        <a:p>
          <a:r>
            <a:rPr lang="en-US" dirty="0"/>
            <a:t>Resequencing</a:t>
          </a:r>
        </a:p>
      </dgm:t>
    </dgm:pt>
    <dgm:pt modelId="{99B79EBE-48AC-49FC-9B23-54DC60F0912B}" type="parTrans" cxnId="{3128C191-FAD9-4F23-879B-3201D520374F}">
      <dgm:prSet/>
      <dgm:spPr/>
      <dgm:t>
        <a:bodyPr/>
        <a:lstStyle/>
        <a:p>
          <a:endParaRPr lang="en-US"/>
        </a:p>
      </dgm:t>
    </dgm:pt>
    <dgm:pt modelId="{E78685D1-BE8E-4465-B701-CD1E79DCC4D2}" type="sibTrans" cxnId="{3128C191-FAD9-4F23-879B-3201D520374F}">
      <dgm:prSet/>
      <dgm:spPr/>
      <dgm:t>
        <a:bodyPr/>
        <a:lstStyle/>
        <a:p>
          <a:endParaRPr lang="en-US"/>
        </a:p>
      </dgm:t>
    </dgm:pt>
    <dgm:pt modelId="{09FBDA22-1B37-477D-8416-9462447FC45E}">
      <dgm:prSet phldrT="[Text]"/>
      <dgm:spPr/>
      <dgm:t>
        <a:bodyPr/>
        <a:lstStyle/>
        <a:p>
          <a:r>
            <a:rPr lang="en-US" dirty="0"/>
            <a:t>Move weekly assignments along to calendar to desired dates</a:t>
          </a:r>
        </a:p>
      </dgm:t>
    </dgm:pt>
    <dgm:pt modelId="{5C683C97-2134-4A3C-B90E-2B98A9F6D427}" type="parTrans" cxnId="{D82DCBD0-0F0A-4BC2-8A54-61D47885C846}">
      <dgm:prSet/>
      <dgm:spPr/>
      <dgm:t>
        <a:bodyPr/>
        <a:lstStyle/>
        <a:p>
          <a:endParaRPr lang="en-US"/>
        </a:p>
      </dgm:t>
    </dgm:pt>
    <dgm:pt modelId="{33E678F8-3345-4D27-B783-07384979BBD6}" type="sibTrans" cxnId="{D82DCBD0-0F0A-4BC2-8A54-61D47885C846}">
      <dgm:prSet/>
      <dgm:spPr/>
      <dgm:t>
        <a:bodyPr/>
        <a:lstStyle/>
        <a:p>
          <a:endParaRPr lang="en-US"/>
        </a:p>
      </dgm:t>
    </dgm:pt>
    <dgm:pt modelId="{7E04C381-2719-44ED-AA8C-38B284DD046A}">
      <dgm:prSet phldrT="[Text]"/>
      <dgm:spPr/>
      <dgm:t>
        <a:bodyPr/>
        <a:lstStyle/>
        <a:p>
          <a:r>
            <a:rPr lang="en-US" dirty="0"/>
            <a:t>Move blocks of content along calendar to desired dates</a:t>
          </a:r>
        </a:p>
      </dgm:t>
    </dgm:pt>
    <dgm:pt modelId="{770D9733-281F-496C-B407-D1BF721C9915}" type="parTrans" cxnId="{AEB45002-3DAA-4A2F-9783-4201291D49D7}">
      <dgm:prSet/>
      <dgm:spPr/>
      <dgm:t>
        <a:bodyPr/>
        <a:lstStyle/>
        <a:p>
          <a:endParaRPr lang="en-US"/>
        </a:p>
      </dgm:t>
    </dgm:pt>
    <dgm:pt modelId="{B8212BFF-E04B-4DE7-85C1-EE7B46D8F9B1}" type="sibTrans" cxnId="{AEB45002-3DAA-4A2F-9783-4201291D49D7}">
      <dgm:prSet/>
      <dgm:spPr/>
      <dgm:t>
        <a:bodyPr/>
        <a:lstStyle/>
        <a:p>
          <a:endParaRPr lang="en-US"/>
        </a:p>
      </dgm:t>
    </dgm:pt>
    <dgm:pt modelId="{A0DFA61C-B14E-42DF-828D-A827EB22F372}">
      <dgm:prSet phldrT="[Text]"/>
      <dgm:spPr/>
      <dgm:t>
        <a:bodyPr/>
        <a:lstStyle/>
        <a:p>
          <a:r>
            <a:rPr lang="en-US" dirty="0"/>
            <a:t>Cloning</a:t>
          </a:r>
        </a:p>
      </dgm:t>
    </dgm:pt>
    <dgm:pt modelId="{C64CAB84-6A3C-4541-9EEE-EFBD0416E0A6}" type="parTrans" cxnId="{BC2AF267-17AD-405A-A2EB-E8537733E5DE}">
      <dgm:prSet/>
      <dgm:spPr/>
      <dgm:t>
        <a:bodyPr/>
        <a:lstStyle/>
        <a:p>
          <a:endParaRPr lang="en-US"/>
        </a:p>
      </dgm:t>
    </dgm:pt>
    <dgm:pt modelId="{9485B4F7-D216-4B34-89E6-0F2077B5B451}" type="sibTrans" cxnId="{BC2AF267-17AD-405A-A2EB-E8537733E5DE}">
      <dgm:prSet/>
      <dgm:spPr/>
      <dgm:t>
        <a:bodyPr/>
        <a:lstStyle/>
        <a:p>
          <a:endParaRPr lang="en-US"/>
        </a:p>
      </dgm:t>
    </dgm:pt>
    <dgm:pt modelId="{E183F9C9-A4C8-46AE-973A-23A67ED22A1A}">
      <dgm:prSet phldrT="[Text]"/>
      <dgm:spPr/>
      <dgm:t>
        <a:bodyPr/>
        <a:lstStyle/>
        <a:p>
          <a:r>
            <a:rPr lang="en-US" dirty="0"/>
            <a:t>Clone modified schedule to assign out to multiple residents</a:t>
          </a:r>
        </a:p>
      </dgm:t>
    </dgm:pt>
    <dgm:pt modelId="{A2BCD913-91DD-4476-BE1B-DB759E0E7DF1}" type="parTrans" cxnId="{02F076C6-A135-45A5-BAC8-F49880165803}">
      <dgm:prSet/>
      <dgm:spPr/>
      <dgm:t>
        <a:bodyPr/>
        <a:lstStyle/>
        <a:p>
          <a:endParaRPr lang="en-US"/>
        </a:p>
      </dgm:t>
    </dgm:pt>
    <dgm:pt modelId="{A6875A31-3BBD-41EC-964C-B0CBFDA9227E}" type="sibTrans" cxnId="{02F076C6-A135-45A5-BAC8-F49880165803}">
      <dgm:prSet/>
      <dgm:spPr/>
      <dgm:t>
        <a:bodyPr/>
        <a:lstStyle/>
        <a:p>
          <a:endParaRPr lang="en-US"/>
        </a:p>
      </dgm:t>
    </dgm:pt>
    <dgm:pt modelId="{67CCB2EA-EA9D-44D6-84C0-131C76AFCFBF}">
      <dgm:prSet phldrT="[Text]"/>
      <dgm:spPr/>
      <dgm:t>
        <a:bodyPr/>
        <a:lstStyle/>
        <a:p>
          <a:r>
            <a:rPr lang="en-US" dirty="0"/>
            <a:t>Clone default schedule before modifying to create multiple schedules</a:t>
          </a:r>
        </a:p>
      </dgm:t>
    </dgm:pt>
    <dgm:pt modelId="{E71CADF0-F0A0-450E-806F-D3AB844DBC41}" type="parTrans" cxnId="{C40F70D1-26ED-48C1-948B-0D0D5F2463BA}">
      <dgm:prSet/>
      <dgm:spPr/>
      <dgm:t>
        <a:bodyPr/>
        <a:lstStyle/>
        <a:p>
          <a:endParaRPr lang="en-US"/>
        </a:p>
      </dgm:t>
    </dgm:pt>
    <dgm:pt modelId="{392490BE-8B5F-4273-9210-6EDA6FDFC8BC}" type="sibTrans" cxnId="{C40F70D1-26ED-48C1-948B-0D0D5F2463BA}">
      <dgm:prSet/>
      <dgm:spPr/>
      <dgm:t>
        <a:bodyPr/>
        <a:lstStyle/>
        <a:p>
          <a:endParaRPr lang="en-US"/>
        </a:p>
      </dgm:t>
    </dgm:pt>
    <dgm:pt modelId="{8155E94C-A7DE-43D5-9D73-1868736451B5}" type="pres">
      <dgm:prSet presAssocID="{CD53E90D-00FC-4A66-A8B3-0B0788745720}" presName="theList" presStyleCnt="0">
        <dgm:presLayoutVars>
          <dgm:dir/>
          <dgm:animLvl val="lvl"/>
          <dgm:resizeHandles val="exact"/>
        </dgm:presLayoutVars>
      </dgm:prSet>
      <dgm:spPr/>
    </dgm:pt>
    <dgm:pt modelId="{B7DB4C9C-109E-4C7B-9895-2816986E6377}" type="pres">
      <dgm:prSet presAssocID="{804B9762-903A-4324-AADD-BBCAD7CC86BD}" presName="compNode" presStyleCnt="0"/>
      <dgm:spPr/>
    </dgm:pt>
    <dgm:pt modelId="{FCC91689-4538-4915-86B2-5972320F5F50}" type="pres">
      <dgm:prSet presAssocID="{804B9762-903A-4324-AADD-BBCAD7CC86BD}" presName="aNode" presStyleLbl="bgShp" presStyleIdx="0" presStyleCnt="4" custLinFactNeighborX="3172" custLinFactNeighborY="1097"/>
      <dgm:spPr/>
    </dgm:pt>
    <dgm:pt modelId="{971EA1BA-B8EA-45C2-84CE-025FD137ED09}" type="pres">
      <dgm:prSet presAssocID="{804B9762-903A-4324-AADD-BBCAD7CC86BD}" presName="textNode" presStyleLbl="bgShp" presStyleIdx="0" presStyleCnt="4"/>
      <dgm:spPr/>
    </dgm:pt>
    <dgm:pt modelId="{F677425E-6094-4C0E-A9AD-F08BA2D3964C}" type="pres">
      <dgm:prSet presAssocID="{804B9762-903A-4324-AADD-BBCAD7CC86BD}" presName="compChildNode" presStyleCnt="0"/>
      <dgm:spPr/>
    </dgm:pt>
    <dgm:pt modelId="{5E677E21-40D5-438B-A9BB-E56EFFB477C8}" type="pres">
      <dgm:prSet presAssocID="{804B9762-903A-4324-AADD-BBCAD7CC86BD}" presName="theInnerList" presStyleCnt="0"/>
      <dgm:spPr/>
    </dgm:pt>
    <dgm:pt modelId="{5023A923-805F-45E7-BF94-96B7FC594BFD}" type="pres">
      <dgm:prSet presAssocID="{2A253C75-CDCE-479E-BCB1-BBAA4CBF0B5C}" presName="childNode" presStyleLbl="node1" presStyleIdx="0" presStyleCnt="8">
        <dgm:presLayoutVars>
          <dgm:bulletEnabled val="1"/>
        </dgm:presLayoutVars>
      </dgm:prSet>
      <dgm:spPr/>
    </dgm:pt>
    <dgm:pt modelId="{D02C2AD3-D9B2-4FB6-BE51-00485DDB24B9}" type="pres">
      <dgm:prSet presAssocID="{2A253C75-CDCE-479E-BCB1-BBAA4CBF0B5C}" presName="aSpace2" presStyleCnt="0"/>
      <dgm:spPr/>
    </dgm:pt>
    <dgm:pt modelId="{6799B0D7-11A7-4A51-8169-6CE463453938}" type="pres">
      <dgm:prSet presAssocID="{9DDF59EA-BD4C-4606-AAED-75096DAF86EE}" presName="childNode" presStyleLbl="node1" presStyleIdx="1" presStyleCnt="8">
        <dgm:presLayoutVars>
          <dgm:bulletEnabled val="1"/>
        </dgm:presLayoutVars>
      </dgm:prSet>
      <dgm:spPr/>
    </dgm:pt>
    <dgm:pt modelId="{1229AC8F-96B0-48C4-B29F-BE1BF1ED74B9}" type="pres">
      <dgm:prSet presAssocID="{804B9762-903A-4324-AADD-BBCAD7CC86BD}" presName="aSpace" presStyleCnt="0"/>
      <dgm:spPr/>
    </dgm:pt>
    <dgm:pt modelId="{9AA30BC7-3D56-4F20-9814-A76949AF7064}" type="pres">
      <dgm:prSet presAssocID="{7D263B23-8633-4D56-8D31-D4668995BB27}" presName="compNode" presStyleCnt="0"/>
      <dgm:spPr/>
    </dgm:pt>
    <dgm:pt modelId="{F0048495-92B2-4364-904A-E44EE9467638}" type="pres">
      <dgm:prSet presAssocID="{7D263B23-8633-4D56-8D31-D4668995BB27}" presName="aNode" presStyleLbl="bgShp" presStyleIdx="1" presStyleCnt="4"/>
      <dgm:spPr/>
    </dgm:pt>
    <dgm:pt modelId="{40EC603E-1394-40BB-9344-9496D5C782AB}" type="pres">
      <dgm:prSet presAssocID="{7D263B23-8633-4D56-8D31-D4668995BB27}" presName="textNode" presStyleLbl="bgShp" presStyleIdx="1" presStyleCnt="4"/>
      <dgm:spPr/>
    </dgm:pt>
    <dgm:pt modelId="{3318ED6A-703E-40A7-882A-1CFFCADA909E}" type="pres">
      <dgm:prSet presAssocID="{7D263B23-8633-4D56-8D31-D4668995BB27}" presName="compChildNode" presStyleCnt="0"/>
      <dgm:spPr/>
    </dgm:pt>
    <dgm:pt modelId="{A185D9B7-9A55-4D86-8806-C91B6769D37D}" type="pres">
      <dgm:prSet presAssocID="{7D263B23-8633-4D56-8D31-D4668995BB27}" presName="theInnerList" presStyleCnt="0"/>
      <dgm:spPr/>
    </dgm:pt>
    <dgm:pt modelId="{5CE328A5-2554-433E-A373-0AF96BD4DFB4}" type="pres">
      <dgm:prSet presAssocID="{AD3EC5E7-D26C-4F60-AC38-395FA0D50D53}" presName="childNode" presStyleLbl="node1" presStyleIdx="2" presStyleCnt="8">
        <dgm:presLayoutVars>
          <dgm:bulletEnabled val="1"/>
        </dgm:presLayoutVars>
      </dgm:prSet>
      <dgm:spPr/>
    </dgm:pt>
    <dgm:pt modelId="{F67A9336-3417-4FD4-A656-23C35D7C9926}" type="pres">
      <dgm:prSet presAssocID="{AD3EC5E7-D26C-4F60-AC38-395FA0D50D53}" presName="aSpace2" presStyleCnt="0"/>
      <dgm:spPr/>
    </dgm:pt>
    <dgm:pt modelId="{A5ADF9EA-2EA7-4722-88FB-63FA9A37352D}" type="pres">
      <dgm:prSet presAssocID="{49DCE006-86F3-452F-8BBA-3C2A6FA71F34}" presName="childNode" presStyleLbl="node1" presStyleIdx="3" presStyleCnt="8">
        <dgm:presLayoutVars>
          <dgm:bulletEnabled val="1"/>
        </dgm:presLayoutVars>
      </dgm:prSet>
      <dgm:spPr/>
    </dgm:pt>
    <dgm:pt modelId="{5AC3BB8E-1AF9-4DCD-9BD7-E1543F53DCEB}" type="pres">
      <dgm:prSet presAssocID="{7D263B23-8633-4D56-8D31-D4668995BB27}" presName="aSpace" presStyleCnt="0"/>
      <dgm:spPr/>
    </dgm:pt>
    <dgm:pt modelId="{546D0E6F-07EA-450D-B42D-8B4D9FA76BCA}" type="pres">
      <dgm:prSet presAssocID="{018687BC-8B79-4516-9A51-8CA5E10BBE43}" presName="compNode" presStyleCnt="0"/>
      <dgm:spPr/>
    </dgm:pt>
    <dgm:pt modelId="{1F80A1B8-C0A2-4978-B91C-886E4042CB63}" type="pres">
      <dgm:prSet presAssocID="{018687BC-8B79-4516-9A51-8CA5E10BBE43}" presName="aNode" presStyleLbl="bgShp" presStyleIdx="2" presStyleCnt="4" custLinFactNeighborX="-1586" custLinFactNeighborY="-7762"/>
      <dgm:spPr/>
    </dgm:pt>
    <dgm:pt modelId="{C4DEF6AB-8F9F-4B01-8F22-317167104DC0}" type="pres">
      <dgm:prSet presAssocID="{018687BC-8B79-4516-9A51-8CA5E10BBE43}" presName="textNode" presStyleLbl="bgShp" presStyleIdx="2" presStyleCnt="4"/>
      <dgm:spPr/>
    </dgm:pt>
    <dgm:pt modelId="{2C4BBFC0-BD53-4E2B-9295-C79254BD80C8}" type="pres">
      <dgm:prSet presAssocID="{018687BC-8B79-4516-9A51-8CA5E10BBE43}" presName="compChildNode" presStyleCnt="0"/>
      <dgm:spPr/>
    </dgm:pt>
    <dgm:pt modelId="{F35A8128-BE92-4E8B-AADE-AECE3EDF49EF}" type="pres">
      <dgm:prSet presAssocID="{018687BC-8B79-4516-9A51-8CA5E10BBE43}" presName="theInnerList" presStyleCnt="0"/>
      <dgm:spPr/>
    </dgm:pt>
    <dgm:pt modelId="{76102F34-AE82-47CF-A66A-8A83A8BC690E}" type="pres">
      <dgm:prSet presAssocID="{09FBDA22-1B37-477D-8416-9462447FC45E}" presName="childNode" presStyleLbl="node1" presStyleIdx="4" presStyleCnt="8">
        <dgm:presLayoutVars>
          <dgm:bulletEnabled val="1"/>
        </dgm:presLayoutVars>
      </dgm:prSet>
      <dgm:spPr/>
    </dgm:pt>
    <dgm:pt modelId="{CBFD30D0-F700-4C85-AD18-B2DA637B4CA3}" type="pres">
      <dgm:prSet presAssocID="{09FBDA22-1B37-477D-8416-9462447FC45E}" presName="aSpace2" presStyleCnt="0"/>
      <dgm:spPr/>
    </dgm:pt>
    <dgm:pt modelId="{D01D2F61-4DEA-4CA5-9EB4-E907BCB2D426}" type="pres">
      <dgm:prSet presAssocID="{7E04C381-2719-44ED-AA8C-38B284DD046A}" presName="childNode" presStyleLbl="node1" presStyleIdx="5" presStyleCnt="8">
        <dgm:presLayoutVars>
          <dgm:bulletEnabled val="1"/>
        </dgm:presLayoutVars>
      </dgm:prSet>
      <dgm:spPr/>
    </dgm:pt>
    <dgm:pt modelId="{0AF46FF7-1FB7-46C2-BFA8-D7CDB50FAE96}" type="pres">
      <dgm:prSet presAssocID="{018687BC-8B79-4516-9A51-8CA5E10BBE43}" presName="aSpace" presStyleCnt="0"/>
      <dgm:spPr/>
    </dgm:pt>
    <dgm:pt modelId="{9E0F121F-12BE-4808-BF36-CFD5DC540F5E}" type="pres">
      <dgm:prSet presAssocID="{A0DFA61C-B14E-42DF-828D-A827EB22F372}" presName="compNode" presStyleCnt="0"/>
      <dgm:spPr/>
    </dgm:pt>
    <dgm:pt modelId="{1A3F5DEE-F80B-41E6-909A-ABC81090C79A}" type="pres">
      <dgm:prSet presAssocID="{A0DFA61C-B14E-42DF-828D-A827EB22F372}" presName="aNode" presStyleLbl="bgShp" presStyleIdx="3" presStyleCnt="4" custLinFactNeighborX="-3723"/>
      <dgm:spPr/>
    </dgm:pt>
    <dgm:pt modelId="{7F8A2A11-3214-413E-B15D-605F5A0D989F}" type="pres">
      <dgm:prSet presAssocID="{A0DFA61C-B14E-42DF-828D-A827EB22F372}" presName="textNode" presStyleLbl="bgShp" presStyleIdx="3" presStyleCnt="4"/>
      <dgm:spPr/>
    </dgm:pt>
    <dgm:pt modelId="{CA9B033B-7817-417A-9553-AFA313F7873D}" type="pres">
      <dgm:prSet presAssocID="{A0DFA61C-B14E-42DF-828D-A827EB22F372}" presName="compChildNode" presStyleCnt="0"/>
      <dgm:spPr/>
    </dgm:pt>
    <dgm:pt modelId="{FC5C1602-8018-4058-AB85-C70CDE6171E1}" type="pres">
      <dgm:prSet presAssocID="{A0DFA61C-B14E-42DF-828D-A827EB22F372}" presName="theInnerList" presStyleCnt="0"/>
      <dgm:spPr/>
    </dgm:pt>
    <dgm:pt modelId="{4765893A-E9A6-4FB5-92BA-61418CBDF606}" type="pres">
      <dgm:prSet presAssocID="{67CCB2EA-EA9D-44D6-84C0-131C76AFCFBF}" presName="childNode" presStyleLbl="node1" presStyleIdx="6" presStyleCnt="8">
        <dgm:presLayoutVars>
          <dgm:bulletEnabled val="1"/>
        </dgm:presLayoutVars>
      </dgm:prSet>
      <dgm:spPr/>
    </dgm:pt>
    <dgm:pt modelId="{5A4D6AE8-4B29-447F-9439-C8C23360D268}" type="pres">
      <dgm:prSet presAssocID="{67CCB2EA-EA9D-44D6-84C0-131C76AFCFBF}" presName="aSpace2" presStyleCnt="0"/>
      <dgm:spPr/>
    </dgm:pt>
    <dgm:pt modelId="{55E0CD35-B1C3-45FC-AFF5-681CAAA93816}" type="pres">
      <dgm:prSet presAssocID="{E183F9C9-A4C8-46AE-973A-23A67ED22A1A}" presName="childNode" presStyleLbl="node1" presStyleIdx="7" presStyleCnt="8">
        <dgm:presLayoutVars>
          <dgm:bulletEnabled val="1"/>
        </dgm:presLayoutVars>
      </dgm:prSet>
      <dgm:spPr/>
    </dgm:pt>
  </dgm:ptLst>
  <dgm:cxnLst>
    <dgm:cxn modelId="{AEB45002-3DAA-4A2F-9783-4201291D49D7}" srcId="{018687BC-8B79-4516-9A51-8CA5E10BBE43}" destId="{7E04C381-2719-44ED-AA8C-38B284DD046A}" srcOrd="1" destOrd="0" parTransId="{770D9733-281F-496C-B407-D1BF721C9915}" sibTransId="{B8212BFF-E04B-4DE7-85C1-EE7B46D8F9B1}"/>
    <dgm:cxn modelId="{869CED02-D3C4-4522-9403-D8982F4F6ECD}" srcId="{804B9762-903A-4324-AADD-BBCAD7CC86BD}" destId="{9DDF59EA-BD4C-4606-AAED-75096DAF86EE}" srcOrd="1" destOrd="0" parTransId="{8FABC8AD-4B49-40DC-B7D9-6CCD75E98261}" sibTransId="{E041A7F1-655E-433D-975F-58B0E19952ED}"/>
    <dgm:cxn modelId="{2B59410A-31D4-457E-98E6-CE1439AA4DA0}" srcId="{7D263B23-8633-4D56-8D31-D4668995BB27}" destId="{49DCE006-86F3-452F-8BBA-3C2A6FA71F34}" srcOrd="1" destOrd="0" parTransId="{29288B96-4393-45C2-8805-22B1D78347AC}" sibTransId="{2A7DA224-8BEA-45FC-98B5-A3FF95D916F0}"/>
    <dgm:cxn modelId="{567CA514-4138-4EB8-B088-32853961EDC4}" type="presOf" srcId="{7E04C381-2719-44ED-AA8C-38B284DD046A}" destId="{D01D2F61-4DEA-4CA5-9EB4-E907BCB2D426}" srcOrd="0" destOrd="0" presId="urn:microsoft.com/office/officeart/2005/8/layout/lProcess2"/>
    <dgm:cxn modelId="{EA90061E-42BC-41CF-BBD5-84BA7A533494}" srcId="{804B9762-903A-4324-AADD-BBCAD7CC86BD}" destId="{2A253C75-CDCE-479E-BCB1-BBAA4CBF0B5C}" srcOrd="0" destOrd="0" parTransId="{3855F796-76D4-4245-AAE6-41896CF8B473}" sibTransId="{EDF7E326-5BA2-4835-B4F2-BC9D9A1F241C}"/>
    <dgm:cxn modelId="{2B191036-3437-4ABE-AF7C-00F2239EC3C4}" type="presOf" srcId="{09FBDA22-1B37-477D-8416-9462447FC45E}" destId="{76102F34-AE82-47CF-A66A-8A83A8BC690E}" srcOrd="0" destOrd="0" presId="urn:microsoft.com/office/officeart/2005/8/layout/lProcess2"/>
    <dgm:cxn modelId="{CB80DA36-DA8C-4541-BC33-DF85D632AAC1}" type="presOf" srcId="{804B9762-903A-4324-AADD-BBCAD7CC86BD}" destId="{FCC91689-4538-4915-86B2-5972320F5F50}" srcOrd="0" destOrd="0" presId="urn:microsoft.com/office/officeart/2005/8/layout/lProcess2"/>
    <dgm:cxn modelId="{A2B3315C-1C84-4207-BB28-BC564AE793F2}" type="presOf" srcId="{018687BC-8B79-4516-9A51-8CA5E10BBE43}" destId="{1F80A1B8-C0A2-4978-B91C-886E4042CB63}" srcOrd="0" destOrd="0" presId="urn:microsoft.com/office/officeart/2005/8/layout/lProcess2"/>
    <dgm:cxn modelId="{41709C5C-9068-444C-945E-A5CC6D0C843B}" srcId="{7D263B23-8633-4D56-8D31-D4668995BB27}" destId="{AD3EC5E7-D26C-4F60-AC38-395FA0D50D53}" srcOrd="0" destOrd="0" parTransId="{E11BFC4E-A443-4B83-B0A7-0AC060C1479D}" sibTransId="{C8D03FAE-C370-415B-97D3-1F5808429E1E}"/>
    <dgm:cxn modelId="{ECEB695D-DEEE-418A-8629-2EFA4A471499}" type="presOf" srcId="{67CCB2EA-EA9D-44D6-84C0-131C76AFCFBF}" destId="{4765893A-E9A6-4FB5-92BA-61418CBDF606}" srcOrd="0" destOrd="0" presId="urn:microsoft.com/office/officeart/2005/8/layout/lProcess2"/>
    <dgm:cxn modelId="{BC2AF267-17AD-405A-A2EB-E8537733E5DE}" srcId="{CD53E90D-00FC-4A66-A8B3-0B0788745720}" destId="{A0DFA61C-B14E-42DF-828D-A827EB22F372}" srcOrd="3" destOrd="0" parTransId="{C64CAB84-6A3C-4541-9EEE-EFBD0416E0A6}" sibTransId="{9485B4F7-D216-4B34-89E6-0F2077B5B451}"/>
    <dgm:cxn modelId="{6B6A6849-00A6-4AFD-9B16-D31BEE8CD2DB}" type="presOf" srcId="{A0DFA61C-B14E-42DF-828D-A827EB22F372}" destId="{7F8A2A11-3214-413E-B15D-605F5A0D989F}" srcOrd="1" destOrd="0" presId="urn:microsoft.com/office/officeart/2005/8/layout/lProcess2"/>
    <dgm:cxn modelId="{687F764A-716B-4247-B5A0-7E863E97AB39}" type="presOf" srcId="{7D263B23-8633-4D56-8D31-D4668995BB27}" destId="{F0048495-92B2-4364-904A-E44EE9467638}" srcOrd="0" destOrd="0" presId="urn:microsoft.com/office/officeart/2005/8/layout/lProcess2"/>
    <dgm:cxn modelId="{DC7A056C-E1EF-47BE-B7CF-62F4D0E3832E}" type="presOf" srcId="{9DDF59EA-BD4C-4606-AAED-75096DAF86EE}" destId="{6799B0D7-11A7-4A51-8169-6CE463453938}" srcOrd="0" destOrd="0" presId="urn:microsoft.com/office/officeart/2005/8/layout/lProcess2"/>
    <dgm:cxn modelId="{D17C688D-18B6-440B-91DF-7FEF8FBB57EF}" type="presOf" srcId="{7D263B23-8633-4D56-8D31-D4668995BB27}" destId="{40EC603E-1394-40BB-9344-9496D5C782AB}" srcOrd="1" destOrd="0" presId="urn:microsoft.com/office/officeart/2005/8/layout/lProcess2"/>
    <dgm:cxn modelId="{3128C191-FAD9-4F23-879B-3201D520374F}" srcId="{CD53E90D-00FC-4A66-A8B3-0B0788745720}" destId="{018687BC-8B79-4516-9A51-8CA5E10BBE43}" srcOrd="2" destOrd="0" parTransId="{99B79EBE-48AC-49FC-9B23-54DC60F0912B}" sibTransId="{E78685D1-BE8E-4465-B701-CD1E79DCC4D2}"/>
    <dgm:cxn modelId="{FDBB4C93-9391-4719-A2F4-23399E116E9D}" type="presOf" srcId="{E183F9C9-A4C8-46AE-973A-23A67ED22A1A}" destId="{55E0CD35-B1C3-45FC-AFF5-681CAAA93816}" srcOrd="0" destOrd="0" presId="urn:microsoft.com/office/officeart/2005/8/layout/lProcess2"/>
    <dgm:cxn modelId="{0B830E98-844C-4F99-8CC8-94E0AC223252}" type="presOf" srcId="{A0DFA61C-B14E-42DF-828D-A827EB22F372}" destId="{1A3F5DEE-F80B-41E6-909A-ABC81090C79A}" srcOrd="0" destOrd="0" presId="urn:microsoft.com/office/officeart/2005/8/layout/lProcess2"/>
    <dgm:cxn modelId="{84A1FCA0-7CA7-4F81-AADB-7C110D95A75A}" type="presOf" srcId="{018687BC-8B79-4516-9A51-8CA5E10BBE43}" destId="{C4DEF6AB-8F9F-4B01-8F22-317167104DC0}" srcOrd="1" destOrd="0" presId="urn:microsoft.com/office/officeart/2005/8/layout/lProcess2"/>
    <dgm:cxn modelId="{76F964AB-7AFD-4BB4-BC92-6E955D43AC26}" type="presOf" srcId="{CD53E90D-00FC-4A66-A8B3-0B0788745720}" destId="{8155E94C-A7DE-43D5-9D73-1868736451B5}" srcOrd="0" destOrd="0" presId="urn:microsoft.com/office/officeart/2005/8/layout/lProcess2"/>
    <dgm:cxn modelId="{483618BD-C052-4299-8F96-18F90F312C45}" type="presOf" srcId="{AD3EC5E7-D26C-4F60-AC38-395FA0D50D53}" destId="{5CE328A5-2554-433E-A373-0AF96BD4DFB4}" srcOrd="0" destOrd="0" presId="urn:microsoft.com/office/officeart/2005/8/layout/lProcess2"/>
    <dgm:cxn modelId="{02F076C6-A135-45A5-BAC8-F49880165803}" srcId="{A0DFA61C-B14E-42DF-828D-A827EB22F372}" destId="{E183F9C9-A4C8-46AE-973A-23A67ED22A1A}" srcOrd="1" destOrd="0" parTransId="{A2BCD913-91DD-4476-BE1B-DB759E0E7DF1}" sibTransId="{A6875A31-3BBD-41EC-964C-B0CBFDA9227E}"/>
    <dgm:cxn modelId="{2502B9CC-F225-44BB-9495-8E38F9AAFC81}" srcId="{CD53E90D-00FC-4A66-A8B3-0B0788745720}" destId="{7D263B23-8633-4D56-8D31-D4668995BB27}" srcOrd="1" destOrd="0" parTransId="{EECF1A09-61E0-4253-BDBA-A3F82E49382D}" sibTransId="{D9A300DB-93D6-41E1-B665-1A48442CFF5C}"/>
    <dgm:cxn modelId="{D82DCBD0-0F0A-4BC2-8A54-61D47885C846}" srcId="{018687BC-8B79-4516-9A51-8CA5E10BBE43}" destId="{09FBDA22-1B37-477D-8416-9462447FC45E}" srcOrd="0" destOrd="0" parTransId="{5C683C97-2134-4A3C-B90E-2B98A9F6D427}" sibTransId="{33E678F8-3345-4D27-B783-07384979BBD6}"/>
    <dgm:cxn modelId="{C40F70D1-26ED-48C1-948B-0D0D5F2463BA}" srcId="{A0DFA61C-B14E-42DF-828D-A827EB22F372}" destId="{67CCB2EA-EA9D-44D6-84C0-131C76AFCFBF}" srcOrd="0" destOrd="0" parTransId="{E71CADF0-F0A0-450E-806F-D3AB844DBC41}" sibTransId="{392490BE-8B5F-4273-9210-6EDA6FDFC8BC}"/>
    <dgm:cxn modelId="{67510DD9-7172-4663-AE16-D3C001DE9C74}" srcId="{CD53E90D-00FC-4A66-A8B3-0B0788745720}" destId="{804B9762-903A-4324-AADD-BBCAD7CC86BD}" srcOrd="0" destOrd="0" parTransId="{9ACFAFAE-C7E5-42B9-B919-AB6BDC3F68D0}" sibTransId="{B7A2E951-03E2-4D1F-82CB-2B76DF2424CD}"/>
    <dgm:cxn modelId="{C4199EDF-2ACD-4ED9-BE5B-3D846EBE8C0B}" type="presOf" srcId="{49DCE006-86F3-452F-8BBA-3C2A6FA71F34}" destId="{A5ADF9EA-2EA7-4722-88FB-63FA9A37352D}" srcOrd="0" destOrd="0" presId="urn:microsoft.com/office/officeart/2005/8/layout/lProcess2"/>
    <dgm:cxn modelId="{C63904F3-750F-46F1-BA6F-43E7FAF170B5}" type="presOf" srcId="{804B9762-903A-4324-AADD-BBCAD7CC86BD}" destId="{971EA1BA-B8EA-45C2-84CE-025FD137ED09}" srcOrd="1" destOrd="0" presId="urn:microsoft.com/office/officeart/2005/8/layout/lProcess2"/>
    <dgm:cxn modelId="{CC0E09F6-2A19-4BE9-AA95-653AC768CA42}" type="presOf" srcId="{2A253C75-CDCE-479E-BCB1-BBAA4CBF0B5C}" destId="{5023A923-805F-45E7-BF94-96B7FC594BFD}" srcOrd="0" destOrd="0" presId="urn:microsoft.com/office/officeart/2005/8/layout/lProcess2"/>
    <dgm:cxn modelId="{A0D49EBF-B581-46D1-9AE5-E4A58072D456}" type="presParOf" srcId="{8155E94C-A7DE-43D5-9D73-1868736451B5}" destId="{B7DB4C9C-109E-4C7B-9895-2816986E6377}" srcOrd="0" destOrd="0" presId="urn:microsoft.com/office/officeart/2005/8/layout/lProcess2"/>
    <dgm:cxn modelId="{8D2E6D45-EB28-409E-BEF6-81106CFB8F44}" type="presParOf" srcId="{B7DB4C9C-109E-4C7B-9895-2816986E6377}" destId="{FCC91689-4538-4915-86B2-5972320F5F50}" srcOrd="0" destOrd="0" presId="urn:microsoft.com/office/officeart/2005/8/layout/lProcess2"/>
    <dgm:cxn modelId="{5E057563-CE98-4EE4-9A86-453A949C27DE}" type="presParOf" srcId="{B7DB4C9C-109E-4C7B-9895-2816986E6377}" destId="{971EA1BA-B8EA-45C2-84CE-025FD137ED09}" srcOrd="1" destOrd="0" presId="urn:microsoft.com/office/officeart/2005/8/layout/lProcess2"/>
    <dgm:cxn modelId="{60539E8C-42B1-4127-A865-804E379B24AB}" type="presParOf" srcId="{B7DB4C9C-109E-4C7B-9895-2816986E6377}" destId="{F677425E-6094-4C0E-A9AD-F08BA2D3964C}" srcOrd="2" destOrd="0" presId="urn:microsoft.com/office/officeart/2005/8/layout/lProcess2"/>
    <dgm:cxn modelId="{1A3E9086-5652-4758-A9AD-2F6EF43EB0C9}" type="presParOf" srcId="{F677425E-6094-4C0E-A9AD-F08BA2D3964C}" destId="{5E677E21-40D5-438B-A9BB-E56EFFB477C8}" srcOrd="0" destOrd="0" presId="urn:microsoft.com/office/officeart/2005/8/layout/lProcess2"/>
    <dgm:cxn modelId="{20B49678-E210-4495-823F-F6BF3D4BFB45}" type="presParOf" srcId="{5E677E21-40D5-438B-A9BB-E56EFFB477C8}" destId="{5023A923-805F-45E7-BF94-96B7FC594BFD}" srcOrd="0" destOrd="0" presId="urn:microsoft.com/office/officeart/2005/8/layout/lProcess2"/>
    <dgm:cxn modelId="{877104E6-699A-4834-B674-FD0B2873E86F}" type="presParOf" srcId="{5E677E21-40D5-438B-A9BB-E56EFFB477C8}" destId="{D02C2AD3-D9B2-4FB6-BE51-00485DDB24B9}" srcOrd="1" destOrd="0" presId="urn:microsoft.com/office/officeart/2005/8/layout/lProcess2"/>
    <dgm:cxn modelId="{DA4CCF81-82B0-4B5F-92C3-02F02F3AAD30}" type="presParOf" srcId="{5E677E21-40D5-438B-A9BB-E56EFFB477C8}" destId="{6799B0D7-11A7-4A51-8169-6CE463453938}" srcOrd="2" destOrd="0" presId="urn:microsoft.com/office/officeart/2005/8/layout/lProcess2"/>
    <dgm:cxn modelId="{9B2E21EE-7CB4-43C9-B033-0352F17C6EDC}" type="presParOf" srcId="{8155E94C-A7DE-43D5-9D73-1868736451B5}" destId="{1229AC8F-96B0-48C4-B29F-BE1BF1ED74B9}" srcOrd="1" destOrd="0" presId="urn:microsoft.com/office/officeart/2005/8/layout/lProcess2"/>
    <dgm:cxn modelId="{91E72033-3FEB-4046-A0D1-469A63B4A478}" type="presParOf" srcId="{8155E94C-A7DE-43D5-9D73-1868736451B5}" destId="{9AA30BC7-3D56-4F20-9814-A76949AF7064}" srcOrd="2" destOrd="0" presId="urn:microsoft.com/office/officeart/2005/8/layout/lProcess2"/>
    <dgm:cxn modelId="{98F02F2E-6B3B-4F04-BE9D-5934544053EA}" type="presParOf" srcId="{9AA30BC7-3D56-4F20-9814-A76949AF7064}" destId="{F0048495-92B2-4364-904A-E44EE9467638}" srcOrd="0" destOrd="0" presId="urn:microsoft.com/office/officeart/2005/8/layout/lProcess2"/>
    <dgm:cxn modelId="{004E80E0-49CE-4E35-AC3A-1130C0FF61CA}" type="presParOf" srcId="{9AA30BC7-3D56-4F20-9814-A76949AF7064}" destId="{40EC603E-1394-40BB-9344-9496D5C782AB}" srcOrd="1" destOrd="0" presId="urn:microsoft.com/office/officeart/2005/8/layout/lProcess2"/>
    <dgm:cxn modelId="{F330738F-7AA5-40B3-80DE-3C753929F874}" type="presParOf" srcId="{9AA30BC7-3D56-4F20-9814-A76949AF7064}" destId="{3318ED6A-703E-40A7-882A-1CFFCADA909E}" srcOrd="2" destOrd="0" presId="urn:microsoft.com/office/officeart/2005/8/layout/lProcess2"/>
    <dgm:cxn modelId="{9FDCD636-D08B-4EC1-8AB6-8CA3EC8FFAB9}" type="presParOf" srcId="{3318ED6A-703E-40A7-882A-1CFFCADA909E}" destId="{A185D9B7-9A55-4D86-8806-C91B6769D37D}" srcOrd="0" destOrd="0" presId="urn:microsoft.com/office/officeart/2005/8/layout/lProcess2"/>
    <dgm:cxn modelId="{01CD7535-0967-45D8-9AAB-2BBDE7F31C45}" type="presParOf" srcId="{A185D9B7-9A55-4D86-8806-C91B6769D37D}" destId="{5CE328A5-2554-433E-A373-0AF96BD4DFB4}" srcOrd="0" destOrd="0" presId="urn:microsoft.com/office/officeart/2005/8/layout/lProcess2"/>
    <dgm:cxn modelId="{8BA1A2C2-0D50-4DDF-84C7-9F5490635114}" type="presParOf" srcId="{A185D9B7-9A55-4D86-8806-C91B6769D37D}" destId="{F67A9336-3417-4FD4-A656-23C35D7C9926}" srcOrd="1" destOrd="0" presId="urn:microsoft.com/office/officeart/2005/8/layout/lProcess2"/>
    <dgm:cxn modelId="{5C11E72E-EAF6-455B-8FAE-CDE8F21CB4A0}" type="presParOf" srcId="{A185D9B7-9A55-4D86-8806-C91B6769D37D}" destId="{A5ADF9EA-2EA7-4722-88FB-63FA9A37352D}" srcOrd="2" destOrd="0" presId="urn:microsoft.com/office/officeart/2005/8/layout/lProcess2"/>
    <dgm:cxn modelId="{0378B9D3-9E16-412F-909C-849F8E2B0416}" type="presParOf" srcId="{8155E94C-A7DE-43D5-9D73-1868736451B5}" destId="{5AC3BB8E-1AF9-4DCD-9BD7-E1543F53DCEB}" srcOrd="3" destOrd="0" presId="urn:microsoft.com/office/officeart/2005/8/layout/lProcess2"/>
    <dgm:cxn modelId="{82561567-BB52-41DD-A1FF-51F8AF763651}" type="presParOf" srcId="{8155E94C-A7DE-43D5-9D73-1868736451B5}" destId="{546D0E6F-07EA-450D-B42D-8B4D9FA76BCA}" srcOrd="4" destOrd="0" presId="urn:microsoft.com/office/officeart/2005/8/layout/lProcess2"/>
    <dgm:cxn modelId="{908310F8-8E7A-4BF3-A346-B048EFC3C744}" type="presParOf" srcId="{546D0E6F-07EA-450D-B42D-8B4D9FA76BCA}" destId="{1F80A1B8-C0A2-4978-B91C-886E4042CB63}" srcOrd="0" destOrd="0" presId="urn:microsoft.com/office/officeart/2005/8/layout/lProcess2"/>
    <dgm:cxn modelId="{5129B371-34E4-4613-9715-E0D18145B4E7}" type="presParOf" srcId="{546D0E6F-07EA-450D-B42D-8B4D9FA76BCA}" destId="{C4DEF6AB-8F9F-4B01-8F22-317167104DC0}" srcOrd="1" destOrd="0" presId="urn:microsoft.com/office/officeart/2005/8/layout/lProcess2"/>
    <dgm:cxn modelId="{87115DAD-13E6-4923-84FC-C7C326E0202D}" type="presParOf" srcId="{546D0E6F-07EA-450D-B42D-8B4D9FA76BCA}" destId="{2C4BBFC0-BD53-4E2B-9295-C79254BD80C8}" srcOrd="2" destOrd="0" presId="urn:microsoft.com/office/officeart/2005/8/layout/lProcess2"/>
    <dgm:cxn modelId="{6A5E249F-FD5A-4BA7-B174-C965B6A28EDE}" type="presParOf" srcId="{2C4BBFC0-BD53-4E2B-9295-C79254BD80C8}" destId="{F35A8128-BE92-4E8B-AADE-AECE3EDF49EF}" srcOrd="0" destOrd="0" presId="urn:microsoft.com/office/officeart/2005/8/layout/lProcess2"/>
    <dgm:cxn modelId="{AC2D6A30-A1A2-4448-8B59-2C0D538D88C7}" type="presParOf" srcId="{F35A8128-BE92-4E8B-AADE-AECE3EDF49EF}" destId="{76102F34-AE82-47CF-A66A-8A83A8BC690E}" srcOrd="0" destOrd="0" presId="urn:microsoft.com/office/officeart/2005/8/layout/lProcess2"/>
    <dgm:cxn modelId="{43684043-4CE4-4C22-91B7-BDA07D9C6994}" type="presParOf" srcId="{F35A8128-BE92-4E8B-AADE-AECE3EDF49EF}" destId="{CBFD30D0-F700-4C85-AD18-B2DA637B4CA3}" srcOrd="1" destOrd="0" presId="urn:microsoft.com/office/officeart/2005/8/layout/lProcess2"/>
    <dgm:cxn modelId="{28C394D6-9A84-4DE8-A83D-C1F7176C7ED7}" type="presParOf" srcId="{F35A8128-BE92-4E8B-AADE-AECE3EDF49EF}" destId="{D01D2F61-4DEA-4CA5-9EB4-E907BCB2D426}" srcOrd="2" destOrd="0" presId="urn:microsoft.com/office/officeart/2005/8/layout/lProcess2"/>
    <dgm:cxn modelId="{2E76C07A-5B47-4BEC-BF63-23C36F4394D9}" type="presParOf" srcId="{8155E94C-A7DE-43D5-9D73-1868736451B5}" destId="{0AF46FF7-1FB7-46C2-BFA8-D7CDB50FAE96}" srcOrd="5" destOrd="0" presId="urn:microsoft.com/office/officeart/2005/8/layout/lProcess2"/>
    <dgm:cxn modelId="{E4DF1492-3A6E-4908-BCCC-8A90CC703A65}" type="presParOf" srcId="{8155E94C-A7DE-43D5-9D73-1868736451B5}" destId="{9E0F121F-12BE-4808-BF36-CFD5DC540F5E}" srcOrd="6" destOrd="0" presId="urn:microsoft.com/office/officeart/2005/8/layout/lProcess2"/>
    <dgm:cxn modelId="{9EE80E0C-BF67-4936-B3AC-4EAB6AD3BAD5}" type="presParOf" srcId="{9E0F121F-12BE-4808-BF36-CFD5DC540F5E}" destId="{1A3F5DEE-F80B-41E6-909A-ABC81090C79A}" srcOrd="0" destOrd="0" presId="urn:microsoft.com/office/officeart/2005/8/layout/lProcess2"/>
    <dgm:cxn modelId="{C22C948F-713D-40EF-A0D8-284B94B47BB0}" type="presParOf" srcId="{9E0F121F-12BE-4808-BF36-CFD5DC540F5E}" destId="{7F8A2A11-3214-413E-B15D-605F5A0D989F}" srcOrd="1" destOrd="0" presId="urn:microsoft.com/office/officeart/2005/8/layout/lProcess2"/>
    <dgm:cxn modelId="{DB8D917F-4504-49EE-BF73-B986B13E6A25}" type="presParOf" srcId="{9E0F121F-12BE-4808-BF36-CFD5DC540F5E}" destId="{CA9B033B-7817-417A-9553-AFA313F7873D}" srcOrd="2" destOrd="0" presId="urn:microsoft.com/office/officeart/2005/8/layout/lProcess2"/>
    <dgm:cxn modelId="{1379022E-F0FB-4E7E-9CE1-303B6928CE13}" type="presParOf" srcId="{CA9B033B-7817-417A-9553-AFA313F7873D}" destId="{FC5C1602-8018-4058-AB85-C70CDE6171E1}" srcOrd="0" destOrd="0" presId="urn:microsoft.com/office/officeart/2005/8/layout/lProcess2"/>
    <dgm:cxn modelId="{95DD751A-A964-4BF8-96DE-A5E6D53B697B}" type="presParOf" srcId="{FC5C1602-8018-4058-AB85-C70CDE6171E1}" destId="{4765893A-E9A6-4FB5-92BA-61418CBDF606}" srcOrd="0" destOrd="0" presId="urn:microsoft.com/office/officeart/2005/8/layout/lProcess2"/>
    <dgm:cxn modelId="{218769EC-9FFF-4AB7-A4D7-F357173FE1BF}" type="presParOf" srcId="{FC5C1602-8018-4058-AB85-C70CDE6171E1}" destId="{5A4D6AE8-4B29-447F-9439-C8C23360D268}" srcOrd="1" destOrd="0" presId="urn:microsoft.com/office/officeart/2005/8/layout/lProcess2"/>
    <dgm:cxn modelId="{CFBFD138-6032-4350-8736-6898F1304A05}" type="presParOf" srcId="{FC5C1602-8018-4058-AB85-C70CDE6171E1}" destId="{55E0CD35-B1C3-45FC-AFF5-681CAAA93816}"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1689-4538-4915-86B2-5972320F5F50}">
      <dsp:nvSpPr>
        <dsp:cNvPr id="0" name=""/>
        <dsp:cNvSpPr/>
      </dsp:nvSpPr>
      <dsp:spPr>
        <a:xfrm>
          <a:off x="58624" y="0"/>
          <a:ext cx="1790662" cy="4690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Customizing</a:t>
          </a:r>
        </a:p>
      </dsp:txBody>
      <dsp:txXfrm>
        <a:off x="58624" y="0"/>
        <a:ext cx="1790662" cy="1407159"/>
      </dsp:txXfrm>
    </dsp:sp>
    <dsp:sp modelId="{5023A923-805F-45E7-BF94-96B7FC594BFD}">
      <dsp:nvSpPr>
        <dsp:cNvPr id="0" name=""/>
        <dsp:cNvSpPr/>
      </dsp:nvSpPr>
      <dsp:spPr>
        <a:xfrm>
          <a:off x="180891" y="1408534"/>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Delete or add chapters to the default weekly assignments</a:t>
          </a:r>
        </a:p>
      </dsp:txBody>
      <dsp:txXfrm>
        <a:off x="222313" y="1449956"/>
        <a:ext cx="1349686" cy="1331415"/>
      </dsp:txXfrm>
    </dsp:sp>
    <dsp:sp modelId="{6799B0D7-11A7-4A51-8169-6CE463453938}">
      <dsp:nvSpPr>
        <dsp:cNvPr id="0" name=""/>
        <dsp:cNvSpPr/>
      </dsp:nvSpPr>
      <dsp:spPr>
        <a:xfrm>
          <a:off x="180891" y="3040372"/>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Select entirely new selection of chapters for each default weekly assignment</a:t>
          </a:r>
        </a:p>
      </dsp:txBody>
      <dsp:txXfrm>
        <a:off x="222313" y="3081794"/>
        <a:ext cx="1349686" cy="1331415"/>
      </dsp:txXfrm>
    </dsp:sp>
    <dsp:sp modelId="{F0048495-92B2-4364-904A-E44EE9467638}">
      <dsp:nvSpPr>
        <dsp:cNvPr id="0" name=""/>
        <dsp:cNvSpPr/>
      </dsp:nvSpPr>
      <dsp:spPr>
        <a:xfrm>
          <a:off x="1926787" y="0"/>
          <a:ext cx="1790662" cy="4690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Blocking</a:t>
          </a:r>
        </a:p>
      </dsp:txBody>
      <dsp:txXfrm>
        <a:off x="1926787" y="0"/>
        <a:ext cx="1790662" cy="1407159"/>
      </dsp:txXfrm>
    </dsp:sp>
    <dsp:sp modelId="{5CE328A5-2554-433E-A373-0AF96BD4DFB4}">
      <dsp:nvSpPr>
        <dsp:cNvPr id="0" name=""/>
        <dsp:cNvSpPr/>
      </dsp:nvSpPr>
      <dsp:spPr>
        <a:xfrm>
          <a:off x="2105853" y="1408534"/>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Group pieces of related content together in blocks</a:t>
          </a:r>
        </a:p>
      </dsp:txBody>
      <dsp:txXfrm>
        <a:off x="2147275" y="1449956"/>
        <a:ext cx="1349686" cy="1331415"/>
      </dsp:txXfrm>
    </dsp:sp>
    <dsp:sp modelId="{A5ADF9EA-2EA7-4722-88FB-63FA9A37352D}">
      <dsp:nvSpPr>
        <dsp:cNvPr id="0" name=""/>
        <dsp:cNvSpPr/>
      </dsp:nvSpPr>
      <dsp:spPr>
        <a:xfrm>
          <a:off x="2105853" y="3040372"/>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Move blocks along the schedule to place in desired dates</a:t>
          </a:r>
        </a:p>
      </dsp:txBody>
      <dsp:txXfrm>
        <a:off x="2147275" y="3081794"/>
        <a:ext cx="1349686" cy="1331415"/>
      </dsp:txXfrm>
    </dsp:sp>
    <dsp:sp modelId="{1F80A1B8-C0A2-4978-B91C-886E4042CB63}">
      <dsp:nvSpPr>
        <dsp:cNvPr id="0" name=""/>
        <dsp:cNvSpPr/>
      </dsp:nvSpPr>
      <dsp:spPr>
        <a:xfrm>
          <a:off x="3823349" y="0"/>
          <a:ext cx="1790662" cy="4690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Resequencing</a:t>
          </a:r>
        </a:p>
      </dsp:txBody>
      <dsp:txXfrm>
        <a:off x="3823349" y="0"/>
        <a:ext cx="1790662" cy="1407159"/>
      </dsp:txXfrm>
    </dsp:sp>
    <dsp:sp modelId="{76102F34-AE82-47CF-A66A-8A83A8BC690E}">
      <dsp:nvSpPr>
        <dsp:cNvPr id="0" name=""/>
        <dsp:cNvSpPr/>
      </dsp:nvSpPr>
      <dsp:spPr>
        <a:xfrm>
          <a:off x="4030816" y="1408534"/>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Move weekly assignments along to calendar to desired dates</a:t>
          </a:r>
        </a:p>
      </dsp:txBody>
      <dsp:txXfrm>
        <a:off x="4072238" y="1449956"/>
        <a:ext cx="1349686" cy="1331415"/>
      </dsp:txXfrm>
    </dsp:sp>
    <dsp:sp modelId="{D01D2F61-4DEA-4CA5-9EB4-E907BCB2D426}">
      <dsp:nvSpPr>
        <dsp:cNvPr id="0" name=""/>
        <dsp:cNvSpPr/>
      </dsp:nvSpPr>
      <dsp:spPr>
        <a:xfrm>
          <a:off x="4030816" y="3040372"/>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Move blocks of content along calendar to desired dates</a:t>
          </a:r>
        </a:p>
      </dsp:txBody>
      <dsp:txXfrm>
        <a:off x="4072238" y="3081794"/>
        <a:ext cx="1349686" cy="1331415"/>
      </dsp:txXfrm>
    </dsp:sp>
    <dsp:sp modelId="{1A3F5DEE-F80B-41E6-909A-ABC81090C79A}">
      <dsp:nvSpPr>
        <dsp:cNvPr id="0" name=""/>
        <dsp:cNvSpPr/>
      </dsp:nvSpPr>
      <dsp:spPr>
        <a:xfrm>
          <a:off x="5710045" y="0"/>
          <a:ext cx="1790662" cy="46905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Cloning</a:t>
          </a:r>
        </a:p>
      </dsp:txBody>
      <dsp:txXfrm>
        <a:off x="5710045" y="0"/>
        <a:ext cx="1790662" cy="1407159"/>
      </dsp:txXfrm>
    </dsp:sp>
    <dsp:sp modelId="{4765893A-E9A6-4FB5-92BA-61418CBDF606}">
      <dsp:nvSpPr>
        <dsp:cNvPr id="0" name=""/>
        <dsp:cNvSpPr/>
      </dsp:nvSpPr>
      <dsp:spPr>
        <a:xfrm>
          <a:off x="5955778" y="1408534"/>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Clone default schedule before modifying to create multiple schedules</a:t>
          </a:r>
        </a:p>
      </dsp:txBody>
      <dsp:txXfrm>
        <a:off x="5997200" y="1449956"/>
        <a:ext cx="1349686" cy="1331415"/>
      </dsp:txXfrm>
    </dsp:sp>
    <dsp:sp modelId="{55E0CD35-B1C3-45FC-AFF5-681CAAA93816}">
      <dsp:nvSpPr>
        <dsp:cNvPr id="0" name=""/>
        <dsp:cNvSpPr/>
      </dsp:nvSpPr>
      <dsp:spPr>
        <a:xfrm>
          <a:off x="5955778" y="3040372"/>
          <a:ext cx="1432530" cy="1414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Clone modified schedule to assign out to multiple residents</a:t>
          </a:r>
        </a:p>
      </dsp:txBody>
      <dsp:txXfrm>
        <a:off x="5997200" y="3081794"/>
        <a:ext cx="1349686" cy="13314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E85D5-2D21-47CA-86C2-25B71DBCB349}"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E69F9-8E9C-4C0B-A79C-41087D4207E4}" type="slidenum">
              <a:rPr lang="en-US" smtClean="0"/>
              <a:t>‹#›</a:t>
            </a:fld>
            <a:endParaRPr lang="en-US"/>
          </a:p>
        </p:txBody>
      </p:sp>
    </p:spTree>
    <p:extLst>
      <p:ext uri="{BB962C8B-B14F-4D97-AF65-F5344CB8AC3E}">
        <p14:creationId xmlns:p14="http://schemas.microsoft.com/office/powerpoint/2010/main" val="188317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2</a:t>
            </a:fld>
            <a:endParaRPr lang="en-US"/>
          </a:p>
        </p:txBody>
      </p:sp>
    </p:spTree>
    <p:extLst>
      <p:ext uri="{BB962C8B-B14F-4D97-AF65-F5344CB8AC3E}">
        <p14:creationId xmlns:p14="http://schemas.microsoft.com/office/powerpoint/2010/main" val="335049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15</a:t>
            </a:fld>
            <a:endParaRPr lang="en-US"/>
          </a:p>
        </p:txBody>
      </p:sp>
    </p:spTree>
    <p:extLst>
      <p:ext uri="{BB962C8B-B14F-4D97-AF65-F5344CB8AC3E}">
        <p14:creationId xmlns:p14="http://schemas.microsoft.com/office/powerpoint/2010/main" val="283259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16</a:t>
            </a:fld>
            <a:endParaRPr lang="en-US"/>
          </a:p>
        </p:txBody>
      </p:sp>
    </p:spTree>
    <p:extLst>
      <p:ext uri="{BB962C8B-B14F-4D97-AF65-F5344CB8AC3E}">
        <p14:creationId xmlns:p14="http://schemas.microsoft.com/office/powerpoint/2010/main" val="88946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17</a:t>
            </a:fld>
            <a:endParaRPr lang="en-US"/>
          </a:p>
        </p:txBody>
      </p:sp>
    </p:spTree>
    <p:extLst>
      <p:ext uri="{BB962C8B-B14F-4D97-AF65-F5344CB8AC3E}">
        <p14:creationId xmlns:p14="http://schemas.microsoft.com/office/powerpoint/2010/main" val="85182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8E86-4CA4-F12E-A14B-69766FA1C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75EE-07CB-CC81-2FB1-90AF13AB1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20C7A-D87E-2D13-25AC-B5382CCB23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5DAA14-CE69-68C8-A77B-3359483E9635}"/>
              </a:ext>
            </a:extLst>
          </p:cNvPr>
          <p:cNvSpPr>
            <a:spLocks noGrp="1"/>
          </p:cNvSpPr>
          <p:nvPr>
            <p:ph type="sldNum" sz="quarter" idx="5"/>
          </p:nvPr>
        </p:nvSpPr>
        <p:spPr/>
        <p:txBody>
          <a:bodyPr/>
          <a:lstStyle/>
          <a:p>
            <a:fld id="{518F339B-828A-49E6-87FB-FEE00888EA2A}" type="slidenum">
              <a:rPr lang="en-US" smtClean="0"/>
              <a:t>18</a:t>
            </a:fld>
            <a:endParaRPr lang="en-US"/>
          </a:p>
        </p:txBody>
      </p:sp>
    </p:spTree>
    <p:extLst>
      <p:ext uri="{BB962C8B-B14F-4D97-AF65-F5344CB8AC3E}">
        <p14:creationId xmlns:p14="http://schemas.microsoft.com/office/powerpoint/2010/main" val="272032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19</a:t>
            </a:fld>
            <a:endParaRPr lang="en-US"/>
          </a:p>
        </p:txBody>
      </p:sp>
    </p:spTree>
    <p:extLst>
      <p:ext uri="{BB962C8B-B14F-4D97-AF65-F5344CB8AC3E}">
        <p14:creationId xmlns:p14="http://schemas.microsoft.com/office/powerpoint/2010/main" val="351035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20</a:t>
            </a:fld>
            <a:endParaRPr lang="en-US"/>
          </a:p>
        </p:txBody>
      </p:sp>
    </p:spTree>
    <p:extLst>
      <p:ext uri="{BB962C8B-B14F-4D97-AF65-F5344CB8AC3E}">
        <p14:creationId xmlns:p14="http://schemas.microsoft.com/office/powerpoint/2010/main" val="247160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21</a:t>
            </a:fld>
            <a:endParaRPr lang="en-US"/>
          </a:p>
        </p:txBody>
      </p:sp>
    </p:spTree>
    <p:extLst>
      <p:ext uri="{BB962C8B-B14F-4D97-AF65-F5344CB8AC3E}">
        <p14:creationId xmlns:p14="http://schemas.microsoft.com/office/powerpoint/2010/main" val="995811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22</a:t>
            </a:fld>
            <a:endParaRPr lang="en-US"/>
          </a:p>
        </p:txBody>
      </p:sp>
    </p:spTree>
    <p:extLst>
      <p:ext uri="{BB962C8B-B14F-4D97-AF65-F5344CB8AC3E}">
        <p14:creationId xmlns:p14="http://schemas.microsoft.com/office/powerpoint/2010/main" val="300615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23</a:t>
            </a:fld>
            <a:endParaRPr lang="en-US"/>
          </a:p>
        </p:txBody>
      </p:sp>
    </p:spTree>
    <p:extLst>
      <p:ext uri="{BB962C8B-B14F-4D97-AF65-F5344CB8AC3E}">
        <p14:creationId xmlns:p14="http://schemas.microsoft.com/office/powerpoint/2010/main" val="124200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4</a:t>
            </a:fld>
            <a:endParaRPr lang="en-US"/>
          </a:p>
        </p:txBody>
      </p:sp>
    </p:spTree>
    <p:extLst>
      <p:ext uri="{BB962C8B-B14F-4D97-AF65-F5344CB8AC3E}">
        <p14:creationId xmlns:p14="http://schemas.microsoft.com/office/powerpoint/2010/main" val="97474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5</a:t>
            </a:fld>
            <a:endParaRPr lang="en-US"/>
          </a:p>
        </p:txBody>
      </p:sp>
    </p:spTree>
    <p:extLst>
      <p:ext uri="{BB962C8B-B14F-4D97-AF65-F5344CB8AC3E}">
        <p14:creationId xmlns:p14="http://schemas.microsoft.com/office/powerpoint/2010/main" val="200321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7</a:t>
            </a:fld>
            <a:endParaRPr lang="en-US"/>
          </a:p>
        </p:txBody>
      </p:sp>
    </p:spTree>
    <p:extLst>
      <p:ext uri="{BB962C8B-B14F-4D97-AF65-F5344CB8AC3E}">
        <p14:creationId xmlns:p14="http://schemas.microsoft.com/office/powerpoint/2010/main" val="38096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9</a:t>
            </a:fld>
            <a:endParaRPr lang="en-US"/>
          </a:p>
        </p:txBody>
      </p:sp>
    </p:spTree>
    <p:extLst>
      <p:ext uri="{BB962C8B-B14F-4D97-AF65-F5344CB8AC3E}">
        <p14:creationId xmlns:p14="http://schemas.microsoft.com/office/powerpoint/2010/main" val="41464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10</a:t>
            </a:fld>
            <a:endParaRPr lang="en-US"/>
          </a:p>
        </p:txBody>
      </p:sp>
    </p:spTree>
    <p:extLst>
      <p:ext uri="{BB962C8B-B14F-4D97-AF65-F5344CB8AC3E}">
        <p14:creationId xmlns:p14="http://schemas.microsoft.com/office/powerpoint/2010/main" val="70484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12</a:t>
            </a:fld>
            <a:endParaRPr lang="en-US"/>
          </a:p>
        </p:txBody>
      </p:sp>
    </p:spTree>
    <p:extLst>
      <p:ext uri="{BB962C8B-B14F-4D97-AF65-F5344CB8AC3E}">
        <p14:creationId xmlns:p14="http://schemas.microsoft.com/office/powerpoint/2010/main" val="86098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13</a:t>
            </a:fld>
            <a:endParaRPr lang="en-US"/>
          </a:p>
        </p:txBody>
      </p:sp>
    </p:spTree>
    <p:extLst>
      <p:ext uri="{BB962C8B-B14F-4D97-AF65-F5344CB8AC3E}">
        <p14:creationId xmlns:p14="http://schemas.microsoft.com/office/powerpoint/2010/main" val="425241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F339B-828A-49E6-87FB-FEE00888EA2A}" type="slidenum">
              <a:rPr lang="en-US" smtClean="0"/>
              <a:t>14</a:t>
            </a:fld>
            <a:endParaRPr lang="en-US"/>
          </a:p>
        </p:txBody>
      </p:sp>
    </p:spTree>
    <p:extLst>
      <p:ext uri="{BB962C8B-B14F-4D97-AF65-F5344CB8AC3E}">
        <p14:creationId xmlns:p14="http://schemas.microsoft.com/office/powerpoint/2010/main" val="351111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129933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55795-D537-5A45-34EC-3807AE1F35C0}"/>
              </a:ext>
            </a:extLst>
          </p:cNvPr>
          <p:cNvSpPr>
            <a:spLocks noGrp="1"/>
          </p:cNvSpPr>
          <p:nvPr>
            <p:ph type="dt" sz="half" idx="10"/>
          </p:nvPr>
        </p:nvSpPr>
        <p:spPr/>
        <p:txBody>
          <a:bodyPr/>
          <a:lstStyle/>
          <a:p>
            <a:fld id="{FEEB1E20-C55A-4A5C-AAE3-00F6C35DDCE9}" type="datetimeFigureOut">
              <a:rPr lang="en-US" smtClean="0"/>
              <a:t>2/13/2024</a:t>
            </a:fld>
            <a:endParaRPr lang="en-US"/>
          </a:p>
        </p:txBody>
      </p:sp>
      <p:sp>
        <p:nvSpPr>
          <p:cNvPr id="3" name="Footer Placeholder 2">
            <a:extLst>
              <a:ext uri="{FF2B5EF4-FFF2-40B4-BE49-F238E27FC236}">
                <a16:creationId xmlns:a16="http://schemas.microsoft.com/office/drawing/2014/main" id="{05829ED5-CE5D-C5C5-358D-DE0C0B7F2C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F201F7-B8E8-6817-B8F1-9CD337DF49C9}"/>
              </a:ext>
            </a:extLst>
          </p:cNvPr>
          <p:cNvSpPr>
            <a:spLocks noGrp="1"/>
          </p:cNvSpPr>
          <p:nvPr>
            <p:ph type="sldNum" sz="quarter" idx="12"/>
          </p:nvPr>
        </p:nvSpPr>
        <p:spPr/>
        <p:txBody>
          <a:bodyPr/>
          <a:lstStyle/>
          <a:p>
            <a:fld id="{30F02A1A-9468-4FC7-AA2E-90A277676E82}" type="slidenum">
              <a:rPr lang="en-US" smtClean="0"/>
              <a:t>‹#›</a:t>
            </a:fld>
            <a:endParaRPr lang="en-US"/>
          </a:p>
        </p:txBody>
      </p:sp>
    </p:spTree>
    <p:extLst>
      <p:ext uri="{BB962C8B-B14F-4D97-AF65-F5344CB8AC3E}">
        <p14:creationId xmlns:p14="http://schemas.microsoft.com/office/powerpoint/2010/main" val="226460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3513"/>
            <a:ext cx="11125200" cy="685799"/>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9E456-BA02-48F2-97FE-D5753598F5AE}"/>
              </a:ext>
            </a:extLst>
          </p:cNvPr>
          <p:cNvSpPr>
            <a:spLocks noGrp="1"/>
          </p:cNvSpPr>
          <p:nvPr>
            <p:ph type="dt" sz="half" idx="10"/>
          </p:nvPr>
        </p:nvSpPr>
        <p:spPr/>
        <p:txBody>
          <a:bodyPr/>
          <a:lstStyle>
            <a:lvl1pPr>
              <a:defRPr/>
            </a:lvl1pPr>
          </a:lstStyle>
          <a:p>
            <a:pPr>
              <a:defRPr/>
            </a:pPr>
            <a:fld id="{2AFE4FC1-743B-4FEE-B153-5F675F4070FB}" type="datetimeFigureOut">
              <a:rPr lang="en-US"/>
              <a:pPr>
                <a:defRPr/>
              </a:pPr>
              <a:t>2/13/2024</a:t>
            </a:fld>
            <a:endParaRPr lang="en-US"/>
          </a:p>
        </p:txBody>
      </p:sp>
      <p:sp>
        <p:nvSpPr>
          <p:cNvPr id="5" name="Footer Placeholder 4">
            <a:extLst>
              <a:ext uri="{FF2B5EF4-FFF2-40B4-BE49-F238E27FC236}">
                <a16:creationId xmlns:a16="http://schemas.microsoft.com/office/drawing/2014/main" id="{3644BFED-F176-4388-9FD4-D0C2E2B336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D5B3A4-B9A0-42D3-BB58-FB57BFD51ECA}"/>
              </a:ext>
            </a:extLst>
          </p:cNvPr>
          <p:cNvSpPr>
            <a:spLocks noGrp="1"/>
          </p:cNvSpPr>
          <p:nvPr>
            <p:ph type="sldNum" sz="quarter" idx="12"/>
          </p:nvPr>
        </p:nvSpPr>
        <p:spPr/>
        <p:txBody>
          <a:bodyPr/>
          <a:lstStyle>
            <a:lvl1pPr>
              <a:defRPr/>
            </a:lvl1pPr>
          </a:lstStyle>
          <a:p>
            <a:pPr>
              <a:defRPr/>
            </a:pPr>
            <a:fld id="{18E9F98C-A0C1-48FF-A429-3D0A644EC74B}" type="slidenum">
              <a:rPr lang="en-US"/>
              <a:pPr>
                <a:defRPr/>
              </a:pPr>
              <a:t>‹#›</a:t>
            </a:fld>
            <a:endParaRPr lang="en-US"/>
          </a:p>
        </p:txBody>
      </p:sp>
    </p:spTree>
    <p:extLst>
      <p:ext uri="{BB962C8B-B14F-4D97-AF65-F5344CB8AC3E}">
        <p14:creationId xmlns:p14="http://schemas.microsoft.com/office/powerpoint/2010/main" val="395497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69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69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55795-D537-5A45-34EC-3807AE1F35C0}"/>
              </a:ext>
            </a:extLst>
          </p:cNvPr>
          <p:cNvSpPr>
            <a:spLocks noGrp="1"/>
          </p:cNvSpPr>
          <p:nvPr>
            <p:ph type="dt" sz="half" idx="10"/>
          </p:nvPr>
        </p:nvSpPr>
        <p:spPr/>
        <p:txBody>
          <a:bodyPr/>
          <a:lstStyle/>
          <a:p>
            <a:fld id="{FEEB1E20-C55A-4A5C-AAE3-00F6C35DDCE9}" type="datetimeFigureOut">
              <a:rPr lang="en-US" smtClean="0"/>
              <a:t>2/13/2024</a:t>
            </a:fld>
            <a:endParaRPr lang="en-US"/>
          </a:p>
        </p:txBody>
      </p:sp>
      <p:sp>
        <p:nvSpPr>
          <p:cNvPr id="3" name="Footer Placeholder 2">
            <a:extLst>
              <a:ext uri="{FF2B5EF4-FFF2-40B4-BE49-F238E27FC236}">
                <a16:creationId xmlns:a16="http://schemas.microsoft.com/office/drawing/2014/main" id="{05829ED5-CE5D-C5C5-358D-DE0C0B7F2C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F201F7-B8E8-6817-B8F1-9CD337DF49C9}"/>
              </a:ext>
            </a:extLst>
          </p:cNvPr>
          <p:cNvSpPr>
            <a:spLocks noGrp="1"/>
          </p:cNvSpPr>
          <p:nvPr>
            <p:ph type="sldNum" sz="quarter" idx="12"/>
          </p:nvPr>
        </p:nvSpPr>
        <p:spPr/>
        <p:txBody>
          <a:bodyPr/>
          <a:lstStyle/>
          <a:p>
            <a:fld id="{30F02A1A-9468-4FC7-AA2E-90A277676E82}" type="slidenum">
              <a:rPr lang="en-US" smtClean="0"/>
              <a:t>‹#›</a:t>
            </a:fld>
            <a:endParaRPr lang="en-US"/>
          </a:p>
        </p:txBody>
      </p:sp>
    </p:spTree>
    <p:extLst>
      <p:ext uri="{BB962C8B-B14F-4D97-AF65-F5344CB8AC3E}">
        <p14:creationId xmlns:p14="http://schemas.microsoft.com/office/powerpoint/2010/main" val="2898309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39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A29AA-D4F0-4F15-B5F2-72F97E26E025}" type="slidenum">
              <a:rPr lang="en-US" smtClean="0"/>
              <a:t>‹#›</a:t>
            </a:fld>
            <a:endParaRPr lang="en-US"/>
          </a:p>
        </p:txBody>
      </p:sp>
      <p:pic>
        <p:nvPicPr>
          <p:cNvPr id="1026" name="Picture 2" descr="Image result for aaos"/>
          <p:cNvPicPr>
            <a:picLocks noChangeAspect="1" noChangeArrowheads="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4165" b="22447"/>
          <a:stretch/>
        </p:blipFill>
        <p:spPr bwMode="auto">
          <a:xfrm>
            <a:off x="386032" y="6311900"/>
            <a:ext cx="904336" cy="482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0" y="57509"/>
            <a:ext cx="12192000" cy="0"/>
          </a:xfrm>
          <a:prstGeom prst="line">
            <a:avLst/>
          </a:prstGeom>
          <a:ln w="114300">
            <a:solidFill>
              <a:srgbClr val="C0043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8536" y="6257477"/>
            <a:ext cx="117434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470082"/>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6F7217-A0C6-4498-8F1B-A8EF36F39696}"/>
              </a:ext>
            </a:extLst>
          </p:cNvPr>
          <p:cNvSpPr>
            <a:spLocks noGrp="1" noChangeArrowheads="1"/>
          </p:cNvSpPr>
          <p:nvPr>
            <p:ph type="title"/>
          </p:nvPr>
        </p:nvSpPr>
        <p:spPr bwMode="auto">
          <a:xfrm>
            <a:off x="228600" y="136525"/>
            <a:ext cx="1112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7" name="Text Placeholder 2">
            <a:extLst>
              <a:ext uri="{FF2B5EF4-FFF2-40B4-BE49-F238E27FC236}">
                <a16:creationId xmlns:a16="http://schemas.microsoft.com/office/drawing/2014/main" id="{9CEE4F99-7788-47AE-8D28-6749355AD70F}"/>
              </a:ext>
            </a:extLst>
          </p:cNvPr>
          <p:cNvSpPr>
            <a:spLocks noGrp="1" noChangeArrowheads="1"/>
          </p:cNvSpPr>
          <p:nvPr>
            <p:ph type="body" idx="1"/>
          </p:nvPr>
        </p:nvSpPr>
        <p:spPr bwMode="auto">
          <a:xfrm>
            <a:off x="838200" y="914400"/>
            <a:ext cx="10515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12D90-BCEE-4BD6-AD2F-93BB174DADC0}"/>
              </a:ext>
            </a:extLst>
          </p:cNvPr>
          <p:cNvSpPr>
            <a:spLocks noGrp="1"/>
          </p:cNvSpPr>
          <p:nvPr>
            <p:ph type="dt" sz="half" idx="2"/>
          </p:nvPr>
        </p:nvSpPr>
        <p:spPr>
          <a:xfrm>
            <a:off x="2124075" y="6356350"/>
            <a:ext cx="1457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96B8E3A8-8DFC-4929-9F4E-CB651583550B}" type="datetimeFigureOut">
              <a:rPr lang="en-US"/>
              <a:pPr>
                <a:defRPr/>
              </a:pPr>
              <a:t>2/13/2024</a:t>
            </a:fld>
            <a:endParaRPr lang="en-US"/>
          </a:p>
        </p:txBody>
      </p:sp>
      <p:sp>
        <p:nvSpPr>
          <p:cNvPr id="5" name="Footer Placeholder 4">
            <a:extLst>
              <a:ext uri="{FF2B5EF4-FFF2-40B4-BE49-F238E27FC236}">
                <a16:creationId xmlns:a16="http://schemas.microsoft.com/office/drawing/2014/main" id="{0D356F76-0AA7-47C2-901F-B187AC875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4D4D27D-38FD-48A3-A9EA-4B3DF38E8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1899B806-BB9D-47BE-8608-932911C4B8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684213" rtl="0" eaLnBrk="1" fontAlgn="base" hangingPunct="1">
        <a:lnSpc>
          <a:spcPct val="90000"/>
        </a:lnSpc>
        <a:spcBef>
          <a:spcPct val="0"/>
        </a:spcBef>
        <a:spcAft>
          <a:spcPct val="0"/>
        </a:spcAft>
        <a:defRPr sz="3200" b="1" kern="1200">
          <a:solidFill>
            <a:srgbClr val="595959"/>
          </a:solidFill>
          <a:latin typeface="+mj-lt"/>
          <a:ea typeface="+mj-ea"/>
          <a:cs typeface="+mj-cs"/>
        </a:defRPr>
      </a:lvl1pPr>
      <a:lvl2pPr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eaLnBrk="1" fontAlgn="base" hangingPunct="1">
        <a:lnSpc>
          <a:spcPct val="90000"/>
        </a:lnSpc>
        <a:spcBef>
          <a:spcPct val="0"/>
        </a:spcBef>
        <a:spcAft>
          <a:spcPct val="0"/>
        </a:spcAft>
        <a:defRPr sz="3200" b="1">
          <a:solidFill>
            <a:srgbClr val="595959"/>
          </a:solidFill>
          <a:latin typeface="Calibri Light" panose="020F0302020204030204" pitchFamily="34" charset="0"/>
        </a:defRPr>
      </a:lvl9pPr>
    </p:titleStyle>
    <p:bodyStyle>
      <a:lvl1pPr marL="169863" indent="-169863" algn="l" defTabSz="684213" rtl="0" eaLnBrk="1" fontAlgn="base" hangingPunct="1">
        <a:lnSpc>
          <a:spcPct val="90000"/>
        </a:lnSpc>
        <a:spcBef>
          <a:spcPts val="750"/>
        </a:spcBef>
        <a:spcAft>
          <a:spcPct val="0"/>
        </a:spcAft>
        <a:buFont typeface="Arial" panose="020B0604020202020204" pitchFamily="34" charset="0"/>
        <a:buChar char="•"/>
        <a:defRPr sz="3200" kern="1200">
          <a:solidFill>
            <a:srgbClr val="595959"/>
          </a:solidFill>
          <a:latin typeface="+mn-lt"/>
          <a:ea typeface="+mn-ea"/>
          <a:cs typeface="+mn-cs"/>
        </a:defRPr>
      </a:lvl1pPr>
      <a:lvl2pPr marL="512763" indent="-169863" algn="l" defTabSz="684213" rtl="0" eaLnBrk="1" fontAlgn="base" hangingPunct="1">
        <a:lnSpc>
          <a:spcPct val="90000"/>
        </a:lnSpc>
        <a:spcBef>
          <a:spcPts val="375"/>
        </a:spcBef>
        <a:spcAft>
          <a:spcPct val="0"/>
        </a:spcAft>
        <a:buFont typeface="Arial" panose="020B0604020202020204" pitchFamily="34" charset="0"/>
        <a:buChar char="•"/>
        <a:defRPr sz="2800" kern="1200">
          <a:solidFill>
            <a:srgbClr val="595959"/>
          </a:solidFill>
          <a:latin typeface="+mn-lt"/>
          <a:ea typeface="+mn-ea"/>
          <a:cs typeface="+mn-cs"/>
        </a:defRPr>
      </a:lvl2pPr>
      <a:lvl3pPr marL="855663" indent="-169863" algn="l" defTabSz="684213" rtl="0" eaLnBrk="1" fontAlgn="base" hangingPunct="1">
        <a:lnSpc>
          <a:spcPct val="90000"/>
        </a:lnSpc>
        <a:spcBef>
          <a:spcPts val="375"/>
        </a:spcBef>
        <a:spcAft>
          <a:spcPct val="0"/>
        </a:spcAft>
        <a:buFont typeface="Arial" panose="020B0604020202020204" pitchFamily="34" charset="0"/>
        <a:buChar char="•"/>
        <a:defRPr sz="2000" kern="1200">
          <a:solidFill>
            <a:srgbClr val="595959"/>
          </a:solidFill>
          <a:latin typeface="+mn-lt"/>
          <a:ea typeface="+mn-ea"/>
          <a:cs typeface="+mn-cs"/>
        </a:defRPr>
      </a:lvl3pPr>
      <a:lvl4pPr marL="1198563" indent="-169863" algn="l" defTabSz="684213" rtl="0" eaLnBrk="1" fontAlgn="base" hangingPunct="1">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4pPr>
      <a:lvl5pPr marL="1541463" indent="-169863" algn="l" defTabSz="684213" rtl="0" eaLnBrk="1" fontAlgn="base" hangingPunct="1">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7B5BF-4CF9-40D2-BC08-84A2D726EB2E}"/>
              </a:ext>
            </a:extLst>
          </p:cNvPr>
          <p:cNvPicPr>
            <a:picLocks noChangeAspect="1"/>
          </p:cNvPicPr>
          <p:nvPr userDrawn="1"/>
        </p:nvPicPr>
        <p:blipFill>
          <a:blip r:embed="rId3"/>
          <a:stretch>
            <a:fillRect/>
          </a:stretch>
        </p:blipFill>
        <p:spPr>
          <a:xfrm>
            <a:off x="8986058" y="5673494"/>
            <a:ext cx="3205942" cy="1184506"/>
          </a:xfrm>
          <a:prstGeom prst="rect">
            <a:avLst/>
          </a:prstGeom>
        </p:spPr>
      </p:pic>
      <p:sp>
        <p:nvSpPr>
          <p:cNvPr id="2" name="Title Placeholder 1">
            <a:extLst>
              <a:ext uri="{FF2B5EF4-FFF2-40B4-BE49-F238E27FC236}">
                <a16:creationId xmlns:a16="http://schemas.microsoft.com/office/drawing/2014/main" id="{CEC0F4B3-653C-4D65-83E3-5704DD521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4AE83E-09B4-49A4-BF08-162EDB31422E}"/>
              </a:ext>
            </a:extLst>
          </p:cNvPr>
          <p:cNvSpPr>
            <a:spLocks noGrp="1"/>
          </p:cNvSpPr>
          <p:nvPr>
            <p:ph type="body" idx="1"/>
          </p:nvPr>
        </p:nvSpPr>
        <p:spPr>
          <a:xfrm>
            <a:off x="838200" y="1825625"/>
            <a:ext cx="10515600" cy="3960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156590"/>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7B5BF-4CF9-40D2-BC08-84A2D726EB2E}"/>
              </a:ext>
            </a:extLst>
          </p:cNvPr>
          <p:cNvPicPr>
            <a:picLocks noChangeAspect="1"/>
          </p:cNvPicPr>
          <p:nvPr userDrawn="1"/>
        </p:nvPicPr>
        <p:blipFill>
          <a:blip r:embed="rId3"/>
          <a:stretch>
            <a:fillRect/>
          </a:stretch>
        </p:blipFill>
        <p:spPr>
          <a:xfrm>
            <a:off x="8986058" y="5673494"/>
            <a:ext cx="3205942" cy="1184506"/>
          </a:xfrm>
          <a:prstGeom prst="rect">
            <a:avLst/>
          </a:prstGeom>
        </p:spPr>
      </p:pic>
      <p:sp>
        <p:nvSpPr>
          <p:cNvPr id="2" name="Title Placeholder 1">
            <a:extLst>
              <a:ext uri="{FF2B5EF4-FFF2-40B4-BE49-F238E27FC236}">
                <a16:creationId xmlns:a16="http://schemas.microsoft.com/office/drawing/2014/main" id="{CEC0F4B3-653C-4D65-83E3-5704DD521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4AE83E-09B4-49A4-BF08-162EDB31422E}"/>
              </a:ext>
            </a:extLst>
          </p:cNvPr>
          <p:cNvSpPr>
            <a:spLocks noGrp="1"/>
          </p:cNvSpPr>
          <p:nvPr>
            <p:ph type="body" idx="1"/>
          </p:nvPr>
        </p:nvSpPr>
        <p:spPr>
          <a:xfrm>
            <a:off x="838200" y="1825625"/>
            <a:ext cx="10515600" cy="3960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315659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ECBD4-DAE3-411D-044F-4DB0E17AB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C12CD-BEFA-2F02-8D44-840FD2451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2C541-BF14-1503-BE84-BABA98D17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B1E20-C55A-4A5C-AAE3-00F6C35DDCE9}" type="datetimeFigureOut">
              <a:rPr lang="en-US" smtClean="0"/>
              <a:t>2/13/2024</a:t>
            </a:fld>
            <a:endParaRPr lang="en-US"/>
          </a:p>
        </p:txBody>
      </p:sp>
      <p:sp>
        <p:nvSpPr>
          <p:cNvPr id="5" name="Footer Placeholder 4">
            <a:extLst>
              <a:ext uri="{FF2B5EF4-FFF2-40B4-BE49-F238E27FC236}">
                <a16:creationId xmlns:a16="http://schemas.microsoft.com/office/drawing/2014/main" id="{7D2EA18A-98C7-99D0-1774-5BBBD593F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606DE1-C983-FC35-EF4B-56FFA31FB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02A1A-9468-4FC7-AA2E-90A277676E82}" type="slidenum">
              <a:rPr lang="en-US" smtClean="0"/>
              <a:t>‹#›</a:t>
            </a:fld>
            <a:endParaRPr lang="en-US"/>
          </a:p>
        </p:txBody>
      </p:sp>
    </p:spTree>
    <p:extLst>
      <p:ext uri="{BB962C8B-B14F-4D97-AF65-F5344CB8AC3E}">
        <p14:creationId xmlns:p14="http://schemas.microsoft.com/office/powerpoint/2010/main" val="372667564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chart" Target="../charts/chart1.xml"/><Relationship Id="rId7" Type="http://schemas.openxmlformats.org/officeDocument/2006/relationships/image" Target="../media/image9.tiff"/><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81CAC-4705-EFEC-AC4D-2F074E78F412}"/>
              </a:ext>
            </a:extLst>
          </p:cNvPr>
          <p:cNvSpPr txBox="1"/>
          <p:nvPr/>
        </p:nvSpPr>
        <p:spPr>
          <a:xfrm>
            <a:off x="1463040" y="3566160"/>
            <a:ext cx="8818880" cy="1384995"/>
          </a:xfrm>
          <a:prstGeom prst="rect">
            <a:avLst/>
          </a:prstGeom>
          <a:noFill/>
        </p:spPr>
        <p:txBody>
          <a:bodyPr wrap="square" rtlCol="0">
            <a:spAutoFit/>
          </a:bodyPr>
          <a:lstStyle/>
          <a:p>
            <a:pPr algn="ctr"/>
            <a:r>
              <a:rPr lang="en-US" sz="4400" dirty="0">
                <a:latin typeface="Arial Black" panose="020B0A04020102020204" pitchFamily="34" charset="0"/>
              </a:rPr>
              <a:t>ROCK Update</a:t>
            </a:r>
          </a:p>
          <a:p>
            <a:pPr algn="ctr"/>
            <a:r>
              <a:rPr lang="en-US" sz="2000" dirty="0"/>
              <a:t>Courtney Dunker, ROCK Product Owner</a:t>
            </a:r>
          </a:p>
          <a:p>
            <a:pPr algn="ctr"/>
            <a:r>
              <a:rPr lang="en-US" sz="2000" dirty="0"/>
              <a:t>February 13, 2024</a:t>
            </a:r>
          </a:p>
        </p:txBody>
      </p:sp>
      <p:pic>
        <p:nvPicPr>
          <p:cNvPr id="3" name="Picture 2">
            <a:extLst>
              <a:ext uri="{FF2B5EF4-FFF2-40B4-BE49-F238E27FC236}">
                <a16:creationId xmlns:a16="http://schemas.microsoft.com/office/drawing/2014/main" id="{24C01C8C-FD2C-CE69-8987-6E19FAE3D1B0}"/>
              </a:ext>
            </a:extLst>
          </p:cNvPr>
          <p:cNvPicPr>
            <a:picLocks noChangeAspect="1"/>
          </p:cNvPicPr>
          <p:nvPr/>
        </p:nvPicPr>
        <p:blipFill rotWithShape="1">
          <a:blip r:embed="rId2"/>
          <a:srcRect r="83466" b="92949"/>
          <a:stretch/>
        </p:blipFill>
        <p:spPr>
          <a:xfrm>
            <a:off x="-1" y="124528"/>
            <a:ext cx="3546845" cy="859446"/>
          </a:xfrm>
          <a:prstGeom prst="rect">
            <a:avLst/>
          </a:prstGeom>
        </p:spPr>
      </p:pic>
    </p:spTree>
    <p:extLst>
      <p:ext uri="{BB962C8B-B14F-4D97-AF65-F5344CB8AC3E}">
        <p14:creationId xmlns:p14="http://schemas.microsoft.com/office/powerpoint/2010/main" val="17873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790575" y="3219450"/>
            <a:ext cx="10048875" cy="1015663"/>
          </a:xfrm>
          <a:prstGeom prst="rect">
            <a:avLst/>
          </a:prstGeom>
          <a:noFill/>
        </p:spPr>
        <p:txBody>
          <a:bodyPr wrap="square" rtlCol="0">
            <a:spAutoFit/>
          </a:bodyPr>
          <a:lstStyle/>
          <a:p>
            <a:pPr algn="ctr"/>
            <a:r>
              <a:rPr lang="en-US" sz="6000" b="1" dirty="0">
                <a:solidFill>
                  <a:srgbClr val="C00000"/>
                </a:solidFill>
                <a:latin typeface="Arial Black" panose="020B0A04020102020204" pitchFamily="34" charset="0"/>
              </a:rPr>
              <a:t>ROCK </a:t>
            </a:r>
            <a:r>
              <a:rPr lang="en-US" sz="6000" b="1" dirty="0">
                <a:latin typeface="Arial Black" panose="020B0A04020102020204" pitchFamily="34" charset="0"/>
              </a:rPr>
              <a:t>Content</a:t>
            </a:r>
          </a:p>
        </p:txBody>
      </p:sp>
    </p:spTree>
    <p:extLst>
      <p:ext uri="{BB962C8B-B14F-4D97-AF65-F5344CB8AC3E}">
        <p14:creationId xmlns:p14="http://schemas.microsoft.com/office/powerpoint/2010/main" val="400641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Hexagon 59">
            <a:extLst>
              <a:ext uri="{FF2B5EF4-FFF2-40B4-BE49-F238E27FC236}">
                <a16:creationId xmlns:a16="http://schemas.microsoft.com/office/drawing/2014/main" id="{45B96FDC-FB3A-4BCD-9156-F56DBC9B9D8A}"/>
              </a:ext>
            </a:extLst>
          </p:cNvPr>
          <p:cNvSpPr/>
          <p:nvPr/>
        </p:nvSpPr>
        <p:spPr>
          <a:xfrm>
            <a:off x="6441728" y="2511846"/>
            <a:ext cx="2023443" cy="1719147"/>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Hexagon 58">
            <a:extLst>
              <a:ext uri="{FF2B5EF4-FFF2-40B4-BE49-F238E27FC236}">
                <a16:creationId xmlns:a16="http://schemas.microsoft.com/office/drawing/2014/main" id="{697FDCB4-A740-4858-984C-D5F979DD4668}"/>
              </a:ext>
            </a:extLst>
          </p:cNvPr>
          <p:cNvSpPr/>
          <p:nvPr/>
        </p:nvSpPr>
        <p:spPr>
          <a:xfrm>
            <a:off x="9712979" y="2467358"/>
            <a:ext cx="2023443" cy="1719147"/>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38B7A27F-2D2C-46BF-9955-6415400440DF}"/>
              </a:ext>
            </a:extLst>
          </p:cNvPr>
          <p:cNvSpPr/>
          <p:nvPr/>
        </p:nvSpPr>
        <p:spPr>
          <a:xfrm>
            <a:off x="8088371" y="3346183"/>
            <a:ext cx="2023443" cy="1719147"/>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057C575D-C467-407A-8F11-2E012B81AEFC}"/>
              </a:ext>
            </a:extLst>
          </p:cNvPr>
          <p:cNvSpPr/>
          <p:nvPr/>
        </p:nvSpPr>
        <p:spPr>
          <a:xfrm>
            <a:off x="3577576" y="4213046"/>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2D355EF7-5681-42D9-8D07-E67F4BF9BC2D}"/>
              </a:ext>
            </a:extLst>
          </p:cNvPr>
          <p:cNvSpPr/>
          <p:nvPr/>
        </p:nvSpPr>
        <p:spPr>
          <a:xfrm>
            <a:off x="332020" y="2520368"/>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id="{24DC8BD2-2252-49CD-8B88-426D0082C4EA}"/>
              </a:ext>
            </a:extLst>
          </p:cNvPr>
          <p:cNvSpPr/>
          <p:nvPr/>
        </p:nvSpPr>
        <p:spPr>
          <a:xfrm>
            <a:off x="1951836" y="5052568"/>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58386A3B-DF24-4DF8-9E43-6281C0CF665A}"/>
              </a:ext>
            </a:extLst>
          </p:cNvPr>
          <p:cNvSpPr/>
          <p:nvPr/>
        </p:nvSpPr>
        <p:spPr>
          <a:xfrm>
            <a:off x="3589571" y="2531564"/>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Hexagon 42">
            <a:extLst>
              <a:ext uri="{FF2B5EF4-FFF2-40B4-BE49-F238E27FC236}">
                <a16:creationId xmlns:a16="http://schemas.microsoft.com/office/drawing/2014/main" id="{1AD22374-69CC-4720-835D-B9C0B519D70D}"/>
              </a:ext>
            </a:extLst>
          </p:cNvPr>
          <p:cNvSpPr/>
          <p:nvPr/>
        </p:nvSpPr>
        <p:spPr>
          <a:xfrm>
            <a:off x="1958812" y="1705881"/>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id="{C9A5D84A-AC25-4D0F-B917-6A2F6BC32D04}"/>
              </a:ext>
            </a:extLst>
          </p:cNvPr>
          <p:cNvSpPr/>
          <p:nvPr/>
        </p:nvSpPr>
        <p:spPr>
          <a:xfrm>
            <a:off x="319940" y="4197670"/>
            <a:ext cx="1992802" cy="1648191"/>
          </a:xfrm>
          <a:prstGeom prst="hexagon">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C252BC44-170E-4C70-80DA-68E172231E3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8946BC-4C99-4882-8E92-0E09A9A3A938}"/>
              </a:ext>
            </a:extLst>
          </p:cNvPr>
          <p:cNvSpPr txBox="1"/>
          <p:nvPr/>
        </p:nvSpPr>
        <p:spPr>
          <a:xfrm>
            <a:off x="226675" y="3131068"/>
            <a:ext cx="2316850" cy="646331"/>
          </a:xfrm>
          <a:prstGeom prst="rect">
            <a:avLst/>
          </a:prstGeom>
          <a:noFill/>
        </p:spPr>
        <p:txBody>
          <a:bodyPr wrap="square" rtlCol="0">
            <a:spAutoFit/>
          </a:bodyPr>
          <a:lstStyle/>
          <a:p>
            <a:pPr algn="ctr"/>
            <a:r>
              <a:rPr lang="en-US" sz="3600" dirty="0">
                <a:solidFill>
                  <a:srgbClr val="C00000"/>
                </a:solidFill>
                <a:latin typeface="Abadi" panose="020B0604020104020204" pitchFamily="34" charset="0"/>
              </a:rPr>
              <a:t>545</a:t>
            </a:r>
          </a:p>
        </p:txBody>
      </p:sp>
      <p:sp>
        <p:nvSpPr>
          <p:cNvPr id="5" name="TextBox 4">
            <a:extLst>
              <a:ext uri="{FF2B5EF4-FFF2-40B4-BE49-F238E27FC236}">
                <a16:creationId xmlns:a16="http://schemas.microsoft.com/office/drawing/2014/main" id="{EAEBF954-788A-40FF-A2F7-1565A426D014}"/>
              </a:ext>
            </a:extLst>
          </p:cNvPr>
          <p:cNvSpPr txBox="1"/>
          <p:nvPr/>
        </p:nvSpPr>
        <p:spPr>
          <a:xfrm>
            <a:off x="643915" y="3592569"/>
            <a:ext cx="1369011" cy="400110"/>
          </a:xfrm>
          <a:prstGeom prst="rect">
            <a:avLst/>
          </a:prstGeom>
          <a:noFill/>
        </p:spPr>
        <p:txBody>
          <a:bodyPr wrap="square" lIns="91440" tIns="45720" rIns="91440" bIns="45720" rtlCol="0" anchor="t">
            <a:spAutoFit/>
          </a:bodyPr>
          <a:lstStyle/>
          <a:p>
            <a:pPr algn="ctr"/>
            <a:r>
              <a:rPr lang="en-US" sz="2000" b="1" dirty="0"/>
              <a:t>Chapters</a:t>
            </a:r>
            <a:endParaRPr lang="en-US" b="1" dirty="0">
              <a:cs typeface="Calibri"/>
            </a:endParaRPr>
          </a:p>
        </p:txBody>
      </p:sp>
      <p:sp>
        <p:nvSpPr>
          <p:cNvPr id="7" name="TextBox 6">
            <a:extLst>
              <a:ext uri="{FF2B5EF4-FFF2-40B4-BE49-F238E27FC236}">
                <a16:creationId xmlns:a16="http://schemas.microsoft.com/office/drawing/2014/main" id="{B0BB7177-1C22-4EEF-86FA-D4B6A40C99EA}"/>
              </a:ext>
            </a:extLst>
          </p:cNvPr>
          <p:cNvSpPr txBox="1"/>
          <p:nvPr/>
        </p:nvSpPr>
        <p:spPr>
          <a:xfrm>
            <a:off x="2509733" y="2346590"/>
            <a:ext cx="978195" cy="646331"/>
          </a:xfrm>
          <a:prstGeom prst="rect">
            <a:avLst/>
          </a:prstGeom>
          <a:noFill/>
        </p:spPr>
        <p:txBody>
          <a:bodyPr wrap="square" rtlCol="0">
            <a:spAutoFit/>
          </a:bodyPr>
          <a:lstStyle/>
          <a:p>
            <a:r>
              <a:rPr lang="en-US" sz="3600" dirty="0">
                <a:solidFill>
                  <a:srgbClr val="C00000"/>
                </a:solidFill>
                <a:latin typeface="Abadi" panose="020B0604020104020204" pitchFamily="34" charset="0"/>
              </a:rPr>
              <a:t>11</a:t>
            </a:r>
          </a:p>
        </p:txBody>
      </p:sp>
      <p:sp>
        <p:nvSpPr>
          <p:cNvPr id="8" name="TextBox 7">
            <a:extLst>
              <a:ext uri="{FF2B5EF4-FFF2-40B4-BE49-F238E27FC236}">
                <a16:creationId xmlns:a16="http://schemas.microsoft.com/office/drawing/2014/main" id="{9BF88540-DA9B-4DCD-A2C5-A4750CFCA27E}"/>
              </a:ext>
            </a:extLst>
          </p:cNvPr>
          <p:cNvSpPr txBox="1"/>
          <p:nvPr/>
        </p:nvSpPr>
        <p:spPr>
          <a:xfrm>
            <a:off x="2119594" y="2833755"/>
            <a:ext cx="1725276" cy="369332"/>
          </a:xfrm>
          <a:prstGeom prst="rect">
            <a:avLst/>
          </a:prstGeom>
          <a:noFill/>
        </p:spPr>
        <p:txBody>
          <a:bodyPr wrap="square" lIns="91440" tIns="45720" rIns="91440" bIns="45720" rtlCol="0" anchor="t">
            <a:spAutoFit/>
          </a:bodyPr>
          <a:lstStyle/>
          <a:p>
            <a:pPr algn="ctr"/>
            <a:r>
              <a:rPr lang="en-US" b="1"/>
              <a:t>Subspecialties</a:t>
            </a:r>
          </a:p>
        </p:txBody>
      </p:sp>
      <p:sp>
        <p:nvSpPr>
          <p:cNvPr id="10" name="TextBox 9">
            <a:extLst>
              <a:ext uri="{FF2B5EF4-FFF2-40B4-BE49-F238E27FC236}">
                <a16:creationId xmlns:a16="http://schemas.microsoft.com/office/drawing/2014/main" id="{3B06A966-FC2A-474F-9B0D-AB89171C129A}"/>
              </a:ext>
            </a:extLst>
          </p:cNvPr>
          <p:cNvSpPr txBox="1"/>
          <p:nvPr/>
        </p:nvSpPr>
        <p:spPr>
          <a:xfrm>
            <a:off x="10290095" y="3104714"/>
            <a:ext cx="993236" cy="646331"/>
          </a:xfrm>
          <a:prstGeom prst="rect">
            <a:avLst/>
          </a:prstGeom>
          <a:noFill/>
        </p:spPr>
        <p:txBody>
          <a:bodyPr wrap="square" rtlCol="0">
            <a:spAutoFit/>
          </a:bodyPr>
          <a:lstStyle/>
          <a:p>
            <a:r>
              <a:rPr lang="en-US" sz="3600">
                <a:solidFill>
                  <a:srgbClr val="C00000"/>
                </a:solidFill>
                <a:latin typeface="Abadi" panose="020B0604020104020204" pitchFamily="34" charset="0"/>
              </a:rPr>
              <a:t>22</a:t>
            </a:r>
          </a:p>
        </p:txBody>
      </p:sp>
      <p:sp>
        <p:nvSpPr>
          <p:cNvPr id="11" name="TextBox 10">
            <a:extLst>
              <a:ext uri="{FF2B5EF4-FFF2-40B4-BE49-F238E27FC236}">
                <a16:creationId xmlns:a16="http://schemas.microsoft.com/office/drawing/2014/main" id="{1FB793BB-0365-4B9A-BE9F-B3533F9FB1D9}"/>
              </a:ext>
            </a:extLst>
          </p:cNvPr>
          <p:cNvSpPr txBox="1"/>
          <p:nvPr/>
        </p:nvSpPr>
        <p:spPr>
          <a:xfrm>
            <a:off x="9785945" y="3582030"/>
            <a:ext cx="1950477" cy="677108"/>
          </a:xfrm>
          <a:prstGeom prst="rect">
            <a:avLst/>
          </a:prstGeom>
          <a:noFill/>
        </p:spPr>
        <p:txBody>
          <a:bodyPr wrap="square" rtlCol="0">
            <a:spAutoFit/>
          </a:bodyPr>
          <a:lstStyle/>
          <a:p>
            <a:pPr algn="ctr"/>
            <a:r>
              <a:rPr lang="en-US" b="1"/>
              <a:t>Subspecialty</a:t>
            </a:r>
            <a:r>
              <a:rPr lang="en-US" sz="2000" b="1"/>
              <a:t> </a:t>
            </a:r>
            <a:r>
              <a:rPr lang="en-US" b="1"/>
              <a:t>Editors</a:t>
            </a:r>
          </a:p>
        </p:txBody>
      </p:sp>
      <p:sp>
        <p:nvSpPr>
          <p:cNvPr id="13" name="TextBox 12">
            <a:extLst>
              <a:ext uri="{FF2B5EF4-FFF2-40B4-BE49-F238E27FC236}">
                <a16:creationId xmlns:a16="http://schemas.microsoft.com/office/drawing/2014/main" id="{6CD81697-EBBF-4977-8224-AF86273CE171}"/>
              </a:ext>
            </a:extLst>
          </p:cNvPr>
          <p:cNvSpPr txBox="1"/>
          <p:nvPr/>
        </p:nvSpPr>
        <p:spPr>
          <a:xfrm>
            <a:off x="6999585" y="3124229"/>
            <a:ext cx="1077983" cy="646331"/>
          </a:xfrm>
          <a:prstGeom prst="rect">
            <a:avLst/>
          </a:prstGeom>
          <a:noFill/>
        </p:spPr>
        <p:txBody>
          <a:bodyPr wrap="square" rtlCol="0">
            <a:spAutoFit/>
          </a:bodyPr>
          <a:lstStyle/>
          <a:p>
            <a:r>
              <a:rPr lang="en-US" sz="3600">
                <a:solidFill>
                  <a:srgbClr val="C00000"/>
                </a:solidFill>
                <a:latin typeface="Abadi" panose="020B0604020104020204" pitchFamily="34" charset="0"/>
              </a:rPr>
              <a:t>90</a:t>
            </a:r>
          </a:p>
        </p:txBody>
      </p:sp>
      <p:sp>
        <p:nvSpPr>
          <p:cNvPr id="14" name="TextBox 13">
            <a:extLst>
              <a:ext uri="{FF2B5EF4-FFF2-40B4-BE49-F238E27FC236}">
                <a16:creationId xmlns:a16="http://schemas.microsoft.com/office/drawing/2014/main" id="{3E059343-56AE-42CC-AEF2-4CF76AAD7297}"/>
              </a:ext>
            </a:extLst>
          </p:cNvPr>
          <p:cNvSpPr txBox="1"/>
          <p:nvPr/>
        </p:nvSpPr>
        <p:spPr>
          <a:xfrm>
            <a:off x="6953842" y="3612807"/>
            <a:ext cx="1458981" cy="646331"/>
          </a:xfrm>
          <a:prstGeom prst="rect">
            <a:avLst/>
          </a:prstGeom>
          <a:noFill/>
        </p:spPr>
        <p:txBody>
          <a:bodyPr wrap="square" rtlCol="0">
            <a:spAutoFit/>
          </a:bodyPr>
          <a:lstStyle/>
          <a:p>
            <a:r>
              <a:rPr lang="en-US" b="1"/>
              <a:t>Section </a:t>
            </a:r>
            <a:br>
              <a:rPr lang="en-US" b="1"/>
            </a:br>
            <a:r>
              <a:rPr lang="en-US" b="1"/>
              <a:t>Editors</a:t>
            </a:r>
          </a:p>
        </p:txBody>
      </p:sp>
      <p:sp>
        <p:nvSpPr>
          <p:cNvPr id="16" name="TextBox 15">
            <a:extLst>
              <a:ext uri="{FF2B5EF4-FFF2-40B4-BE49-F238E27FC236}">
                <a16:creationId xmlns:a16="http://schemas.microsoft.com/office/drawing/2014/main" id="{F96705B1-04F9-4302-8415-FE40391BFE1C}"/>
              </a:ext>
            </a:extLst>
          </p:cNvPr>
          <p:cNvSpPr txBox="1"/>
          <p:nvPr/>
        </p:nvSpPr>
        <p:spPr>
          <a:xfrm>
            <a:off x="8440379" y="3972215"/>
            <a:ext cx="1849716" cy="646331"/>
          </a:xfrm>
          <a:prstGeom prst="rect">
            <a:avLst/>
          </a:prstGeom>
          <a:noFill/>
        </p:spPr>
        <p:txBody>
          <a:bodyPr wrap="square" rtlCol="0">
            <a:spAutoFit/>
          </a:bodyPr>
          <a:lstStyle/>
          <a:p>
            <a:r>
              <a:rPr lang="en-US" sz="3600" dirty="0">
                <a:solidFill>
                  <a:srgbClr val="C00000"/>
                </a:solidFill>
                <a:latin typeface="Abadi" panose="020B0604020104020204" pitchFamily="34" charset="0"/>
              </a:rPr>
              <a:t>700+</a:t>
            </a:r>
          </a:p>
        </p:txBody>
      </p:sp>
      <p:sp>
        <p:nvSpPr>
          <p:cNvPr id="17" name="TextBox 16">
            <a:extLst>
              <a:ext uri="{FF2B5EF4-FFF2-40B4-BE49-F238E27FC236}">
                <a16:creationId xmlns:a16="http://schemas.microsoft.com/office/drawing/2014/main" id="{B6AAA078-4542-4DFF-B506-01050A835922}"/>
              </a:ext>
            </a:extLst>
          </p:cNvPr>
          <p:cNvSpPr txBox="1"/>
          <p:nvPr/>
        </p:nvSpPr>
        <p:spPr>
          <a:xfrm>
            <a:off x="8578293" y="4539302"/>
            <a:ext cx="1109936" cy="400110"/>
          </a:xfrm>
          <a:prstGeom prst="rect">
            <a:avLst/>
          </a:prstGeom>
          <a:noFill/>
        </p:spPr>
        <p:txBody>
          <a:bodyPr wrap="square" lIns="91440" tIns="45720" rIns="91440" bIns="45720" rtlCol="0" anchor="t">
            <a:spAutoFit/>
          </a:bodyPr>
          <a:lstStyle/>
          <a:p>
            <a:r>
              <a:rPr lang="en-US" sz="2000" b="1"/>
              <a:t>Authors</a:t>
            </a:r>
          </a:p>
        </p:txBody>
      </p:sp>
      <p:sp>
        <p:nvSpPr>
          <p:cNvPr id="19" name="TextBox 18">
            <a:extLst>
              <a:ext uri="{FF2B5EF4-FFF2-40B4-BE49-F238E27FC236}">
                <a16:creationId xmlns:a16="http://schemas.microsoft.com/office/drawing/2014/main" id="{14F1A943-82E7-44A1-9E84-E954AC191580}"/>
              </a:ext>
            </a:extLst>
          </p:cNvPr>
          <p:cNvSpPr txBox="1"/>
          <p:nvPr/>
        </p:nvSpPr>
        <p:spPr>
          <a:xfrm>
            <a:off x="3582006" y="3118860"/>
            <a:ext cx="2098183" cy="646331"/>
          </a:xfrm>
          <a:prstGeom prst="rect">
            <a:avLst/>
          </a:prstGeom>
          <a:noFill/>
        </p:spPr>
        <p:txBody>
          <a:bodyPr wrap="square" rtlCol="0">
            <a:spAutoFit/>
          </a:bodyPr>
          <a:lstStyle/>
          <a:p>
            <a:pPr algn="ctr"/>
            <a:r>
              <a:rPr lang="en-US" sz="3600" dirty="0">
                <a:solidFill>
                  <a:srgbClr val="C00000"/>
                </a:solidFill>
                <a:latin typeface="Abadi" panose="020B0604020104020204" pitchFamily="34" charset="0"/>
              </a:rPr>
              <a:t>1000+</a:t>
            </a:r>
          </a:p>
        </p:txBody>
      </p:sp>
      <p:sp>
        <p:nvSpPr>
          <p:cNvPr id="20" name="TextBox 19">
            <a:extLst>
              <a:ext uri="{FF2B5EF4-FFF2-40B4-BE49-F238E27FC236}">
                <a16:creationId xmlns:a16="http://schemas.microsoft.com/office/drawing/2014/main" id="{21FC10E1-2388-45E0-A474-7A44160723EE}"/>
              </a:ext>
            </a:extLst>
          </p:cNvPr>
          <p:cNvSpPr txBox="1"/>
          <p:nvPr/>
        </p:nvSpPr>
        <p:spPr>
          <a:xfrm>
            <a:off x="3753769" y="3586522"/>
            <a:ext cx="1724523" cy="646331"/>
          </a:xfrm>
          <a:prstGeom prst="rect">
            <a:avLst/>
          </a:prstGeom>
          <a:noFill/>
        </p:spPr>
        <p:txBody>
          <a:bodyPr wrap="square" rtlCol="0">
            <a:spAutoFit/>
          </a:bodyPr>
          <a:lstStyle/>
          <a:p>
            <a:pPr algn="ctr"/>
            <a:r>
              <a:rPr lang="en-US" b="1" dirty="0"/>
              <a:t>Full-text Journal </a:t>
            </a:r>
            <a:br>
              <a:rPr lang="en-US" b="1" dirty="0"/>
            </a:br>
            <a:r>
              <a:rPr lang="en-US" b="1" dirty="0"/>
              <a:t>Articles</a:t>
            </a:r>
          </a:p>
        </p:txBody>
      </p:sp>
      <p:sp>
        <p:nvSpPr>
          <p:cNvPr id="22" name="TextBox 21">
            <a:extLst>
              <a:ext uri="{FF2B5EF4-FFF2-40B4-BE49-F238E27FC236}">
                <a16:creationId xmlns:a16="http://schemas.microsoft.com/office/drawing/2014/main" id="{882DDA4A-29A4-49E4-AF02-C79F119AEB2F}"/>
              </a:ext>
            </a:extLst>
          </p:cNvPr>
          <p:cNvSpPr txBox="1"/>
          <p:nvPr/>
        </p:nvSpPr>
        <p:spPr>
          <a:xfrm>
            <a:off x="3577576" y="4706976"/>
            <a:ext cx="2176414" cy="646331"/>
          </a:xfrm>
          <a:prstGeom prst="rect">
            <a:avLst/>
          </a:prstGeom>
          <a:noFill/>
        </p:spPr>
        <p:txBody>
          <a:bodyPr wrap="square" rtlCol="0">
            <a:spAutoFit/>
          </a:bodyPr>
          <a:lstStyle/>
          <a:p>
            <a:pPr algn="ctr"/>
            <a:r>
              <a:rPr lang="en-US" sz="3600" dirty="0">
                <a:solidFill>
                  <a:srgbClr val="C00000"/>
                </a:solidFill>
                <a:latin typeface="Abadi" panose="020B0604020104020204" pitchFamily="34" charset="0"/>
              </a:rPr>
              <a:t>1000+</a:t>
            </a:r>
          </a:p>
        </p:txBody>
      </p:sp>
      <p:sp>
        <p:nvSpPr>
          <p:cNvPr id="23" name="TextBox 22">
            <a:extLst>
              <a:ext uri="{FF2B5EF4-FFF2-40B4-BE49-F238E27FC236}">
                <a16:creationId xmlns:a16="http://schemas.microsoft.com/office/drawing/2014/main" id="{37EC4DC4-AFE8-41BF-8B86-60DA271FA343}"/>
              </a:ext>
            </a:extLst>
          </p:cNvPr>
          <p:cNvSpPr txBox="1"/>
          <p:nvPr/>
        </p:nvSpPr>
        <p:spPr>
          <a:xfrm>
            <a:off x="3726851" y="5165384"/>
            <a:ext cx="1682880" cy="707886"/>
          </a:xfrm>
          <a:prstGeom prst="rect">
            <a:avLst/>
          </a:prstGeom>
          <a:noFill/>
        </p:spPr>
        <p:txBody>
          <a:bodyPr wrap="square" rtlCol="0">
            <a:spAutoFit/>
          </a:bodyPr>
          <a:lstStyle/>
          <a:p>
            <a:pPr algn="ctr"/>
            <a:r>
              <a:rPr lang="en-US" sz="2000" b="1" dirty="0"/>
              <a:t>Full-Text Book Chapters</a:t>
            </a:r>
          </a:p>
        </p:txBody>
      </p:sp>
      <p:sp>
        <p:nvSpPr>
          <p:cNvPr id="25" name="TextBox 24">
            <a:extLst>
              <a:ext uri="{FF2B5EF4-FFF2-40B4-BE49-F238E27FC236}">
                <a16:creationId xmlns:a16="http://schemas.microsoft.com/office/drawing/2014/main" id="{3B5B7139-3029-4061-901F-CB73A041A55A}"/>
              </a:ext>
            </a:extLst>
          </p:cNvPr>
          <p:cNvSpPr txBox="1"/>
          <p:nvPr/>
        </p:nvSpPr>
        <p:spPr>
          <a:xfrm>
            <a:off x="2169018" y="5707448"/>
            <a:ext cx="1708150" cy="646331"/>
          </a:xfrm>
          <a:prstGeom prst="rect">
            <a:avLst/>
          </a:prstGeom>
          <a:noFill/>
        </p:spPr>
        <p:txBody>
          <a:bodyPr wrap="square" rtlCol="0">
            <a:spAutoFit/>
          </a:bodyPr>
          <a:lstStyle/>
          <a:p>
            <a:pPr algn="ctr"/>
            <a:r>
              <a:rPr lang="en-US" sz="3600" dirty="0">
                <a:solidFill>
                  <a:srgbClr val="C00000"/>
                </a:solidFill>
                <a:latin typeface="Abadi" panose="020B0604020104020204" pitchFamily="34" charset="0"/>
              </a:rPr>
              <a:t>800+</a:t>
            </a:r>
          </a:p>
        </p:txBody>
      </p:sp>
      <p:sp>
        <p:nvSpPr>
          <p:cNvPr id="26" name="TextBox 25">
            <a:extLst>
              <a:ext uri="{FF2B5EF4-FFF2-40B4-BE49-F238E27FC236}">
                <a16:creationId xmlns:a16="http://schemas.microsoft.com/office/drawing/2014/main" id="{AF549E2F-8A54-4FD0-9772-ABA53573BACA}"/>
              </a:ext>
            </a:extLst>
          </p:cNvPr>
          <p:cNvSpPr txBox="1"/>
          <p:nvPr/>
        </p:nvSpPr>
        <p:spPr>
          <a:xfrm>
            <a:off x="2262450" y="6239862"/>
            <a:ext cx="1267591" cy="400110"/>
          </a:xfrm>
          <a:prstGeom prst="rect">
            <a:avLst/>
          </a:prstGeom>
          <a:noFill/>
        </p:spPr>
        <p:txBody>
          <a:bodyPr wrap="square" rtlCol="0">
            <a:spAutoFit/>
          </a:bodyPr>
          <a:lstStyle/>
          <a:p>
            <a:pPr algn="ctr"/>
            <a:r>
              <a:rPr lang="en-US" sz="2000" b="1"/>
              <a:t>Videos</a:t>
            </a:r>
          </a:p>
        </p:txBody>
      </p:sp>
      <p:sp>
        <p:nvSpPr>
          <p:cNvPr id="28" name="TextBox 27">
            <a:extLst>
              <a:ext uri="{FF2B5EF4-FFF2-40B4-BE49-F238E27FC236}">
                <a16:creationId xmlns:a16="http://schemas.microsoft.com/office/drawing/2014/main" id="{BADF6DF5-818C-464A-95DD-9EB3CE619A78}"/>
              </a:ext>
            </a:extLst>
          </p:cNvPr>
          <p:cNvSpPr txBox="1"/>
          <p:nvPr/>
        </p:nvSpPr>
        <p:spPr>
          <a:xfrm>
            <a:off x="616616" y="4706977"/>
            <a:ext cx="2098183" cy="646331"/>
          </a:xfrm>
          <a:prstGeom prst="rect">
            <a:avLst/>
          </a:prstGeom>
          <a:noFill/>
        </p:spPr>
        <p:txBody>
          <a:bodyPr wrap="square" rtlCol="0">
            <a:spAutoFit/>
          </a:bodyPr>
          <a:lstStyle/>
          <a:p>
            <a:r>
              <a:rPr lang="en-US" sz="3600" dirty="0">
                <a:solidFill>
                  <a:srgbClr val="C00000"/>
                </a:solidFill>
                <a:latin typeface="Abadi" panose="020B0604020104020204" pitchFamily="34" charset="0"/>
              </a:rPr>
              <a:t>3400+</a:t>
            </a:r>
          </a:p>
        </p:txBody>
      </p:sp>
      <p:sp>
        <p:nvSpPr>
          <p:cNvPr id="29" name="TextBox 28">
            <a:extLst>
              <a:ext uri="{FF2B5EF4-FFF2-40B4-BE49-F238E27FC236}">
                <a16:creationId xmlns:a16="http://schemas.microsoft.com/office/drawing/2014/main" id="{935C780C-9D5D-437E-BE33-893C4AF12AEE}"/>
              </a:ext>
            </a:extLst>
          </p:cNvPr>
          <p:cNvSpPr txBox="1"/>
          <p:nvPr/>
        </p:nvSpPr>
        <p:spPr>
          <a:xfrm>
            <a:off x="581385" y="5192220"/>
            <a:ext cx="1520164" cy="707886"/>
          </a:xfrm>
          <a:prstGeom prst="rect">
            <a:avLst/>
          </a:prstGeom>
          <a:noFill/>
        </p:spPr>
        <p:txBody>
          <a:bodyPr wrap="square" rtlCol="0">
            <a:spAutoFit/>
          </a:bodyPr>
          <a:lstStyle/>
          <a:p>
            <a:pPr algn="ctr"/>
            <a:r>
              <a:rPr lang="en-US" sz="2000" b="1"/>
              <a:t>Test Questions</a:t>
            </a:r>
          </a:p>
        </p:txBody>
      </p:sp>
      <p:sp>
        <p:nvSpPr>
          <p:cNvPr id="30" name="TextBox 29">
            <a:extLst>
              <a:ext uri="{FF2B5EF4-FFF2-40B4-BE49-F238E27FC236}">
                <a16:creationId xmlns:a16="http://schemas.microsoft.com/office/drawing/2014/main" id="{E2DA12EE-3666-4C04-8B69-969960991A79}"/>
              </a:ext>
            </a:extLst>
          </p:cNvPr>
          <p:cNvSpPr txBox="1"/>
          <p:nvPr/>
        </p:nvSpPr>
        <p:spPr>
          <a:xfrm>
            <a:off x="172308" y="67284"/>
            <a:ext cx="11111023" cy="984885"/>
          </a:xfrm>
          <a:prstGeom prst="rect">
            <a:avLst/>
          </a:prstGeom>
          <a:noFill/>
        </p:spPr>
        <p:txBody>
          <a:bodyPr wrap="square" rtlCol="0">
            <a:spAutoFit/>
          </a:bodyPr>
          <a:lstStyle/>
          <a:p>
            <a:r>
              <a:rPr kumimoji="0" lang="en-US" sz="40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000" dirty="0"/>
              <a:t>| </a:t>
            </a:r>
            <a:r>
              <a:rPr lang="en-US" sz="4000" dirty="0">
                <a:latin typeface="Arial Black" panose="020B0A04020102020204" pitchFamily="34" charset="0"/>
              </a:rPr>
              <a:t>By the Numbers</a:t>
            </a:r>
          </a:p>
          <a:p>
            <a:endParaRPr lang="en-US" dirty="0"/>
          </a:p>
        </p:txBody>
      </p:sp>
      <p:sp>
        <p:nvSpPr>
          <p:cNvPr id="31" name="TextBox 30">
            <a:extLst>
              <a:ext uri="{FF2B5EF4-FFF2-40B4-BE49-F238E27FC236}">
                <a16:creationId xmlns:a16="http://schemas.microsoft.com/office/drawing/2014/main" id="{8685809A-1342-4FAF-B965-ADBB410BFE37}"/>
              </a:ext>
            </a:extLst>
          </p:cNvPr>
          <p:cNvSpPr txBox="1"/>
          <p:nvPr/>
        </p:nvSpPr>
        <p:spPr>
          <a:xfrm>
            <a:off x="1693144" y="837395"/>
            <a:ext cx="2725683" cy="830997"/>
          </a:xfrm>
          <a:prstGeom prst="rect">
            <a:avLst/>
          </a:prstGeom>
          <a:noFill/>
        </p:spPr>
        <p:txBody>
          <a:bodyPr wrap="square" lIns="91440" tIns="45720" rIns="91440" bIns="45720" rtlCol="0" anchor="t">
            <a:spAutoFit/>
          </a:bodyPr>
          <a:lstStyle/>
          <a:p>
            <a:pPr algn="ctr"/>
            <a:r>
              <a:rPr lang="en-US" sz="4800" b="1" dirty="0"/>
              <a:t>CONTENT</a:t>
            </a:r>
            <a:endParaRPr lang="en-US" sz="4800" b="1" dirty="0">
              <a:cs typeface="Calibri"/>
            </a:endParaRPr>
          </a:p>
        </p:txBody>
      </p:sp>
      <p:sp>
        <p:nvSpPr>
          <p:cNvPr id="32" name="TextBox 31">
            <a:extLst>
              <a:ext uri="{FF2B5EF4-FFF2-40B4-BE49-F238E27FC236}">
                <a16:creationId xmlns:a16="http://schemas.microsoft.com/office/drawing/2014/main" id="{BAA178B0-69F6-4961-A61E-58D433775B44}"/>
              </a:ext>
            </a:extLst>
          </p:cNvPr>
          <p:cNvSpPr txBox="1"/>
          <p:nvPr/>
        </p:nvSpPr>
        <p:spPr>
          <a:xfrm>
            <a:off x="7092566" y="872517"/>
            <a:ext cx="3668617" cy="830997"/>
          </a:xfrm>
          <a:prstGeom prst="rect">
            <a:avLst/>
          </a:prstGeom>
          <a:noFill/>
        </p:spPr>
        <p:txBody>
          <a:bodyPr wrap="square" lIns="91440" tIns="45720" rIns="91440" bIns="45720" rtlCol="0" anchor="t">
            <a:spAutoFit/>
          </a:bodyPr>
          <a:lstStyle/>
          <a:p>
            <a:pPr algn="ctr"/>
            <a:r>
              <a:rPr lang="en-US" sz="4800" b="1">
                <a:cs typeface="Calibri"/>
              </a:rPr>
              <a:t>CURATION</a:t>
            </a:r>
          </a:p>
        </p:txBody>
      </p:sp>
      <p:pic>
        <p:nvPicPr>
          <p:cNvPr id="34" name="Graphic 33" descr="Closed book outline">
            <a:extLst>
              <a:ext uri="{FF2B5EF4-FFF2-40B4-BE49-F238E27FC236}">
                <a16:creationId xmlns:a16="http://schemas.microsoft.com/office/drawing/2014/main" id="{56B3DAA1-606E-45FE-9A73-18082D460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976" y="2551743"/>
            <a:ext cx="744567" cy="744567"/>
          </a:xfrm>
          <a:prstGeom prst="rect">
            <a:avLst/>
          </a:prstGeom>
        </p:spPr>
      </p:pic>
      <p:pic>
        <p:nvPicPr>
          <p:cNvPr id="37" name="Graphic 36" descr="Books on shelf with solid fill">
            <a:extLst>
              <a:ext uri="{FF2B5EF4-FFF2-40B4-BE49-F238E27FC236}">
                <a16:creationId xmlns:a16="http://schemas.microsoft.com/office/drawing/2014/main" id="{A387D73C-DAF1-4DE1-863A-94F4C201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9834" y="4105002"/>
            <a:ext cx="831675" cy="831675"/>
          </a:xfrm>
          <a:prstGeom prst="rect">
            <a:avLst/>
          </a:prstGeom>
        </p:spPr>
      </p:pic>
      <p:pic>
        <p:nvPicPr>
          <p:cNvPr id="39" name="Graphic 38" descr="Skeleton outline">
            <a:extLst>
              <a:ext uri="{FF2B5EF4-FFF2-40B4-BE49-F238E27FC236}">
                <a16:creationId xmlns:a16="http://schemas.microsoft.com/office/drawing/2014/main" id="{57824F1E-90A9-4162-AB7C-1EFC693379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2353578" y="1580326"/>
            <a:ext cx="1085336" cy="1085336"/>
          </a:xfrm>
          <a:prstGeom prst="rect">
            <a:avLst/>
          </a:prstGeom>
        </p:spPr>
      </p:pic>
      <p:pic>
        <p:nvPicPr>
          <p:cNvPr id="46" name="Graphic 45" descr="Presentation with media with solid fill">
            <a:extLst>
              <a:ext uri="{FF2B5EF4-FFF2-40B4-BE49-F238E27FC236}">
                <a16:creationId xmlns:a16="http://schemas.microsoft.com/office/drawing/2014/main" id="{23E82EFD-4F68-4E1A-81BD-E388840463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3771" y="4976226"/>
            <a:ext cx="914400" cy="914400"/>
          </a:xfrm>
          <a:prstGeom prst="rect">
            <a:avLst/>
          </a:prstGeom>
        </p:spPr>
      </p:pic>
      <p:pic>
        <p:nvPicPr>
          <p:cNvPr id="49" name="Graphic 48" descr="Newspaper with solid fill">
            <a:extLst>
              <a:ext uri="{FF2B5EF4-FFF2-40B4-BE49-F238E27FC236}">
                <a16:creationId xmlns:a16="http://schemas.microsoft.com/office/drawing/2014/main" id="{4F95BEBE-FEBB-4183-B8BD-B6711D88EB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78373" y="2478466"/>
            <a:ext cx="914400" cy="914400"/>
          </a:xfrm>
          <a:prstGeom prst="rect">
            <a:avLst/>
          </a:prstGeom>
        </p:spPr>
      </p:pic>
      <p:pic>
        <p:nvPicPr>
          <p:cNvPr id="54" name="Graphic 53" descr="Badge Question Mark with solid fill">
            <a:extLst>
              <a:ext uri="{FF2B5EF4-FFF2-40B4-BE49-F238E27FC236}">
                <a16:creationId xmlns:a16="http://schemas.microsoft.com/office/drawing/2014/main" id="{9CE5D95C-B909-4F61-92F3-F93012F1F5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8469" y="4186586"/>
            <a:ext cx="713239" cy="713239"/>
          </a:xfrm>
          <a:prstGeom prst="rect">
            <a:avLst/>
          </a:prstGeom>
        </p:spPr>
      </p:pic>
      <p:pic>
        <p:nvPicPr>
          <p:cNvPr id="56" name="Graphic 55" descr="Pencil with solid fill">
            <a:extLst>
              <a:ext uri="{FF2B5EF4-FFF2-40B4-BE49-F238E27FC236}">
                <a16:creationId xmlns:a16="http://schemas.microsoft.com/office/drawing/2014/main" id="{2EC5A1CE-6B12-49DE-90C5-90DFE1BCFF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67560" y="3360429"/>
            <a:ext cx="685277" cy="685277"/>
          </a:xfrm>
          <a:prstGeom prst="rect">
            <a:avLst/>
          </a:prstGeom>
        </p:spPr>
      </p:pic>
      <p:pic>
        <p:nvPicPr>
          <p:cNvPr id="58" name="Graphic 57" descr="Pen with solid fill">
            <a:extLst>
              <a:ext uri="{FF2B5EF4-FFF2-40B4-BE49-F238E27FC236}">
                <a16:creationId xmlns:a16="http://schemas.microsoft.com/office/drawing/2014/main" id="{C3E101C7-364B-4D32-987B-1209FD5DD93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4578" y="2629712"/>
            <a:ext cx="894203" cy="633950"/>
          </a:xfrm>
          <a:prstGeom prst="rect">
            <a:avLst/>
          </a:prstGeom>
        </p:spPr>
      </p:pic>
      <p:pic>
        <p:nvPicPr>
          <p:cNvPr id="62" name="Graphic 61" descr="Brain in head with solid fill">
            <a:extLst>
              <a:ext uri="{FF2B5EF4-FFF2-40B4-BE49-F238E27FC236}">
                <a16:creationId xmlns:a16="http://schemas.microsoft.com/office/drawing/2014/main" id="{43EE6343-6BBD-4320-8122-970B95BCA2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83533" y="2551162"/>
            <a:ext cx="766575" cy="766575"/>
          </a:xfrm>
          <a:prstGeom prst="rect">
            <a:avLst/>
          </a:prstGeom>
        </p:spPr>
      </p:pic>
      <p:sp>
        <p:nvSpPr>
          <p:cNvPr id="63" name="TextBox 62">
            <a:extLst>
              <a:ext uri="{FF2B5EF4-FFF2-40B4-BE49-F238E27FC236}">
                <a16:creationId xmlns:a16="http://schemas.microsoft.com/office/drawing/2014/main" id="{42CB11C6-5D21-4453-A71A-BBD24CE40781}"/>
              </a:ext>
            </a:extLst>
          </p:cNvPr>
          <p:cNvSpPr txBox="1"/>
          <p:nvPr/>
        </p:nvSpPr>
        <p:spPr>
          <a:xfrm>
            <a:off x="1508173" y="3947556"/>
            <a:ext cx="2914547" cy="400110"/>
          </a:xfrm>
          <a:prstGeom prst="rect">
            <a:avLst/>
          </a:prstGeom>
          <a:noFill/>
        </p:spPr>
        <p:txBody>
          <a:bodyPr wrap="square" lIns="91440" tIns="45720" rIns="91440" bIns="45720" rtlCol="0" anchor="t">
            <a:spAutoFit/>
          </a:bodyPr>
          <a:lstStyle/>
          <a:p>
            <a:pPr algn="ctr"/>
            <a:r>
              <a:rPr lang="en-US" sz="2000" b="1">
                <a:cs typeface="Calibri"/>
              </a:rPr>
              <a:t>ROCK.AAOS.ORG</a:t>
            </a:r>
          </a:p>
        </p:txBody>
      </p:sp>
      <p:pic>
        <p:nvPicPr>
          <p:cNvPr id="65" name="Graphic 64" descr="Add with solid fill">
            <a:extLst>
              <a:ext uri="{FF2B5EF4-FFF2-40B4-BE49-F238E27FC236}">
                <a16:creationId xmlns:a16="http://schemas.microsoft.com/office/drawing/2014/main" id="{9EED068C-133F-49C3-AF5B-C0CC98D088D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83751" y="970800"/>
            <a:ext cx="767870" cy="767870"/>
          </a:xfrm>
          <a:prstGeom prst="rect">
            <a:avLst/>
          </a:prstGeom>
        </p:spPr>
      </p:pic>
    </p:spTree>
    <p:extLst>
      <p:ext uri="{BB962C8B-B14F-4D97-AF65-F5344CB8AC3E}">
        <p14:creationId xmlns:p14="http://schemas.microsoft.com/office/powerpoint/2010/main" val="190769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971550" y="3305175"/>
            <a:ext cx="10048875" cy="1015663"/>
          </a:xfrm>
          <a:prstGeom prst="rect">
            <a:avLst/>
          </a:prstGeom>
          <a:noFill/>
        </p:spPr>
        <p:txBody>
          <a:bodyPr wrap="square" rtlCol="0">
            <a:spAutoFit/>
          </a:bodyPr>
          <a:lstStyle/>
          <a:p>
            <a:pPr algn="ctr"/>
            <a:r>
              <a:rPr lang="en-US" sz="6000" b="1" dirty="0">
                <a:solidFill>
                  <a:srgbClr val="C00000"/>
                </a:solidFill>
                <a:latin typeface="Arial Black" panose="020B0A04020102020204" pitchFamily="34" charset="0"/>
              </a:rPr>
              <a:t>ROCK </a:t>
            </a:r>
            <a:r>
              <a:rPr lang="en-US" sz="6000" b="1" dirty="0">
                <a:latin typeface="Arial Black" panose="020B0A04020102020204" pitchFamily="34" charset="0"/>
              </a:rPr>
              <a:t>Study Schedule</a:t>
            </a:r>
          </a:p>
        </p:txBody>
      </p:sp>
    </p:spTree>
    <p:extLst>
      <p:ext uri="{BB962C8B-B14F-4D97-AF65-F5344CB8AC3E}">
        <p14:creationId xmlns:p14="http://schemas.microsoft.com/office/powerpoint/2010/main" val="383062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99661136-535D-04EE-0C29-A8BD59439029}"/>
              </a:ext>
            </a:extLst>
          </p:cNvPr>
          <p:cNvSpPr txBox="1"/>
          <p:nvPr/>
        </p:nvSpPr>
        <p:spPr>
          <a:xfrm>
            <a:off x="254324" y="127803"/>
            <a:ext cx="11064549"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400" dirty="0"/>
              <a:t>| </a:t>
            </a:r>
            <a:r>
              <a:rPr lang="en-US" sz="4400" dirty="0">
                <a:latin typeface="Arial Black" panose="020B0A04020102020204" pitchFamily="34" charset="0"/>
              </a:rPr>
              <a:t>Study Schedule Overview</a:t>
            </a:r>
          </a:p>
        </p:txBody>
      </p:sp>
      <p:graphicFrame>
        <p:nvGraphicFramePr>
          <p:cNvPr id="2" name="Diagram 1">
            <a:extLst>
              <a:ext uri="{FF2B5EF4-FFF2-40B4-BE49-F238E27FC236}">
                <a16:creationId xmlns:a16="http://schemas.microsoft.com/office/drawing/2014/main" id="{BA7184A0-1F64-6E53-CC30-F28E24489EB1}"/>
              </a:ext>
            </a:extLst>
          </p:cNvPr>
          <p:cNvGraphicFramePr/>
          <p:nvPr>
            <p:extLst>
              <p:ext uri="{D42A27DB-BD31-4B8C-83A1-F6EECF244321}">
                <p14:modId xmlns:p14="http://schemas.microsoft.com/office/powerpoint/2010/main" val="134428677"/>
              </p:ext>
            </p:extLst>
          </p:nvPr>
        </p:nvGraphicFramePr>
        <p:xfrm>
          <a:off x="4298951" y="1083733"/>
          <a:ext cx="7569200" cy="4690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A8DC8A14-C905-7560-B2B8-422CF9250BC3}"/>
              </a:ext>
            </a:extLst>
          </p:cNvPr>
          <p:cNvSpPr/>
          <p:nvPr/>
        </p:nvSpPr>
        <p:spPr>
          <a:xfrm>
            <a:off x="444499" y="1148905"/>
            <a:ext cx="2480328" cy="1477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24D1-915A-D7E9-FB92-4BAF3293963F}"/>
              </a:ext>
            </a:extLst>
          </p:cNvPr>
          <p:cNvSpPr txBox="1"/>
          <p:nvPr/>
        </p:nvSpPr>
        <p:spPr>
          <a:xfrm>
            <a:off x="754389" y="1211088"/>
            <a:ext cx="1905000" cy="1384995"/>
          </a:xfrm>
          <a:prstGeom prst="rect">
            <a:avLst/>
          </a:prstGeom>
          <a:noFill/>
        </p:spPr>
        <p:txBody>
          <a:bodyPr wrap="square" rtlCol="0">
            <a:spAutoFit/>
          </a:bodyPr>
          <a:lstStyle/>
          <a:p>
            <a:pPr algn="ctr"/>
            <a:r>
              <a:rPr lang="en-US" sz="2800" b="1" dirty="0">
                <a:solidFill>
                  <a:schemeClr val="bg1"/>
                </a:solidFill>
              </a:rPr>
              <a:t>AAOS Default Schedule</a:t>
            </a:r>
          </a:p>
        </p:txBody>
      </p:sp>
      <p:sp>
        <p:nvSpPr>
          <p:cNvPr id="6" name="Arrow: Right 5">
            <a:extLst>
              <a:ext uri="{FF2B5EF4-FFF2-40B4-BE49-F238E27FC236}">
                <a16:creationId xmlns:a16="http://schemas.microsoft.com/office/drawing/2014/main" id="{C32F849B-63E8-A930-07CC-44835B131A19}"/>
              </a:ext>
            </a:extLst>
          </p:cNvPr>
          <p:cNvSpPr/>
          <p:nvPr/>
        </p:nvSpPr>
        <p:spPr>
          <a:xfrm rot="5400000">
            <a:off x="1425900" y="2825174"/>
            <a:ext cx="561975" cy="381000"/>
          </a:xfrm>
          <a:prstGeom prst="rightArrow">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EE1293-4EDC-9E57-F423-3C5A9A1D1B5F}"/>
              </a:ext>
            </a:extLst>
          </p:cNvPr>
          <p:cNvSpPr txBox="1"/>
          <p:nvPr/>
        </p:nvSpPr>
        <p:spPr>
          <a:xfrm>
            <a:off x="254324" y="3375850"/>
            <a:ext cx="2905125" cy="2062103"/>
          </a:xfrm>
          <a:prstGeom prst="rect">
            <a:avLst/>
          </a:prstGeom>
          <a:solidFill>
            <a:schemeClr val="accent2">
              <a:lumMod val="20000"/>
              <a:lumOff val="80000"/>
            </a:schemeClr>
          </a:solidFill>
          <a:ln w="28575">
            <a:solidFill>
              <a:schemeClr val="tx1"/>
            </a:solidFill>
          </a:ln>
        </p:spPr>
        <p:txBody>
          <a:bodyPr wrap="square" rtlCol="0">
            <a:spAutoFit/>
          </a:bodyPr>
          <a:lstStyle/>
          <a:p>
            <a:pPr marL="285750" indent="-285750">
              <a:buFont typeface="Arial" panose="020B0604020202020204" pitchFamily="34" charset="0"/>
              <a:buChar char="•"/>
            </a:pPr>
            <a:r>
              <a:rPr lang="en-US" sz="1600" dirty="0"/>
              <a:t>AAOS creates a two-year default schedule; a new two-year cycle will be published every year</a:t>
            </a:r>
          </a:p>
          <a:p>
            <a:pPr marL="285750" indent="-285750">
              <a:buFont typeface="Arial" panose="020B0604020202020204" pitchFamily="34" charset="0"/>
              <a:buChar char="•"/>
            </a:pPr>
            <a:r>
              <a:rPr lang="en-US" sz="1600" dirty="0"/>
              <a:t>The default schedule is completely customizable to align to your program’s education schedule</a:t>
            </a:r>
          </a:p>
        </p:txBody>
      </p:sp>
    </p:spTree>
    <p:extLst>
      <p:ext uri="{BB962C8B-B14F-4D97-AF65-F5344CB8AC3E}">
        <p14:creationId xmlns:p14="http://schemas.microsoft.com/office/powerpoint/2010/main" val="125074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C946B41B-0200-1D72-BA4A-A99B67AC4005}"/>
              </a:ext>
            </a:extLst>
          </p:cNvPr>
          <p:cNvSpPr txBox="1"/>
          <p:nvPr/>
        </p:nvSpPr>
        <p:spPr>
          <a:xfrm>
            <a:off x="180975" y="95250"/>
            <a:ext cx="8886825" cy="646331"/>
          </a:xfrm>
          <a:prstGeom prst="rect">
            <a:avLst/>
          </a:prstGeom>
          <a:noFill/>
        </p:spPr>
        <p:txBody>
          <a:bodyPr wrap="square" rtlCol="0">
            <a:spAutoFit/>
          </a:bodyPr>
          <a:lstStyle/>
          <a:p>
            <a:r>
              <a:rPr kumimoji="0" lang="en-US" sz="36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3600" dirty="0"/>
              <a:t>| </a:t>
            </a:r>
            <a:r>
              <a:rPr lang="en-US" sz="3600" b="1" dirty="0">
                <a:latin typeface="Arial Black" panose="020B0A04020102020204" pitchFamily="34" charset="0"/>
              </a:rPr>
              <a:t>Assigning Study Schedule</a:t>
            </a:r>
          </a:p>
        </p:txBody>
      </p:sp>
      <p:sp>
        <p:nvSpPr>
          <p:cNvPr id="4" name="TextBox 3">
            <a:extLst>
              <a:ext uri="{FF2B5EF4-FFF2-40B4-BE49-F238E27FC236}">
                <a16:creationId xmlns:a16="http://schemas.microsoft.com/office/drawing/2014/main" id="{5C4C390A-C752-C0E1-91D3-9D5C86A6535F}"/>
              </a:ext>
            </a:extLst>
          </p:cNvPr>
          <p:cNvSpPr txBox="1"/>
          <p:nvPr/>
        </p:nvSpPr>
        <p:spPr>
          <a:xfrm>
            <a:off x="1281617" y="3912746"/>
            <a:ext cx="2867025" cy="1477328"/>
          </a:xfrm>
          <a:prstGeom prst="rect">
            <a:avLst/>
          </a:prstGeom>
          <a:noFill/>
        </p:spPr>
        <p:txBody>
          <a:bodyPr wrap="square" rtlCol="0">
            <a:spAutoFit/>
          </a:bodyPr>
          <a:lstStyle/>
          <a:p>
            <a:pPr algn="ctr"/>
            <a:r>
              <a:rPr lang="en-US" b="1" i="1" dirty="0"/>
              <a:t>*ROCK Study Schedules must be assigned to residents for them to see their weekly assignments in their dashboard</a:t>
            </a:r>
          </a:p>
        </p:txBody>
      </p:sp>
      <p:pic>
        <p:nvPicPr>
          <p:cNvPr id="6" name="Picture 5" descr="A screenshot of a computer&#10;&#10;Description automatically generated">
            <a:extLst>
              <a:ext uri="{FF2B5EF4-FFF2-40B4-BE49-F238E27FC236}">
                <a16:creationId xmlns:a16="http://schemas.microsoft.com/office/drawing/2014/main" id="{5B01AD14-3840-A084-B961-17EBAC5DB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63" y="965130"/>
            <a:ext cx="7463439" cy="257817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23254A1-30CE-1674-E4C3-446ED46BF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76" y="1371237"/>
            <a:ext cx="6541100" cy="4608271"/>
          </a:xfrm>
          <a:prstGeom prst="rect">
            <a:avLst/>
          </a:prstGeom>
        </p:spPr>
      </p:pic>
    </p:spTree>
    <p:extLst>
      <p:ext uri="{BB962C8B-B14F-4D97-AF65-F5344CB8AC3E}">
        <p14:creationId xmlns:p14="http://schemas.microsoft.com/office/powerpoint/2010/main" val="68232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423861" y="3429000"/>
            <a:ext cx="11344275" cy="923330"/>
          </a:xfrm>
          <a:prstGeom prst="rect">
            <a:avLst/>
          </a:prstGeom>
          <a:noFill/>
        </p:spPr>
        <p:txBody>
          <a:bodyPr wrap="square" rtlCol="0">
            <a:spAutoFit/>
          </a:bodyPr>
          <a:lstStyle/>
          <a:p>
            <a:pPr algn="ctr"/>
            <a:r>
              <a:rPr lang="en-US" sz="5400" b="1" dirty="0">
                <a:solidFill>
                  <a:srgbClr val="C00000"/>
                </a:solidFill>
                <a:latin typeface="Arial Black" panose="020B0A04020102020204" pitchFamily="34" charset="0"/>
              </a:rPr>
              <a:t>ROCK </a:t>
            </a:r>
            <a:r>
              <a:rPr lang="en-US" sz="5400" b="1" dirty="0">
                <a:latin typeface="Arial Black" panose="020B0A04020102020204" pitchFamily="34" charset="0"/>
              </a:rPr>
              <a:t>Performance Analytics</a:t>
            </a:r>
          </a:p>
        </p:txBody>
      </p:sp>
    </p:spTree>
    <p:extLst>
      <p:ext uri="{BB962C8B-B14F-4D97-AF65-F5344CB8AC3E}">
        <p14:creationId xmlns:p14="http://schemas.microsoft.com/office/powerpoint/2010/main" val="368498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5" name="TextBox 4">
            <a:extLst>
              <a:ext uri="{FF2B5EF4-FFF2-40B4-BE49-F238E27FC236}">
                <a16:creationId xmlns:a16="http://schemas.microsoft.com/office/drawing/2014/main" id="{7A8F24D1-915A-D7E9-FB92-4BAF3293963F}"/>
              </a:ext>
            </a:extLst>
          </p:cNvPr>
          <p:cNvSpPr txBox="1"/>
          <p:nvPr/>
        </p:nvSpPr>
        <p:spPr>
          <a:xfrm>
            <a:off x="792489" y="1211088"/>
            <a:ext cx="1905000" cy="1384995"/>
          </a:xfrm>
          <a:prstGeom prst="rect">
            <a:avLst/>
          </a:prstGeom>
          <a:noFill/>
        </p:spPr>
        <p:txBody>
          <a:bodyPr wrap="square" rtlCol="0">
            <a:spAutoFit/>
          </a:bodyPr>
          <a:lstStyle/>
          <a:p>
            <a:pPr algn="ctr"/>
            <a:r>
              <a:rPr lang="en-US" sz="2800" b="1" dirty="0">
                <a:solidFill>
                  <a:schemeClr val="bg1"/>
                </a:solidFill>
              </a:rPr>
              <a:t>AAOS Default Schedule</a:t>
            </a:r>
          </a:p>
        </p:txBody>
      </p:sp>
      <p:sp>
        <p:nvSpPr>
          <p:cNvPr id="2" name="TextBox 1">
            <a:extLst>
              <a:ext uri="{FF2B5EF4-FFF2-40B4-BE49-F238E27FC236}">
                <a16:creationId xmlns:a16="http://schemas.microsoft.com/office/drawing/2014/main" id="{FF4A1843-5CE7-386C-996A-D33449C9A05F}"/>
              </a:ext>
            </a:extLst>
          </p:cNvPr>
          <p:cNvSpPr txBox="1"/>
          <p:nvPr/>
        </p:nvSpPr>
        <p:spPr>
          <a:xfrm>
            <a:off x="123823" y="3066"/>
            <a:ext cx="10610851"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400" dirty="0"/>
              <a:t>| </a:t>
            </a:r>
            <a:r>
              <a:rPr lang="en-US" sz="4400" b="1" dirty="0">
                <a:latin typeface="Arial Black" panose="020B0A04020102020204" pitchFamily="34" charset="0"/>
              </a:rPr>
              <a:t>Performance Dashboard</a:t>
            </a:r>
          </a:p>
        </p:txBody>
      </p:sp>
      <p:sp>
        <p:nvSpPr>
          <p:cNvPr id="3" name="TextBox 2">
            <a:extLst>
              <a:ext uri="{FF2B5EF4-FFF2-40B4-BE49-F238E27FC236}">
                <a16:creationId xmlns:a16="http://schemas.microsoft.com/office/drawing/2014/main" id="{272D9CDD-C590-BB78-05EE-716A649A4F75}"/>
              </a:ext>
            </a:extLst>
          </p:cNvPr>
          <p:cNvSpPr txBox="1"/>
          <p:nvPr/>
        </p:nvSpPr>
        <p:spPr>
          <a:xfrm>
            <a:off x="150485" y="759465"/>
            <a:ext cx="11209012" cy="923330"/>
          </a:xfrm>
          <a:prstGeom prst="rect">
            <a:avLst/>
          </a:prstGeom>
          <a:noFill/>
        </p:spPr>
        <p:txBody>
          <a:bodyPr wrap="square" rtlCol="0">
            <a:spAutoFit/>
          </a:bodyPr>
          <a:lstStyle/>
          <a:p>
            <a:pPr algn="ctr"/>
            <a:r>
              <a:rPr lang="en-US" i="1" dirty="0"/>
              <a:t>Subscribing institutions have access to their program-level analytics and can track resident progress on assignments, performance on pre/post-tests, and see how their program performance compares to the performance of other programs in the platform, as well as how individual resident performance compares to their peers in the platform</a:t>
            </a:r>
          </a:p>
        </p:txBody>
      </p:sp>
      <p:sp>
        <p:nvSpPr>
          <p:cNvPr id="7" name="TextBox 6">
            <a:extLst>
              <a:ext uri="{FF2B5EF4-FFF2-40B4-BE49-F238E27FC236}">
                <a16:creationId xmlns:a16="http://schemas.microsoft.com/office/drawing/2014/main" id="{050472F8-4DCA-3103-D61A-D73B5D682732}"/>
              </a:ext>
            </a:extLst>
          </p:cNvPr>
          <p:cNvSpPr txBox="1"/>
          <p:nvPr/>
        </p:nvSpPr>
        <p:spPr>
          <a:xfrm>
            <a:off x="120976" y="2106187"/>
            <a:ext cx="3248025" cy="1200329"/>
          </a:xfrm>
          <a:prstGeom prst="rect">
            <a:avLst/>
          </a:prstGeom>
          <a:noFill/>
        </p:spPr>
        <p:txBody>
          <a:bodyPr wrap="square" rtlCol="0">
            <a:spAutoFit/>
          </a:bodyPr>
          <a:lstStyle/>
          <a:p>
            <a:pPr algn="ctr"/>
            <a:r>
              <a:rPr lang="en-US" dirty="0"/>
              <a:t>Performance reports can be accessed with the </a:t>
            </a:r>
            <a:r>
              <a:rPr lang="en-US" dirty="0" err="1"/>
              <a:t>Peformance</a:t>
            </a:r>
            <a:r>
              <a:rPr lang="en-US" dirty="0"/>
              <a:t> Dashboard link found in the user’s “My Dashboard”</a:t>
            </a:r>
          </a:p>
        </p:txBody>
      </p:sp>
      <p:pic>
        <p:nvPicPr>
          <p:cNvPr id="16" name="Picture 15" descr="A graph with blue rectangles&#10;&#10;Description automatically generated">
            <a:extLst>
              <a:ext uri="{FF2B5EF4-FFF2-40B4-BE49-F238E27FC236}">
                <a16:creationId xmlns:a16="http://schemas.microsoft.com/office/drawing/2014/main" id="{514EA3E7-E03C-77ED-C161-260C9D5D6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3909662"/>
            <a:ext cx="7061844" cy="2050456"/>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D5EECA49-74B2-CEBC-86F2-6508B280E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498" y="1729428"/>
            <a:ext cx="2702956" cy="218023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29F7FB31-28EC-F2FA-1693-E3EF0683E9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74" y="3569479"/>
            <a:ext cx="3001822" cy="1843224"/>
          </a:xfrm>
          <a:prstGeom prst="rect">
            <a:avLst/>
          </a:prstGeom>
        </p:spPr>
      </p:pic>
    </p:spTree>
    <p:extLst>
      <p:ext uri="{BB962C8B-B14F-4D97-AF65-F5344CB8AC3E}">
        <p14:creationId xmlns:p14="http://schemas.microsoft.com/office/powerpoint/2010/main" val="403378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99661136-535D-04EE-0C29-A8BD59439029}"/>
              </a:ext>
            </a:extLst>
          </p:cNvPr>
          <p:cNvSpPr txBox="1"/>
          <p:nvPr/>
        </p:nvSpPr>
        <p:spPr>
          <a:xfrm>
            <a:off x="295275" y="123825"/>
            <a:ext cx="10306050" cy="830997"/>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800" dirty="0"/>
              <a:t>| </a:t>
            </a:r>
            <a:r>
              <a:rPr lang="en-US" sz="4800" dirty="0">
                <a:latin typeface="Arial Black" panose="020B0A04020102020204" pitchFamily="34" charset="0"/>
              </a:rPr>
              <a:t>Updated Analytics</a:t>
            </a:r>
          </a:p>
        </p:txBody>
      </p:sp>
      <p:sp>
        <p:nvSpPr>
          <p:cNvPr id="4" name="TextBox 3">
            <a:extLst>
              <a:ext uri="{FF2B5EF4-FFF2-40B4-BE49-F238E27FC236}">
                <a16:creationId xmlns:a16="http://schemas.microsoft.com/office/drawing/2014/main" id="{F90230C4-21A8-A625-3612-44E5323F0344}"/>
              </a:ext>
            </a:extLst>
          </p:cNvPr>
          <p:cNvSpPr txBox="1"/>
          <p:nvPr/>
        </p:nvSpPr>
        <p:spPr>
          <a:xfrm>
            <a:off x="628650" y="992848"/>
            <a:ext cx="10058400" cy="646331"/>
          </a:xfrm>
          <a:prstGeom prst="rect">
            <a:avLst/>
          </a:prstGeom>
          <a:noFill/>
        </p:spPr>
        <p:txBody>
          <a:bodyPr wrap="square" rtlCol="0">
            <a:spAutoFit/>
          </a:bodyPr>
          <a:lstStyle/>
          <a:p>
            <a:pPr algn="ctr"/>
            <a:r>
              <a:rPr lang="en-US" dirty="0">
                <a:latin typeface="+mj-lt"/>
              </a:rPr>
              <a:t>Implementation of updated analytics is underway, with changes expected in the platform by end of March. New additions to the performance include:</a:t>
            </a:r>
          </a:p>
        </p:txBody>
      </p:sp>
      <p:pic>
        <p:nvPicPr>
          <p:cNvPr id="6" name="Picture 5" descr="A screenshot of a computer program&#10;&#10;Description automatically generated">
            <a:extLst>
              <a:ext uri="{FF2B5EF4-FFF2-40B4-BE49-F238E27FC236}">
                <a16:creationId xmlns:a16="http://schemas.microsoft.com/office/drawing/2014/main" id="{16386AD2-6E12-36C4-EC3A-18F8E08E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05996"/>
            <a:ext cx="6810681" cy="1650743"/>
          </a:xfrm>
          <a:prstGeom prst="rect">
            <a:avLst/>
          </a:prstGeom>
        </p:spPr>
      </p:pic>
      <p:pic>
        <p:nvPicPr>
          <p:cNvPr id="8" name="Picture 7" descr="A screenshot of a calendar&#10;&#10;Description automatically generated">
            <a:extLst>
              <a:ext uri="{FF2B5EF4-FFF2-40B4-BE49-F238E27FC236}">
                <a16:creationId xmlns:a16="http://schemas.microsoft.com/office/drawing/2014/main" id="{B5B42301-93B1-6673-8DA6-80FAAF4BCE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058" y="2458745"/>
            <a:ext cx="7064667" cy="3329417"/>
          </a:xfrm>
          <a:prstGeom prst="rect">
            <a:avLst/>
          </a:prstGeom>
        </p:spPr>
      </p:pic>
      <p:sp>
        <p:nvSpPr>
          <p:cNvPr id="9" name="TextBox 8">
            <a:extLst>
              <a:ext uri="{FF2B5EF4-FFF2-40B4-BE49-F238E27FC236}">
                <a16:creationId xmlns:a16="http://schemas.microsoft.com/office/drawing/2014/main" id="{4291A95E-A79F-2175-7EE7-CC0160E35692}"/>
              </a:ext>
            </a:extLst>
          </p:cNvPr>
          <p:cNvSpPr txBox="1"/>
          <p:nvPr/>
        </p:nvSpPr>
        <p:spPr>
          <a:xfrm>
            <a:off x="523875" y="3914775"/>
            <a:ext cx="3971925" cy="1477328"/>
          </a:xfrm>
          <a:prstGeom prst="rect">
            <a:avLst/>
          </a:prstGeom>
          <a:noFill/>
        </p:spPr>
        <p:txBody>
          <a:bodyPr wrap="square" rtlCol="0">
            <a:spAutoFit/>
          </a:bodyPr>
          <a:lstStyle/>
          <a:p>
            <a:pPr algn="ctr"/>
            <a:r>
              <a:rPr lang="en-US" i="1" dirty="0"/>
              <a:t>Time tracking will be a prominent metric in the updated dashboards, as well as assignment completion, so program directors can stay informed about resident progress and performance</a:t>
            </a:r>
          </a:p>
        </p:txBody>
      </p:sp>
    </p:spTree>
    <p:extLst>
      <p:ext uri="{BB962C8B-B14F-4D97-AF65-F5344CB8AC3E}">
        <p14:creationId xmlns:p14="http://schemas.microsoft.com/office/powerpoint/2010/main" val="178213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20F6-DBD9-75C1-035E-68590FEDA9D5}"/>
            </a:ext>
          </a:extLst>
        </p:cNvPr>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8EC3A84B-C342-24C6-4254-E88260EF4F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1822274C-0332-8B56-1FE3-D56C7DA00F99}"/>
              </a:ext>
            </a:extLst>
          </p:cNvPr>
          <p:cNvSpPr txBox="1"/>
          <p:nvPr/>
        </p:nvSpPr>
        <p:spPr>
          <a:xfrm>
            <a:off x="295275" y="123825"/>
            <a:ext cx="10306050" cy="830997"/>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800" dirty="0"/>
              <a:t>| </a:t>
            </a:r>
            <a:r>
              <a:rPr lang="en-US" sz="4800" dirty="0">
                <a:latin typeface="Arial Black" panose="020B0A04020102020204" pitchFamily="34" charset="0"/>
              </a:rPr>
              <a:t>Updated Analytics</a:t>
            </a:r>
          </a:p>
        </p:txBody>
      </p:sp>
      <p:pic>
        <p:nvPicPr>
          <p:cNvPr id="5" name="Picture 4" descr="A two graphs on a white background&#10;&#10;Description automatically generated with medium confidence">
            <a:extLst>
              <a:ext uri="{FF2B5EF4-FFF2-40B4-BE49-F238E27FC236}">
                <a16:creationId xmlns:a16="http://schemas.microsoft.com/office/drawing/2014/main" id="{46601119-3C57-2F7A-DB5F-5144378A6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1078648"/>
            <a:ext cx="8797781" cy="3026628"/>
          </a:xfrm>
          <a:prstGeom prst="rect">
            <a:avLst/>
          </a:prstGeom>
        </p:spPr>
      </p:pic>
      <p:pic>
        <p:nvPicPr>
          <p:cNvPr id="11" name="Picture 10" descr="A screenshot of a graph&#10;&#10;Description automatically generated">
            <a:extLst>
              <a:ext uri="{FF2B5EF4-FFF2-40B4-BE49-F238E27FC236}">
                <a16:creationId xmlns:a16="http://schemas.microsoft.com/office/drawing/2014/main" id="{B8D26B42-EC1C-C7EB-488C-E2707601A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550" y="2975101"/>
            <a:ext cx="8651428" cy="2896226"/>
          </a:xfrm>
          <a:prstGeom prst="rect">
            <a:avLst/>
          </a:prstGeom>
        </p:spPr>
      </p:pic>
    </p:spTree>
    <p:extLst>
      <p:ext uri="{BB962C8B-B14F-4D97-AF65-F5344CB8AC3E}">
        <p14:creationId xmlns:p14="http://schemas.microsoft.com/office/powerpoint/2010/main" val="373110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169067" y="3429000"/>
            <a:ext cx="11853864" cy="923330"/>
          </a:xfrm>
          <a:prstGeom prst="rect">
            <a:avLst/>
          </a:prstGeom>
          <a:noFill/>
        </p:spPr>
        <p:txBody>
          <a:bodyPr wrap="square" rtlCol="0">
            <a:spAutoFit/>
          </a:bodyPr>
          <a:lstStyle/>
          <a:p>
            <a:pPr algn="ctr"/>
            <a:r>
              <a:rPr lang="en-US" sz="5400" b="1" dirty="0">
                <a:solidFill>
                  <a:srgbClr val="C00000"/>
                </a:solidFill>
                <a:latin typeface="Arial Black" panose="020B0A04020102020204" pitchFamily="34" charset="0"/>
              </a:rPr>
              <a:t>ROCK </a:t>
            </a:r>
            <a:r>
              <a:rPr lang="en-US" sz="5400" b="1" dirty="0">
                <a:latin typeface="Arial Black" panose="020B0A04020102020204" pitchFamily="34" charset="0"/>
              </a:rPr>
              <a:t>New Features</a:t>
            </a:r>
          </a:p>
        </p:txBody>
      </p:sp>
    </p:spTree>
    <p:extLst>
      <p:ext uri="{BB962C8B-B14F-4D97-AF65-F5344CB8AC3E}">
        <p14:creationId xmlns:p14="http://schemas.microsoft.com/office/powerpoint/2010/main" val="233908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790575" y="3219450"/>
            <a:ext cx="10048875" cy="1015663"/>
          </a:xfrm>
          <a:prstGeom prst="rect">
            <a:avLst/>
          </a:prstGeom>
          <a:noFill/>
        </p:spPr>
        <p:txBody>
          <a:bodyPr wrap="square" rtlCol="0">
            <a:spAutoFit/>
          </a:bodyPr>
          <a:lstStyle/>
          <a:p>
            <a:pPr algn="ctr"/>
            <a:r>
              <a:rPr lang="en-US" sz="6000" b="1" dirty="0">
                <a:solidFill>
                  <a:srgbClr val="C00000"/>
                </a:solidFill>
                <a:latin typeface="Arial Black" panose="020B0A04020102020204" pitchFamily="34" charset="0"/>
              </a:rPr>
              <a:t>ROCK </a:t>
            </a:r>
            <a:r>
              <a:rPr lang="en-US" sz="6000" b="1" dirty="0">
                <a:latin typeface="Arial Black" panose="020B0A04020102020204" pitchFamily="34" charset="0"/>
              </a:rPr>
              <a:t>Overview</a:t>
            </a:r>
          </a:p>
        </p:txBody>
      </p:sp>
    </p:spTree>
    <p:extLst>
      <p:ext uri="{BB962C8B-B14F-4D97-AF65-F5344CB8AC3E}">
        <p14:creationId xmlns:p14="http://schemas.microsoft.com/office/powerpoint/2010/main" val="251247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99661136-535D-04EE-0C29-A8BD59439029}"/>
              </a:ext>
            </a:extLst>
          </p:cNvPr>
          <p:cNvSpPr txBox="1"/>
          <p:nvPr/>
        </p:nvSpPr>
        <p:spPr>
          <a:xfrm>
            <a:off x="409575" y="95250"/>
            <a:ext cx="10306050" cy="830997"/>
          </a:xfrm>
          <a:prstGeom prst="rect">
            <a:avLst/>
          </a:prstGeom>
          <a:noFill/>
        </p:spPr>
        <p:txBody>
          <a:bodyPr wrap="square" rtlCol="0">
            <a:spAutoFit/>
          </a:bodyPr>
          <a:lstStyle/>
          <a:p>
            <a:r>
              <a:rPr lang="en-US" sz="4800" dirty="0">
                <a:solidFill>
                  <a:srgbClr val="C00000"/>
                </a:solidFill>
                <a:latin typeface="Arial Black" panose="020B0A04020102020204" pitchFamily="34" charset="0"/>
              </a:rPr>
              <a:t>ROCK</a:t>
            </a:r>
            <a:r>
              <a:rPr lang="en-US" sz="4800" dirty="0">
                <a:latin typeface="Arial Black" panose="020B0A04020102020204" pitchFamily="34" charset="0"/>
              </a:rPr>
              <a:t>-OITE links</a:t>
            </a:r>
          </a:p>
        </p:txBody>
      </p:sp>
      <p:pic>
        <p:nvPicPr>
          <p:cNvPr id="4" name="Picture 3" descr="A screenshot of a computer&#10;&#10;Description automatically generated">
            <a:extLst>
              <a:ext uri="{FF2B5EF4-FFF2-40B4-BE49-F238E27FC236}">
                <a16:creationId xmlns:a16="http://schemas.microsoft.com/office/drawing/2014/main" id="{27FFA3A3-98DC-ABDF-9803-84A110AC3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1021497"/>
            <a:ext cx="5987036" cy="335047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820A035-1EED-79A0-6B46-749ADC20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348" y="1892820"/>
            <a:ext cx="7274302" cy="3998607"/>
          </a:xfrm>
          <a:prstGeom prst="rect">
            <a:avLst/>
          </a:prstGeom>
        </p:spPr>
      </p:pic>
    </p:spTree>
    <p:extLst>
      <p:ext uri="{BB962C8B-B14F-4D97-AF65-F5344CB8AC3E}">
        <p14:creationId xmlns:p14="http://schemas.microsoft.com/office/powerpoint/2010/main" val="329566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99661136-535D-04EE-0C29-A8BD59439029}"/>
              </a:ext>
            </a:extLst>
          </p:cNvPr>
          <p:cNvSpPr txBox="1"/>
          <p:nvPr/>
        </p:nvSpPr>
        <p:spPr>
          <a:xfrm>
            <a:off x="161925" y="104775"/>
            <a:ext cx="10306050" cy="830997"/>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ROCK </a:t>
            </a:r>
            <a:r>
              <a:rPr lang="en-US" sz="4800" dirty="0"/>
              <a:t>| </a:t>
            </a:r>
            <a:r>
              <a:rPr lang="en-US" sz="4800" dirty="0">
                <a:latin typeface="Arial Black" panose="020B0A04020102020204" pitchFamily="34" charset="0"/>
              </a:rPr>
              <a:t>Video User Guide</a:t>
            </a:r>
          </a:p>
        </p:txBody>
      </p:sp>
      <p:pic>
        <p:nvPicPr>
          <p:cNvPr id="6" name="Picture 5" descr="A screenshot of a survey&#10;&#10;Description automatically generated">
            <a:extLst>
              <a:ext uri="{FF2B5EF4-FFF2-40B4-BE49-F238E27FC236}">
                <a16:creationId xmlns:a16="http://schemas.microsoft.com/office/drawing/2014/main" id="{F3DB1304-480C-288F-1E8F-5E7A1A6EB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225" y="833319"/>
            <a:ext cx="4318400" cy="5039359"/>
          </a:xfrm>
          <a:prstGeom prst="rect">
            <a:avLst/>
          </a:prstGeom>
          <a:ln w="12700">
            <a:solidFill>
              <a:schemeClr val="tx1"/>
            </a:solidFill>
          </a:ln>
        </p:spPr>
      </p:pic>
      <p:pic>
        <p:nvPicPr>
          <p:cNvPr id="8" name="Picture 7" descr="A screenshot of a website&#10;&#10;Description automatically generated">
            <a:extLst>
              <a:ext uri="{FF2B5EF4-FFF2-40B4-BE49-F238E27FC236}">
                <a16:creationId xmlns:a16="http://schemas.microsoft.com/office/drawing/2014/main" id="{DE5CDAF4-0952-B88B-C0C9-F467CC584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56" y="1542973"/>
            <a:ext cx="4318400" cy="3514802"/>
          </a:xfrm>
          <a:prstGeom prst="rect">
            <a:avLst/>
          </a:prstGeom>
          <a:ln w="12700">
            <a:solidFill>
              <a:schemeClr val="tx1"/>
            </a:solidFill>
          </a:ln>
        </p:spPr>
      </p:pic>
      <p:sp>
        <p:nvSpPr>
          <p:cNvPr id="9" name="Arrow: Right 8">
            <a:extLst>
              <a:ext uri="{FF2B5EF4-FFF2-40B4-BE49-F238E27FC236}">
                <a16:creationId xmlns:a16="http://schemas.microsoft.com/office/drawing/2014/main" id="{E96D72F6-BBFF-CF52-341E-DC5D65B51940}"/>
              </a:ext>
            </a:extLst>
          </p:cNvPr>
          <p:cNvSpPr/>
          <p:nvPr/>
        </p:nvSpPr>
        <p:spPr>
          <a:xfrm>
            <a:off x="5169173" y="2650390"/>
            <a:ext cx="1485900" cy="8309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4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971550" y="3305175"/>
            <a:ext cx="10048875" cy="1015663"/>
          </a:xfrm>
          <a:prstGeom prst="rect">
            <a:avLst/>
          </a:prstGeom>
          <a:noFill/>
        </p:spPr>
        <p:txBody>
          <a:bodyPr wrap="square" rtlCol="0">
            <a:spAutoFit/>
          </a:bodyPr>
          <a:lstStyle/>
          <a:p>
            <a:pPr algn="ctr"/>
            <a:r>
              <a:rPr lang="en-US" sz="6000" b="1" dirty="0">
                <a:solidFill>
                  <a:srgbClr val="C00000"/>
                </a:solidFill>
                <a:latin typeface="Arial Black" panose="020B0A04020102020204" pitchFamily="34" charset="0"/>
              </a:rPr>
              <a:t>ROCK </a:t>
            </a:r>
            <a:r>
              <a:rPr lang="en-US" sz="6000" b="1" dirty="0">
                <a:latin typeface="Arial Black" panose="020B0A04020102020204" pitchFamily="34" charset="0"/>
              </a:rPr>
              <a:t>AY 2024-2025</a:t>
            </a:r>
          </a:p>
        </p:txBody>
      </p:sp>
    </p:spTree>
    <p:extLst>
      <p:ext uri="{BB962C8B-B14F-4D97-AF65-F5344CB8AC3E}">
        <p14:creationId xmlns:p14="http://schemas.microsoft.com/office/powerpoint/2010/main" val="11880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extBox 2">
            <a:extLst>
              <a:ext uri="{FF2B5EF4-FFF2-40B4-BE49-F238E27FC236}">
                <a16:creationId xmlns:a16="http://schemas.microsoft.com/office/drawing/2014/main" id="{99661136-535D-04EE-0C29-A8BD59439029}"/>
              </a:ext>
            </a:extLst>
          </p:cNvPr>
          <p:cNvSpPr txBox="1"/>
          <p:nvPr/>
        </p:nvSpPr>
        <p:spPr>
          <a:xfrm>
            <a:off x="247650" y="273832"/>
            <a:ext cx="10306050" cy="830997"/>
          </a:xfrm>
          <a:prstGeom prst="rect">
            <a:avLst/>
          </a:prstGeom>
          <a:noFill/>
        </p:spPr>
        <p:txBody>
          <a:bodyPr wrap="square" rtlCol="0">
            <a:spAutoFit/>
          </a:bodyPr>
          <a:lstStyle/>
          <a:p>
            <a:r>
              <a:rPr lang="en-US" sz="4800" dirty="0">
                <a:latin typeface="Arial Black" panose="020B0A04020102020204" pitchFamily="34" charset="0"/>
              </a:rPr>
              <a:t>Resident Education Bundle</a:t>
            </a:r>
          </a:p>
        </p:txBody>
      </p:sp>
      <p:pic>
        <p:nvPicPr>
          <p:cNvPr id="4" name="Picture 3" descr="A screen shot of a computer&#10;&#10;Description automatically generated">
            <a:extLst>
              <a:ext uri="{FF2B5EF4-FFF2-40B4-BE49-F238E27FC236}">
                <a16:creationId xmlns:a16="http://schemas.microsoft.com/office/drawing/2014/main" id="{E0EFD5E7-F15C-AD86-7882-1381E2161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4" y="1378661"/>
            <a:ext cx="7750478" cy="3631488"/>
          </a:xfrm>
          <a:prstGeom prst="rect">
            <a:avLst/>
          </a:prstGeom>
        </p:spPr>
      </p:pic>
      <p:sp>
        <p:nvSpPr>
          <p:cNvPr id="5" name="TextBox 4">
            <a:extLst>
              <a:ext uri="{FF2B5EF4-FFF2-40B4-BE49-F238E27FC236}">
                <a16:creationId xmlns:a16="http://schemas.microsoft.com/office/drawing/2014/main" id="{012633A8-80CE-E02F-7CAD-2FD11144BE46}"/>
              </a:ext>
            </a:extLst>
          </p:cNvPr>
          <p:cNvSpPr txBox="1"/>
          <p:nvPr/>
        </p:nvSpPr>
        <p:spPr>
          <a:xfrm>
            <a:off x="8040184" y="1624744"/>
            <a:ext cx="3943350" cy="3139321"/>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en-US" dirty="0"/>
              <a:t>Visit the ROCK booth in the Learning and Practice Store, South Esplanade Lobby, to learn more about the bundle pricing for your program</a:t>
            </a:r>
          </a:p>
          <a:p>
            <a:pPr marL="285750" indent="-285750">
              <a:buFont typeface="Arial" panose="020B0604020202020204" pitchFamily="34" charset="0"/>
              <a:buChar char="•"/>
            </a:pPr>
            <a:r>
              <a:rPr lang="en-US" dirty="0"/>
              <a:t>Programs who commit to purchase the bundle at Annual Meeting will receive a 10% discount</a:t>
            </a:r>
          </a:p>
          <a:p>
            <a:pPr marL="285750" indent="-285750">
              <a:buFont typeface="Arial" panose="020B0604020202020204" pitchFamily="34" charset="0"/>
              <a:buChar char="•"/>
            </a:pPr>
            <a:r>
              <a:rPr lang="en-US" dirty="0"/>
              <a:t>After meeting, call the AAOS Customer Service team to inquire about getting your program set up with the bundle of products</a:t>
            </a:r>
          </a:p>
        </p:txBody>
      </p:sp>
    </p:spTree>
    <p:extLst>
      <p:ext uri="{BB962C8B-B14F-4D97-AF65-F5344CB8AC3E}">
        <p14:creationId xmlns:p14="http://schemas.microsoft.com/office/powerpoint/2010/main" val="229373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graphicFrame>
        <p:nvGraphicFramePr>
          <p:cNvPr id="14" name="Chart 13">
            <a:extLst>
              <a:ext uri="{FF2B5EF4-FFF2-40B4-BE49-F238E27FC236}">
                <a16:creationId xmlns:a16="http://schemas.microsoft.com/office/drawing/2014/main" id="{B89DDE3B-4726-4542-5096-AA27D37D0266}"/>
              </a:ext>
            </a:extLst>
          </p:cNvPr>
          <p:cNvGraphicFramePr>
            <a:graphicFrameLocks/>
          </p:cNvGraphicFramePr>
          <p:nvPr/>
        </p:nvGraphicFramePr>
        <p:xfrm>
          <a:off x="563883" y="925436"/>
          <a:ext cx="4274818" cy="257685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5B8E716B-5334-6819-9BC9-5D9BA636EC96}"/>
              </a:ext>
            </a:extLst>
          </p:cNvPr>
          <p:cNvSpPr>
            <a:spLocks noGrp="1"/>
          </p:cNvSpPr>
          <p:nvPr/>
        </p:nvSpPr>
        <p:spPr>
          <a:xfrm>
            <a:off x="311938" y="64466"/>
            <a:ext cx="9277087"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pPr>
              <a:defRPr/>
            </a:pPr>
            <a:r>
              <a:rPr kumimoji="0" lang="en-US" sz="4000" b="0" i="0" u="none" strike="noStrike" kern="1200" cap="none" spc="0" normalizeH="0" baseline="0" noProof="0" dirty="0">
                <a:ln>
                  <a:noFill/>
                </a:ln>
                <a:solidFill>
                  <a:srgbClr val="C00000"/>
                </a:solidFill>
                <a:effectLst/>
                <a:uLnTx/>
                <a:uFillTx/>
                <a:latin typeface="Arial Black"/>
              </a:rPr>
              <a:t>ROCK </a:t>
            </a:r>
            <a:r>
              <a:rPr lang="en-US" sz="4000" dirty="0">
                <a:latin typeface="Arial Black"/>
              </a:rPr>
              <a:t>| Response to Need</a:t>
            </a:r>
            <a:endParaRPr lang="en-US" sz="4000" b="0" i="0" u="none" strike="noStrike" kern="1200" cap="none" spc="0" normalizeH="0" baseline="0" noProof="0" dirty="0">
              <a:ln>
                <a:noFill/>
              </a:ln>
              <a:effectLst/>
              <a:uLnTx/>
              <a:uFillTx/>
              <a:latin typeface="Arial Black" panose="020B0A04020102020204" pitchFamily="34" charset="0"/>
            </a:endParaRPr>
          </a:p>
        </p:txBody>
      </p:sp>
      <p:sp>
        <p:nvSpPr>
          <p:cNvPr id="19" name="TextBox 11">
            <a:extLst>
              <a:ext uri="{FF2B5EF4-FFF2-40B4-BE49-F238E27FC236}">
                <a16:creationId xmlns:a16="http://schemas.microsoft.com/office/drawing/2014/main" id="{8E289DD7-3F85-1FEA-6F36-694C66617641}"/>
              </a:ext>
            </a:extLst>
          </p:cNvPr>
          <p:cNvSpPr txBox="1"/>
          <p:nvPr/>
        </p:nvSpPr>
        <p:spPr>
          <a:xfrm>
            <a:off x="10761461" y="5701172"/>
            <a:ext cx="3231222" cy="4001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23" name="TextBox 22">
            <a:extLst>
              <a:ext uri="{FF2B5EF4-FFF2-40B4-BE49-F238E27FC236}">
                <a16:creationId xmlns:a16="http://schemas.microsoft.com/office/drawing/2014/main" id="{2E5E4AA7-D5FB-CECA-2B5C-FBBA440EED01}"/>
              </a:ext>
            </a:extLst>
          </p:cNvPr>
          <p:cNvSpPr txBox="1"/>
          <p:nvPr/>
        </p:nvSpPr>
        <p:spPr>
          <a:xfrm>
            <a:off x="5398266" y="6492160"/>
            <a:ext cx="6555036" cy="307777"/>
          </a:xfrm>
          <a:prstGeom prst="rect">
            <a:avLst/>
          </a:prstGeom>
          <a:noFill/>
        </p:spPr>
        <p:txBody>
          <a:bodyPr wrap="square" rtlCol="0">
            <a:spAutoFit/>
          </a:bodyPr>
          <a:lstStyle/>
          <a:p>
            <a:r>
              <a:rPr lang="en-US" sz="1400"/>
              <a:t>*Content is always accessible to residents regardless of program subscription status</a:t>
            </a:r>
          </a:p>
        </p:txBody>
      </p:sp>
      <p:pic>
        <p:nvPicPr>
          <p:cNvPr id="2" name="Picture 1" descr="A picture containing text&#10;&#10;Description automatically generated">
            <a:extLst>
              <a:ext uri="{FF2B5EF4-FFF2-40B4-BE49-F238E27FC236}">
                <a16:creationId xmlns:a16="http://schemas.microsoft.com/office/drawing/2014/main" id="{073E13D1-B34D-DA57-8687-C56B02622E06}"/>
              </a:ext>
            </a:extLst>
          </p:cNvPr>
          <p:cNvPicPr>
            <a:picLocks noChangeAspect="1"/>
          </p:cNvPicPr>
          <p:nvPr/>
        </p:nvPicPr>
        <p:blipFill>
          <a:blip r:embed="rId4"/>
          <a:stretch>
            <a:fillRect/>
          </a:stretch>
        </p:blipFill>
        <p:spPr>
          <a:xfrm>
            <a:off x="444499" y="1407264"/>
            <a:ext cx="825500" cy="825500"/>
          </a:xfrm>
          <a:prstGeom prst="rect">
            <a:avLst/>
          </a:prstGeom>
          <a:solidFill>
            <a:schemeClr val="bg1"/>
          </a:solidFill>
          <a:ln w="15875">
            <a:solidFill>
              <a:schemeClr val="tx1"/>
            </a:solidFill>
          </a:ln>
        </p:spPr>
      </p:pic>
      <p:sp>
        <p:nvSpPr>
          <p:cNvPr id="3" name="Rectangle 2">
            <a:extLst>
              <a:ext uri="{FF2B5EF4-FFF2-40B4-BE49-F238E27FC236}">
                <a16:creationId xmlns:a16="http://schemas.microsoft.com/office/drawing/2014/main" id="{639B818C-4BB9-B0CA-B7F2-4F38927F7679}"/>
              </a:ext>
            </a:extLst>
          </p:cNvPr>
          <p:cNvSpPr/>
          <p:nvPr/>
        </p:nvSpPr>
        <p:spPr>
          <a:xfrm>
            <a:off x="1269999" y="1306036"/>
            <a:ext cx="4330701" cy="1600438"/>
          </a:xfrm>
          <a:prstGeom prst="rect">
            <a:avLst/>
          </a:prstGeom>
        </p:spPr>
        <p:txBody>
          <a:bodyPr wrap="square" lIns="91440" tIns="45720" rIns="91440" bIns="45720" anchor="t">
            <a:spAutoFit/>
          </a:bodyPr>
          <a:lstStyle/>
          <a:p>
            <a:r>
              <a:rPr lang="en-US" b="1">
                <a:solidFill>
                  <a:srgbClr val="C00000"/>
                </a:solidFill>
              </a:rPr>
              <a:t>Comprehensive Content: </a:t>
            </a:r>
            <a:endParaRPr lang="en-US" b="1">
              <a:solidFill>
                <a:schemeClr val="accent6"/>
              </a:solidFill>
            </a:endParaRPr>
          </a:p>
          <a:p>
            <a:r>
              <a:rPr lang="en-US" sz="1600" b="1"/>
              <a:t>Remediate to full text; create a standardized reading curriculum complete with articles and book chapters that ensures a well-rounded education. “Emphasize reading journals and understanding why, not just memorizing facts.” </a:t>
            </a:r>
          </a:p>
        </p:txBody>
      </p:sp>
      <p:sp>
        <p:nvSpPr>
          <p:cNvPr id="4" name="Rectangle 3">
            <a:extLst>
              <a:ext uri="{FF2B5EF4-FFF2-40B4-BE49-F238E27FC236}">
                <a16:creationId xmlns:a16="http://schemas.microsoft.com/office/drawing/2014/main" id="{EF70F998-4ED2-396D-ED71-5A4D36A8F4F1}"/>
              </a:ext>
            </a:extLst>
          </p:cNvPr>
          <p:cNvSpPr/>
          <p:nvPr/>
        </p:nvSpPr>
        <p:spPr>
          <a:xfrm>
            <a:off x="1270000" y="3015297"/>
            <a:ext cx="4330700" cy="1107996"/>
          </a:xfrm>
          <a:prstGeom prst="rect">
            <a:avLst/>
          </a:prstGeom>
        </p:spPr>
        <p:txBody>
          <a:bodyPr wrap="square" lIns="91440" tIns="45720" rIns="91440" bIns="45720" anchor="t">
            <a:spAutoFit/>
          </a:bodyPr>
          <a:lstStyle/>
          <a:p>
            <a:r>
              <a:rPr lang="en-US" b="1" dirty="0">
                <a:solidFill>
                  <a:srgbClr val="C00000"/>
                </a:solidFill>
              </a:rPr>
              <a:t>OITE/Board Study: </a:t>
            </a:r>
          </a:p>
          <a:p>
            <a:r>
              <a:rPr lang="en-US" sz="1600" b="1" dirty="0"/>
              <a:t>“AAOS has the resources and ability to create a great learning resource and curriculum for programs that are not strong academically.” </a:t>
            </a:r>
            <a:endParaRPr lang="en-US" sz="1600" b="1" dirty="0">
              <a:cs typeface="Calibri"/>
            </a:endParaRPr>
          </a:p>
        </p:txBody>
      </p:sp>
      <p:sp>
        <p:nvSpPr>
          <p:cNvPr id="5" name="Rectangle 4">
            <a:extLst>
              <a:ext uri="{FF2B5EF4-FFF2-40B4-BE49-F238E27FC236}">
                <a16:creationId xmlns:a16="http://schemas.microsoft.com/office/drawing/2014/main" id="{6DA66C3E-5839-B2F9-EB09-EA561C1DAEFE}"/>
              </a:ext>
            </a:extLst>
          </p:cNvPr>
          <p:cNvSpPr/>
          <p:nvPr/>
        </p:nvSpPr>
        <p:spPr>
          <a:xfrm>
            <a:off x="1270000" y="4355226"/>
            <a:ext cx="4330700" cy="1631216"/>
          </a:xfrm>
          <a:prstGeom prst="rect">
            <a:avLst/>
          </a:prstGeom>
        </p:spPr>
        <p:txBody>
          <a:bodyPr wrap="square" lIns="91440" tIns="45720" rIns="91440" bIns="45720" anchor="t">
            <a:spAutoFit/>
          </a:bodyPr>
          <a:lstStyle/>
          <a:p>
            <a:r>
              <a:rPr lang="en-US" b="1">
                <a:solidFill>
                  <a:srgbClr val="C00000"/>
                </a:solidFill>
              </a:rPr>
              <a:t>Downloadable Content/Seamless Integration with Devices: </a:t>
            </a:r>
          </a:p>
          <a:p>
            <a:r>
              <a:rPr lang="en-US" sz="1600" b="1"/>
              <a:t>“Allow the program to transition seamlessly from phone to desktop to tablet and make it available online and offline (not a lot of service in ORs or while traveling).” </a:t>
            </a:r>
            <a:endParaRPr lang="en-US" sz="1600" b="1">
              <a:cs typeface="Calibri"/>
            </a:endParaRPr>
          </a:p>
        </p:txBody>
      </p:sp>
      <p:pic>
        <p:nvPicPr>
          <p:cNvPr id="12" name="Picture 11" descr="A picture containing text&#10;&#10;Description automatically generated">
            <a:extLst>
              <a:ext uri="{FF2B5EF4-FFF2-40B4-BE49-F238E27FC236}">
                <a16:creationId xmlns:a16="http://schemas.microsoft.com/office/drawing/2014/main" id="{9493E8DA-ABB5-A65F-996B-799D1F6767C2}"/>
              </a:ext>
            </a:extLst>
          </p:cNvPr>
          <p:cNvPicPr>
            <a:picLocks noChangeAspect="1"/>
          </p:cNvPicPr>
          <p:nvPr/>
        </p:nvPicPr>
        <p:blipFill>
          <a:blip r:embed="rId5"/>
          <a:stretch>
            <a:fillRect/>
          </a:stretch>
        </p:blipFill>
        <p:spPr>
          <a:xfrm>
            <a:off x="333663" y="3084324"/>
            <a:ext cx="825500" cy="825500"/>
          </a:xfrm>
          <a:prstGeom prst="rect">
            <a:avLst/>
          </a:prstGeom>
          <a:solidFill>
            <a:schemeClr val="bg1"/>
          </a:solidFill>
          <a:ln w="15875">
            <a:solidFill>
              <a:schemeClr val="tx1"/>
            </a:solidFill>
          </a:ln>
        </p:spPr>
      </p:pic>
      <p:pic>
        <p:nvPicPr>
          <p:cNvPr id="24" name="Picture 23" descr="Icon&#10;&#10;Description automatically generated">
            <a:extLst>
              <a:ext uri="{FF2B5EF4-FFF2-40B4-BE49-F238E27FC236}">
                <a16:creationId xmlns:a16="http://schemas.microsoft.com/office/drawing/2014/main" id="{8A4FFF8E-F8D9-5999-1672-8E261265815D}"/>
              </a:ext>
            </a:extLst>
          </p:cNvPr>
          <p:cNvPicPr>
            <a:picLocks noChangeAspect="1"/>
          </p:cNvPicPr>
          <p:nvPr/>
        </p:nvPicPr>
        <p:blipFill>
          <a:blip r:embed="rId6"/>
          <a:stretch>
            <a:fillRect/>
          </a:stretch>
        </p:blipFill>
        <p:spPr>
          <a:xfrm>
            <a:off x="333663" y="4444126"/>
            <a:ext cx="825500" cy="825500"/>
          </a:xfrm>
          <a:prstGeom prst="rect">
            <a:avLst/>
          </a:prstGeom>
          <a:solidFill>
            <a:schemeClr val="bg1"/>
          </a:solidFill>
          <a:ln w="15875">
            <a:solidFill>
              <a:schemeClr val="tx1"/>
            </a:solidFill>
          </a:ln>
        </p:spPr>
      </p:pic>
      <p:sp>
        <p:nvSpPr>
          <p:cNvPr id="25" name="Rectangle 24">
            <a:extLst>
              <a:ext uri="{FF2B5EF4-FFF2-40B4-BE49-F238E27FC236}">
                <a16:creationId xmlns:a16="http://schemas.microsoft.com/office/drawing/2014/main" id="{33598C8D-659A-2780-2BAD-EBFB7739C923}"/>
              </a:ext>
            </a:extLst>
          </p:cNvPr>
          <p:cNvSpPr/>
          <p:nvPr/>
        </p:nvSpPr>
        <p:spPr>
          <a:xfrm>
            <a:off x="7200902" y="1306036"/>
            <a:ext cx="4368798" cy="1107996"/>
          </a:xfrm>
          <a:prstGeom prst="rect">
            <a:avLst/>
          </a:prstGeom>
        </p:spPr>
        <p:txBody>
          <a:bodyPr wrap="square" lIns="91440" tIns="45720" rIns="91440" bIns="45720" anchor="t">
            <a:spAutoFit/>
          </a:bodyPr>
          <a:lstStyle/>
          <a:p>
            <a:r>
              <a:rPr lang="en-US" b="1">
                <a:solidFill>
                  <a:srgbClr val="C00000"/>
                </a:solidFill>
              </a:rPr>
              <a:t>Resident Focused: </a:t>
            </a:r>
          </a:p>
          <a:p>
            <a:r>
              <a:rPr lang="en-US" sz="1600" b="1"/>
              <a:t>Keeping residents of all levels in mind, start with the basics and build from there; milestones to meet as you progress; affordable; efficient. </a:t>
            </a:r>
            <a:endParaRPr lang="en-US" sz="1600" b="1">
              <a:cs typeface="Calibri"/>
            </a:endParaRPr>
          </a:p>
        </p:txBody>
      </p:sp>
      <p:sp>
        <p:nvSpPr>
          <p:cNvPr id="26" name="Rectangle 25">
            <a:extLst>
              <a:ext uri="{FF2B5EF4-FFF2-40B4-BE49-F238E27FC236}">
                <a16:creationId xmlns:a16="http://schemas.microsoft.com/office/drawing/2014/main" id="{464AEC31-609A-43D8-C077-7CA36A01B1FF}"/>
              </a:ext>
            </a:extLst>
          </p:cNvPr>
          <p:cNvSpPr/>
          <p:nvPr/>
        </p:nvSpPr>
        <p:spPr>
          <a:xfrm>
            <a:off x="7200902" y="2651700"/>
            <a:ext cx="4368798" cy="1600438"/>
          </a:xfrm>
          <a:prstGeom prst="rect">
            <a:avLst/>
          </a:prstGeom>
        </p:spPr>
        <p:txBody>
          <a:bodyPr wrap="square" lIns="91440" tIns="45720" rIns="91440" bIns="45720" anchor="t">
            <a:spAutoFit/>
          </a:bodyPr>
          <a:lstStyle/>
          <a:p>
            <a:r>
              <a:rPr lang="en-US" b="1">
                <a:solidFill>
                  <a:srgbClr val="C00000"/>
                </a:solidFill>
              </a:rPr>
              <a:t>Consistency in Core Clinical Knowledge:</a:t>
            </a:r>
            <a:r>
              <a:rPr lang="en-US" b="1" dirty="0">
                <a:solidFill>
                  <a:schemeClr val="accent1"/>
                </a:solidFill>
              </a:rPr>
              <a:t> </a:t>
            </a:r>
            <a:r>
              <a:rPr lang="en-US" sz="1600" b="1"/>
              <a:t>“Consider that residents are taught by attendings trained in various settings and with various skill sets, would be nice to see consistency in core clinical knowledge that can be applied across the board.” </a:t>
            </a:r>
          </a:p>
        </p:txBody>
      </p:sp>
      <p:sp>
        <p:nvSpPr>
          <p:cNvPr id="27" name="Rectangle 26">
            <a:extLst>
              <a:ext uri="{FF2B5EF4-FFF2-40B4-BE49-F238E27FC236}">
                <a16:creationId xmlns:a16="http://schemas.microsoft.com/office/drawing/2014/main" id="{3827998C-8122-5342-39D7-E0A244FA678C}"/>
              </a:ext>
            </a:extLst>
          </p:cNvPr>
          <p:cNvSpPr/>
          <p:nvPr/>
        </p:nvSpPr>
        <p:spPr>
          <a:xfrm>
            <a:off x="7200902" y="4444126"/>
            <a:ext cx="4368798" cy="1354217"/>
          </a:xfrm>
          <a:prstGeom prst="rect">
            <a:avLst/>
          </a:prstGeom>
        </p:spPr>
        <p:txBody>
          <a:bodyPr wrap="square" lIns="91440" tIns="45720" rIns="91440" bIns="45720" anchor="t">
            <a:spAutoFit/>
          </a:bodyPr>
          <a:lstStyle/>
          <a:p>
            <a:r>
              <a:rPr lang="en-US" b="1">
                <a:solidFill>
                  <a:srgbClr val="C00000"/>
                </a:solidFill>
              </a:rPr>
              <a:t>Centralized Education: </a:t>
            </a:r>
          </a:p>
          <a:p>
            <a:r>
              <a:rPr lang="en-US" sz="1600" b="1"/>
              <a:t>Residents use </a:t>
            </a:r>
            <a:r>
              <a:rPr lang="en-US" sz="1600" b="1" err="1"/>
              <a:t>Orthobullets</a:t>
            </a:r>
            <a:r>
              <a:rPr lang="en-US" sz="1600" b="1"/>
              <a:t> because the information is all in one place; not necessarily because the content is in depth or reputable. (May Strategy Group) </a:t>
            </a:r>
            <a:endParaRPr lang="en-US" sz="1600" b="1">
              <a:cs typeface="Calibri"/>
            </a:endParaRPr>
          </a:p>
        </p:txBody>
      </p:sp>
      <p:pic>
        <p:nvPicPr>
          <p:cNvPr id="28" name="Picture 27" descr="A picture containing text&#10;&#10;Description automatically generated">
            <a:extLst>
              <a:ext uri="{FF2B5EF4-FFF2-40B4-BE49-F238E27FC236}">
                <a16:creationId xmlns:a16="http://schemas.microsoft.com/office/drawing/2014/main" id="{5C4D52D3-C237-2824-904A-3435562598FD}"/>
              </a:ext>
            </a:extLst>
          </p:cNvPr>
          <p:cNvPicPr>
            <a:picLocks noChangeAspect="1"/>
          </p:cNvPicPr>
          <p:nvPr/>
        </p:nvPicPr>
        <p:blipFill>
          <a:blip r:embed="rId7"/>
          <a:stretch>
            <a:fillRect/>
          </a:stretch>
        </p:blipFill>
        <p:spPr>
          <a:xfrm>
            <a:off x="6375402" y="1407264"/>
            <a:ext cx="825500" cy="825500"/>
          </a:xfrm>
          <a:prstGeom prst="rect">
            <a:avLst/>
          </a:prstGeom>
          <a:solidFill>
            <a:schemeClr val="bg1"/>
          </a:solidFill>
          <a:ln w="15875">
            <a:solidFill>
              <a:schemeClr val="tx1"/>
            </a:solidFill>
          </a:ln>
        </p:spPr>
      </p:pic>
      <p:pic>
        <p:nvPicPr>
          <p:cNvPr id="29" name="Picture 28" descr="A picture containing diagram&#10;&#10;Description automatically generated">
            <a:extLst>
              <a:ext uri="{FF2B5EF4-FFF2-40B4-BE49-F238E27FC236}">
                <a16:creationId xmlns:a16="http://schemas.microsoft.com/office/drawing/2014/main" id="{2AF6D13A-9D1E-8114-67E3-D2395ED4E0A0}"/>
              </a:ext>
            </a:extLst>
          </p:cNvPr>
          <p:cNvPicPr>
            <a:picLocks noChangeAspect="1"/>
          </p:cNvPicPr>
          <p:nvPr/>
        </p:nvPicPr>
        <p:blipFill>
          <a:blip r:embed="rId8"/>
          <a:stretch>
            <a:fillRect/>
          </a:stretch>
        </p:blipFill>
        <p:spPr>
          <a:xfrm>
            <a:off x="6375402" y="2792241"/>
            <a:ext cx="825500" cy="825500"/>
          </a:xfrm>
          <a:prstGeom prst="rect">
            <a:avLst/>
          </a:prstGeom>
          <a:solidFill>
            <a:schemeClr val="bg1"/>
          </a:solidFill>
          <a:ln w="15875">
            <a:solidFill>
              <a:schemeClr val="tx1"/>
            </a:solidFill>
          </a:ln>
        </p:spPr>
      </p:pic>
      <p:pic>
        <p:nvPicPr>
          <p:cNvPr id="30" name="Picture 29" descr="Diagram, schematic&#10;&#10;Description automatically generated">
            <a:extLst>
              <a:ext uri="{FF2B5EF4-FFF2-40B4-BE49-F238E27FC236}">
                <a16:creationId xmlns:a16="http://schemas.microsoft.com/office/drawing/2014/main" id="{B50F9944-3647-842C-2890-9AEB532BBDEB}"/>
              </a:ext>
            </a:extLst>
          </p:cNvPr>
          <p:cNvPicPr>
            <a:picLocks noChangeAspect="1"/>
          </p:cNvPicPr>
          <p:nvPr/>
        </p:nvPicPr>
        <p:blipFill>
          <a:blip r:embed="rId9"/>
          <a:stretch>
            <a:fillRect/>
          </a:stretch>
        </p:blipFill>
        <p:spPr>
          <a:xfrm>
            <a:off x="6264566" y="4557665"/>
            <a:ext cx="825500" cy="825500"/>
          </a:xfrm>
          <a:prstGeom prst="rect">
            <a:avLst/>
          </a:prstGeom>
          <a:solidFill>
            <a:schemeClr val="bg1"/>
          </a:solidFill>
          <a:ln w="15875">
            <a:solidFill>
              <a:schemeClr val="tx1"/>
            </a:solidFill>
          </a:ln>
        </p:spPr>
      </p:pic>
    </p:spTree>
    <p:extLst>
      <p:ext uri="{BB962C8B-B14F-4D97-AF65-F5344CB8AC3E}">
        <p14:creationId xmlns:p14="http://schemas.microsoft.com/office/powerpoint/2010/main" val="291318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3" name="Title 1">
            <a:extLst>
              <a:ext uri="{FF2B5EF4-FFF2-40B4-BE49-F238E27FC236}">
                <a16:creationId xmlns:a16="http://schemas.microsoft.com/office/drawing/2014/main" id="{BA6AED57-2E26-C7B7-889F-E745CE43AE47}"/>
              </a:ext>
            </a:extLst>
          </p:cNvPr>
          <p:cNvSpPr txBox="1">
            <a:spLocks/>
          </p:cNvSpPr>
          <p:nvPr/>
        </p:nvSpPr>
        <p:spPr>
          <a:xfrm>
            <a:off x="228600" y="126887"/>
            <a:ext cx="11125200" cy="6857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C00000"/>
                </a:solidFill>
                <a:effectLst/>
                <a:uLnTx/>
                <a:uFillTx/>
                <a:latin typeface="Arial Black"/>
              </a:rPr>
              <a:t>ROCK </a:t>
            </a:r>
            <a:r>
              <a:rPr lang="en-US" sz="4000">
                <a:latin typeface="Arial Black"/>
              </a:rPr>
              <a:t>| Intention</a:t>
            </a:r>
            <a:endParaRPr kumimoji="0" lang="en-US" sz="4000" b="0" i="0" u="none" strike="noStrike" kern="1200" cap="none" spc="0" normalizeH="0" baseline="0" noProof="0">
              <a:ln>
                <a:noFill/>
              </a:ln>
              <a:solidFill>
                <a:sysClr val="windowText" lastClr="000000"/>
              </a:solidFill>
              <a:effectLst/>
              <a:uLnTx/>
              <a:uFillTx/>
              <a:latin typeface="Arial Black" panose="020B0A04020102020204" pitchFamily="34" charset="0"/>
              <a:ea typeface="+mj-ea"/>
              <a:cs typeface="+mj-cs"/>
            </a:endParaRPr>
          </a:p>
        </p:txBody>
      </p:sp>
      <p:sp>
        <p:nvSpPr>
          <p:cNvPr id="4" name="TextBox 3">
            <a:extLst>
              <a:ext uri="{FF2B5EF4-FFF2-40B4-BE49-F238E27FC236}">
                <a16:creationId xmlns:a16="http://schemas.microsoft.com/office/drawing/2014/main" id="{FCF467D3-C13A-7674-D6DE-30D3B4BDEFAF}"/>
              </a:ext>
            </a:extLst>
          </p:cNvPr>
          <p:cNvSpPr txBox="1"/>
          <p:nvPr/>
        </p:nvSpPr>
        <p:spPr>
          <a:xfrm>
            <a:off x="3794806" y="1316627"/>
            <a:ext cx="3213212"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Cornerstone</a:t>
            </a:r>
          </a:p>
          <a:p>
            <a:pPr algn="l"/>
            <a:endParaRPr lang="en-US" b="1">
              <a:cs typeface="Calibri"/>
            </a:endParaRPr>
          </a:p>
        </p:txBody>
      </p:sp>
      <p:sp>
        <p:nvSpPr>
          <p:cNvPr id="5" name="TextBox 4">
            <a:extLst>
              <a:ext uri="{FF2B5EF4-FFF2-40B4-BE49-F238E27FC236}">
                <a16:creationId xmlns:a16="http://schemas.microsoft.com/office/drawing/2014/main" id="{11E7431A-1FB8-5F8F-5EF3-66B13E87808D}"/>
              </a:ext>
            </a:extLst>
          </p:cNvPr>
          <p:cNvSpPr txBox="1"/>
          <p:nvPr/>
        </p:nvSpPr>
        <p:spPr>
          <a:xfrm>
            <a:off x="3845456" y="2923680"/>
            <a:ext cx="284375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Milestone</a:t>
            </a:r>
            <a:endParaRPr lang="en-US" sz="4400" b="1">
              <a:cs typeface="Calibri"/>
            </a:endParaRPr>
          </a:p>
          <a:p>
            <a:endParaRPr lang="en-US" sz="4400" b="1">
              <a:cs typeface="Calibri"/>
            </a:endParaRPr>
          </a:p>
        </p:txBody>
      </p:sp>
      <p:sp>
        <p:nvSpPr>
          <p:cNvPr id="6" name="TextBox 5">
            <a:extLst>
              <a:ext uri="{FF2B5EF4-FFF2-40B4-BE49-F238E27FC236}">
                <a16:creationId xmlns:a16="http://schemas.microsoft.com/office/drawing/2014/main" id="{5A121B88-D404-510F-2E76-3C3DF8E0C0BE}"/>
              </a:ext>
            </a:extLst>
          </p:cNvPr>
          <p:cNvSpPr txBox="1"/>
          <p:nvPr/>
        </p:nvSpPr>
        <p:spPr>
          <a:xfrm>
            <a:off x="3794804" y="4546001"/>
            <a:ext cx="284375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Touchstone</a:t>
            </a:r>
            <a:endParaRPr lang="en-US" sz="4400" b="1">
              <a:cs typeface="Calibri"/>
            </a:endParaRPr>
          </a:p>
          <a:p>
            <a:endParaRPr lang="en-US" sz="4400" b="1">
              <a:cs typeface="Calibri"/>
            </a:endParaRPr>
          </a:p>
        </p:txBody>
      </p:sp>
      <p:pic>
        <p:nvPicPr>
          <p:cNvPr id="7" name="Picture 6">
            <a:extLst>
              <a:ext uri="{FF2B5EF4-FFF2-40B4-BE49-F238E27FC236}">
                <a16:creationId xmlns:a16="http://schemas.microsoft.com/office/drawing/2014/main" id="{08A48EA3-81D7-D998-7911-7FBDC412C9D0}"/>
              </a:ext>
            </a:extLst>
          </p:cNvPr>
          <p:cNvPicPr>
            <a:picLocks noChangeAspect="1"/>
          </p:cNvPicPr>
          <p:nvPr/>
        </p:nvPicPr>
        <p:blipFill>
          <a:blip r:embed="rId4"/>
          <a:stretch>
            <a:fillRect/>
          </a:stretch>
        </p:blipFill>
        <p:spPr>
          <a:xfrm>
            <a:off x="2115582" y="2820973"/>
            <a:ext cx="929652" cy="944922"/>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B3B660A9-62A5-4C52-B1F2-AF0EF12BACF6}"/>
              </a:ext>
            </a:extLst>
          </p:cNvPr>
          <p:cNvPicPr>
            <a:picLocks noChangeAspect="1"/>
          </p:cNvPicPr>
          <p:nvPr/>
        </p:nvPicPr>
        <p:blipFill>
          <a:blip r:embed="rId5"/>
          <a:stretch>
            <a:fillRect/>
          </a:stretch>
        </p:blipFill>
        <p:spPr>
          <a:xfrm>
            <a:off x="2052270" y="1248931"/>
            <a:ext cx="1210465" cy="1175829"/>
          </a:xfrm>
          <a:prstGeom prst="rect">
            <a:avLst/>
          </a:prstGeom>
        </p:spPr>
      </p:pic>
      <p:pic>
        <p:nvPicPr>
          <p:cNvPr id="9" name="Picture 9">
            <a:extLst>
              <a:ext uri="{FF2B5EF4-FFF2-40B4-BE49-F238E27FC236}">
                <a16:creationId xmlns:a16="http://schemas.microsoft.com/office/drawing/2014/main" id="{30A56295-7F5C-DD40-3EA1-24F321C1DE81}"/>
              </a:ext>
            </a:extLst>
          </p:cNvPr>
          <p:cNvPicPr>
            <a:picLocks noChangeAspect="1"/>
          </p:cNvPicPr>
          <p:nvPr/>
        </p:nvPicPr>
        <p:blipFill>
          <a:blip r:embed="rId6"/>
          <a:stretch>
            <a:fillRect/>
          </a:stretch>
        </p:blipFill>
        <p:spPr>
          <a:xfrm>
            <a:off x="1842218" y="4199724"/>
            <a:ext cx="1512882" cy="1466701"/>
          </a:xfrm>
          <a:prstGeom prst="rect">
            <a:avLst/>
          </a:prstGeom>
        </p:spPr>
      </p:pic>
      <p:sp>
        <p:nvSpPr>
          <p:cNvPr id="11" name="TextBox 10">
            <a:extLst>
              <a:ext uri="{FF2B5EF4-FFF2-40B4-BE49-F238E27FC236}">
                <a16:creationId xmlns:a16="http://schemas.microsoft.com/office/drawing/2014/main" id="{9A1520B8-82D2-B98B-FDEA-6500B13B244F}"/>
              </a:ext>
            </a:extLst>
          </p:cNvPr>
          <p:cNvSpPr txBox="1"/>
          <p:nvPr/>
        </p:nvSpPr>
        <p:spPr>
          <a:xfrm>
            <a:off x="4839854" y="2045854"/>
            <a:ext cx="39901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Built as a resident </a:t>
            </a:r>
            <a:r>
              <a:rPr lang="en-US" b="1">
                <a:solidFill>
                  <a:srgbClr val="C00000"/>
                </a:solidFill>
                <a:cs typeface="Calibri"/>
              </a:rPr>
              <a:t>education foundation</a:t>
            </a:r>
          </a:p>
          <a:p>
            <a:endParaRPr lang="en-US" b="1">
              <a:cs typeface="Calibri"/>
            </a:endParaRPr>
          </a:p>
        </p:txBody>
      </p:sp>
      <p:sp>
        <p:nvSpPr>
          <p:cNvPr id="12" name="TextBox 11">
            <a:extLst>
              <a:ext uri="{FF2B5EF4-FFF2-40B4-BE49-F238E27FC236}">
                <a16:creationId xmlns:a16="http://schemas.microsoft.com/office/drawing/2014/main" id="{7A401A06-2E28-2FE9-A2AE-19ABEBF8B09C}"/>
              </a:ext>
            </a:extLst>
          </p:cNvPr>
          <p:cNvSpPr txBox="1"/>
          <p:nvPr/>
        </p:nvSpPr>
        <p:spPr>
          <a:xfrm>
            <a:off x="4839854" y="3639127"/>
            <a:ext cx="4613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to </a:t>
            </a:r>
            <a:r>
              <a:rPr lang="en-US" b="1" dirty="0">
                <a:solidFill>
                  <a:srgbClr val="C00000"/>
                </a:solidFill>
                <a:cs typeface="Calibri"/>
              </a:rPr>
              <a:t>track and assess</a:t>
            </a:r>
            <a:r>
              <a:rPr lang="en-US" b="1" dirty="0">
                <a:cs typeface="Calibri"/>
              </a:rPr>
              <a:t> learning progress </a:t>
            </a:r>
          </a:p>
          <a:p>
            <a:endParaRPr lang="en-US" dirty="0">
              <a:cs typeface="Calibri"/>
            </a:endParaRPr>
          </a:p>
        </p:txBody>
      </p:sp>
      <p:sp>
        <p:nvSpPr>
          <p:cNvPr id="13" name="TextBox 12">
            <a:extLst>
              <a:ext uri="{FF2B5EF4-FFF2-40B4-BE49-F238E27FC236}">
                <a16:creationId xmlns:a16="http://schemas.microsoft.com/office/drawing/2014/main" id="{8381FA76-58E1-66C0-EF30-F3345C5E2376}"/>
              </a:ext>
            </a:extLst>
          </p:cNvPr>
          <p:cNvSpPr txBox="1"/>
          <p:nvPr/>
        </p:nvSpPr>
        <p:spPr>
          <a:xfrm>
            <a:off x="4909127" y="5209310"/>
            <a:ext cx="46135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while </a:t>
            </a:r>
            <a:r>
              <a:rPr lang="en-US" b="1">
                <a:solidFill>
                  <a:srgbClr val="C00000"/>
                </a:solidFill>
                <a:cs typeface="Calibri"/>
              </a:rPr>
              <a:t>enabling communication</a:t>
            </a:r>
            <a:r>
              <a:rPr lang="en-US" b="1">
                <a:cs typeface="Calibri"/>
              </a:rPr>
              <a:t> between Program Directors and Residents</a:t>
            </a:r>
          </a:p>
          <a:p>
            <a:endParaRPr lang="en-US">
              <a:cs typeface="Calibri"/>
            </a:endParaRPr>
          </a:p>
        </p:txBody>
      </p:sp>
      <p:sp>
        <p:nvSpPr>
          <p:cNvPr id="14" name="Arrow: Chevron 13">
            <a:extLst>
              <a:ext uri="{FF2B5EF4-FFF2-40B4-BE49-F238E27FC236}">
                <a16:creationId xmlns:a16="http://schemas.microsoft.com/office/drawing/2014/main" id="{2D53508E-D202-E871-F6C4-BCFAA8C78C78}"/>
              </a:ext>
            </a:extLst>
          </p:cNvPr>
          <p:cNvSpPr/>
          <p:nvPr/>
        </p:nvSpPr>
        <p:spPr>
          <a:xfrm>
            <a:off x="4472558" y="2117285"/>
            <a:ext cx="300183" cy="311727"/>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00395662-5EDB-95D8-37D1-CCFA34E627C8}"/>
              </a:ext>
            </a:extLst>
          </p:cNvPr>
          <p:cNvSpPr/>
          <p:nvPr/>
        </p:nvSpPr>
        <p:spPr>
          <a:xfrm>
            <a:off x="4472557" y="3652830"/>
            <a:ext cx="300183" cy="311727"/>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9672053A-B446-30B8-4212-071A180C67AC}"/>
              </a:ext>
            </a:extLst>
          </p:cNvPr>
          <p:cNvSpPr/>
          <p:nvPr/>
        </p:nvSpPr>
        <p:spPr>
          <a:xfrm>
            <a:off x="4472557" y="5361557"/>
            <a:ext cx="300183" cy="311727"/>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046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2" name="TextBox 1">
            <a:extLst>
              <a:ext uri="{FF2B5EF4-FFF2-40B4-BE49-F238E27FC236}">
                <a16:creationId xmlns:a16="http://schemas.microsoft.com/office/drawing/2014/main" id="{9EF37024-EEB6-30DD-72D2-DE587303E954}"/>
              </a:ext>
            </a:extLst>
          </p:cNvPr>
          <p:cNvSpPr txBox="1"/>
          <p:nvPr/>
        </p:nvSpPr>
        <p:spPr>
          <a:xfrm>
            <a:off x="790575" y="3219450"/>
            <a:ext cx="10048875" cy="1938992"/>
          </a:xfrm>
          <a:prstGeom prst="rect">
            <a:avLst/>
          </a:prstGeom>
          <a:noFill/>
        </p:spPr>
        <p:txBody>
          <a:bodyPr wrap="square" rtlCol="0">
            <a:spAutoFit/>
          </a:bodyPr>
          <a:lstStyle/>
          <a:p>
            <a:pPr algn="ctr"/>
            <a:r>
              <a:rPr lang="en-US" sz="6000" b="1" dirty="0">
                <a:solidFill>
                  <a:srgbClr val="C00000"/>
                </a:solidFill>
                <a:latin typeface="Arial Black" panose="020B0A04020102020204" pitchFamily="34" charset="0"/>
              </a:rPr>
              <a:t>ROCK </a:t>
            </a:r>
            <a:r>
              <a:rPr lang="en-US" sz="6000" b="1" dirty="0">
                <a:latin typeface="Arial Black" panose="020B0A04020102020204" pitchFamily="34" charset="0"/>
              </a:rPr>
              <a:t>Product Rollout and Usage</a:t>
            </a:r>
          </a:p>
        </p:txBody>
      </p:sp>
    </p:spTree>
    <p:extLst>
      <p:ext uri="{BB962C8B-B14F-4D97-AF65-F5344CB8AC3E}">
        <p14:creationId xmlns:p14="http://schemas.microsoft.com/office/powerpoint/2010/main" val="376733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graphicFrame>
        <p:nvGraphicFramePr>
          <p:cNvPr id="14" name="Chart 13">
            <a:extLst>
              <a:ext uri="{FF2B5EF4-FFF2-40B4-BE49-F238E27FC236}">
                <a16:creationId xmlns:a16="http://schemas.microsoft.com/office/drawing/2014/main" id="{B89DDE3B-4726-4542-5096-AA27D37D0266}"/>
              </a:ext>
            </a:extLst>
          </p:cNvPr>
          <p:cNvGraphicFramePr>
            <a:graphicFrameLocks/>
          </p:cNvGraphicFramePr>
          <p:nvPr/>
        </p:nvGraphicFramePr>
        <p:xfrm>
          <a:off x="563883" y="925436"/>
          <a:ext cx="4274818" cy="2576853"/>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623840A3-4B85-8A68-E8E4-5C4DEC40E52F}"/>
              </a:ext>
            </a:extLst>
          </p:cNvPr>
          <p:cNvSpPr/>
          <p:nvPr/>
        </p:nvSpPr>
        <p:spPr>
          <a:xfrm>
            <a:off x="8396110" y="3336630"/>
            <a:ext cx="2529470" cy="163121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0D2DFBC0-4E59-CCFC-3F4D-C11021D0BBF0}"/>
              </a:ext>
            </a:extLst>
          </p:cNvPr>
          <p:cNvSpPr/>
          <p:nvPr/>
        </p:nvSpPr>
        <p:spPr>
          <a:xfrm>
            <a:off x="4681827" y="3336630"/>
            <a:ext cx="2529470" cy="163121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729B9C13-5120-75B4-990A-7A8CE5C16C20}"/>
              </a:ext>
            </a:extLst>
          </p:cNvPr>
          <p:cNvSpPr/>
          <p:nvPr/>
        </p:nvSpPr>
        <p:spPr>
          <a:xfrm>
            <a:off x="626500" y="3336630"/>
            <a:ext cx="2529470" cy="163121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B8E716B-5334-6819-9BC9-5D9BA636EC96}"/>
              </a:ext>
            </a:extLst>
          </p:cNvPr>
          <p:cNvSpPr>
            <a:spLocks noGrp="1"/>
          </p:cNvSpPr>
          <p:nvPr/>
        </p:nvSpPr>
        <p:spPr>
          <a:xfrm>
            <a:off x="571763" y="62994"/>
            <a:ext cx="9277087"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r>
              <a:rPr lang="en-US" sz="4000" dirty="0">
                <a:solidFill>
                  <a:srgbClr val="C00000"/>
                </a:solidFill>
                <a:latin typeface="Arial Black"/>
              </a:rPr>
              <a:t>ROCK </a:t>
            </a:r>
            <a:r>
              <a:rPr lang="en-US" sz="4000" dirty="0">
                <a:latin typeface="Arial Black"/>
              </a:rPr>
              <a:t>| </a:t>
            </a:r>
            <a:r>
              <a:rPr lang="en-US" sz="4000" dirty="0">
                <a:latin typeface="Aptos Black" panose="020B0004020202020204" pitchFamily="34" charset="0"/>
                <a:cs typeface="Arial" panose="020B0604020202020204" pitchFamily="34" charset="0"/>
              </a:rPr>
              <a:t>Product Rollout</a:t>
            </a:r>
            <a:endParaRPr lang="en-US" sz="4000" dirty="0"/>
          </a:p>
        </p:txBody>
      </p:sp>
      <p:sp>
        <p:nvSpPr>
          <p:cNvPr id="11" name="Rectangle 10">
            <a:extLst>
              <a:ext uri="{FF2B5EF4-FFF2-40B4-BE49-F238E27FC236}">
                <a16:creationId xmlns:a16="http://schemas.microsoft.com/office/drawing/2014/main" id="{C5AE58A3-73BD-7025-2AFD-5AF6F098E894}"/>
              </a:ext>
            </a:extLst>
          </p:cNvPr>
          <p:cNvSpPr/>
          <p:nvPr/>
        </p:nvSpPr>
        <p:spPr>
          <a:xfrm>
            <a:off x="183297" y="1939293"/>
            <a:ext cx="3403600" cy="163470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Launch of Free Trial</a:t>
            </a:r>
          </a:p>
        </p:txBody>
      </p:sp>
      <p:sp>
        <p:nvSpPr>
          <p:cNvPr id="13" name="Rectangle 12">
            <a:extLst>
              <a:ext uri="{FF2B5EF4-FFF2-40B4-BE49-F238E27FC236}">
                <a16:creationId xmlns:a16="http://schemas.microsoft.com/office/drawing/2014/main" id="{3D1435EB-CA03-34C7-502D-B77B53DE3F69}"/>
              </a:ext>
            </a:extLst>
          </p:cNvPr>
          <p:cNvSpPr/>
          <p:nvPr/>
        </p:nvSpPr>
        <p:spPr>
          <a:xfrm>
            <a:off x="4127763" y="1939293"/>
            <a:ext cx="3403600" cy="163470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a:ea typeface="+mn-ea"/>
                <a:cs typeface="+mn-cs"/>
              </a:rPr>
              <a:t>ROCK/</a:t>
            </a:r>
            <a:r>
              <a:rPr kumimoji="0" lang="en-US" sz="1800" b="1" i="0" u="none" strike="noStrike" kern="0" cap="none" spc="0" normalizeH="0" baseline="0" noProof="0" dirty="0" err="1">
                <a:ln>
                  <a:noFill/>
                </a:ln>
                <a:solidFill>
                  <a:srgbClr val="FFFFFF"/>
                </a:solidFill>
                <a:effectLst/>
                <a:uLnTx/>
                <a:uFillTx/>
                <a:latin typeface="Calibri" panose="020F0502020204030204"/>
                <a:ea typeface="+mn-ea"/>
                <a:cs typeface="+mn-cs"/>
              </a:rPr>
              <a:t>ResStudy</a:t>
            </a:r>
            <a:r>
              <a:rPr kumimoji="0" lang="en-US" sz="1800" b="1" i="0" u="none" strike="noStrike" kern="0" cap="none" spc="0" normalizeH="0" baseline="0" noProof="0" dirty="0">
                <a:ln>
                  <a:noFill/>
                </a:ln>
                <a:solidFill>
                  <a:srgbClr val="FFFFFF"/>
                </a:solidFill>
                <a:effectLst/>
                <a:uLnTx/>
                <a:uFillTx/>
                <a:latin typeface="Calibri" panose="020F0502020204030204"/>
                <a:ea typeface="+mn-ea"/>
                <a:cs typeface="+mn-cs"/>
              </a:rPr>
              <a:t> Bundle</a:t>
            </a:r>
          </a:p>
        </p:txBody>
      </p:sp>
      <p:sp>
        <p:nvSpPr>
          <p:cNvPr id="15" name="Rectangle 14">
            <a:extLst>
              <a:ext uri="{FF2B5EF4-FFF2-40B4-BE49-F238E27FC236}">
                <a16:creationId xmlns:a16="http://schemas.microsoft.com/office/drawing/2014/main" id="{CA65A2BE-B00D-7E61-9D7F-D1B98C720D2F}"/>
              </a:ext>
            </a:extLst>
          </p:cNvPr>
          <p:cNvSpPr/>
          <p:nvPr/>
        </p:nvSpPr>
        <p:spPr>
          <a:xfrm>
            <a:off x="7959045" y="1939293"/>
            <a:ext cx="3403600" cy="1634700"/>
          </a:xfrm>
          <a:prstGeom prst="rect">
            <a:avLst/>
          </a:prstGeom>
          <a:solidFill>
            <a:schemeClr val="accent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a:ea typeface="+mn-ea"/>
                <a:cs typeface="+mn-cs"/>
              </a:rPr>
              <a:t>Paid Launch</a:t>
            </a:r>
          </a:p>
        </p:txBody>
      </p:sp>
      <p:sp>
        <p:nvSpPr>
          <p:cNvPr id="16" name="Rectangle 15">
            <a:extLst>
              <a:ext uri="{FF2B5EF4-FFF2-40B4-BE49-F238E27FC236}">
                <a16:creationId xmlns:a16="http://schemas.microsoft.com/office/drawing/2014/main" id="{8EB20005-4B17-0B6B-62FD-94540C9CC120}"/>
              </a:ext>
            </a:extLst>
          </p:cNvPr>
          <p:cNvSpPr/>
          <p:nvPr/>
        </p:nvSpPr>
        <p:spPr>
          <a:xfrm>
            <a:off x="186614" y="1356956"/>
            <a:ext cx="3403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March 2022-June 2023</a:t>
            </a:r>
          </a:p>
        </p:txBody>
      </p:sp>
      <p:sp>
        <p:nvSpPr>
          <p:cNvPr id="17" name="Rectangle 16">
            <a:extLst>
              <a:ext uri="{FF2B5EF4-FFF2-40B4-BE49-F238E27FC236}">
                <a16:creationId xmlns:a16="http://schemas.microsoft.com/office/drawing/2014/main" id="{7C51F527-D7E4-1D40-15B6-3A2D7E282010}"/>
              </a:ext>
            </a:extLst>
          </p:cNvPr>
          <p:cNvSpPr/>
          <p:nvPr/>
        </p:nvSpPr>
        <p:spPr>
          <a:xfrm>
            <a:off x="4241445" y="1361294"/>
            <a:ext cx="328991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2023-2024 AY</a:t>
            </a:r>
            <a:endParaRPr kumimoji="0" lang="en-US" sz="18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18" name="TextBox 10">
            <a:extLst>
              <a:ext uri="{FF2B5EF4-FFF2-40B4-BE49-F238E27FC236}">
                <a16:creationId xmlns:a16="http://schemas.microsoft.com/office/drawing/2014/main" id="{BAFE1237-0B1C-DDDB-5E6B-158114B0BCA7}"/>
              </a:ext>
            </a:extLst>
          </p:cNvPr>
          <p:cNvSpPr txBox="1"/>
          <p:nvPr/>
        </p:nvSpPr>
        <p:spPr>
          <a:xfrm>
            <a:off x="94220" y="3811355"/>
            <a:ext cx="3683308" cy="195745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lgn="ctr" defTabSz="755650">
              <a:spcBef>
                <a:spcPct val="0"/>
              </a:spcBef>
              <a:spcAft>
                <a:spcPct val="15000"/>
              </a:spcAft>
              <a:buChar char="•"/>
            </a:pPr>
            <a:r>
              <a:rPr lang="en-US" sz="1600" kern="1200" dirty="0"/>
              <a:t>Product launched with Basic Science and Spine content, basic platform functionality</a:t>
            </a:r>
          </a:p>
          <a:p>
            <a:pPr marL="171450" lvl="1" indent="-171450" algn="ctr" defTabSz="755650">
              <a:spcBef>
                <a:spcPct val="0"/>
              </a:spcBef>
              <a:spcAft>
                <a:spcPct val="15000"/>
              </a:spcAft>
              <a:buChar char="•"/>
            </a:pPr>
            <a:r>
              <a:rPr lang="en-US" sz="1600" kern="1200" dirty="0"/>
              <a:t>All US-based ACGME accredited programs enrolled for free trial*</a:t>
            </a:r>
          </a:p>
          <a:p>
            <a:pPr marL="171450" lvl="1" indent="-171450" algn="ctr" defTabSz="755650">
              <a:spcBef>
                <a:spcPct val="0"/>
              </a:spcBef>
              <a:spcAft>
                <a:spcPct val="15000"/>
              </a:spcAft>
              <a:buChar char="•"/>
            </a:pPr>
            <a:r>
              <a:rPr lang="en-US" sz="1600" dirty="0"/>
              <a:t>Trial </a:t>
            </a:r>
            <a:r>
              <a:rPr lang="en-US" sz="1600" kern="1200" dirty="0"/>
              <a:t>ends on June 30,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p:txBody>
      </p:sp>
      <p:sp>
        <p:nvSpPr>
          <p:cNvPr id="19" name="TextBox 11">
            <a:extLst>
              <a:ext uri="{FF2B5EF4-FFF2-40B4-BE49-F238E27FC236}">
                <a16:creationId xmlns:a16="http://schemas.microsoft.com/office/drawing/2014/main" id="{8E289DD7-3F85-1FEA-6F36-694C66617641}"/>
              </a:ext>
            </a:extLst>
          </p:cNvPr>
          <p:cNvSpPr txBox="1"/>
          <p:nvPr/>
        </p:nvSpPr>
        <p:spPr>
          <a:xfrm>
            <a:off x="10761461" y="5701172"/>
            <a:ext cx="3231222" cy="40011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20" name="TextBox 12">
            <a:extLst>
              <a:ext uri="{FF2B5EF4-FFF2-40B4-BE49-F238E27FC236}">
                <a16:creationId xmlns:a16="http://schemas.microsoft.com/office/drawing/2014/main" id="{6720DDEE-4274-9499-268C-4EFC9D95F777}"/>
              </a:ext>
            </a:extLst>
          </p:cNvPr>
          <p:cNvSpPr txBox="1"/>
          <p:nvPr/>
        </p:nvSpPr>
        <p:spPr>
          <a:xfrm>
            <a:off x="3986487" y="3809298"/>
            <a:ext cx="3783571" cy="192668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lgn="ctr" defTabSz="755650">
              <a:spcBef>
                <a:spcPct val="0"/>
              </a:spcBef>
              <a:spcAft>
                <a:spcPct val="15000"/>
              </a:spcAft>
              <a:buFont typeface="Arial" panose="020B0604020202020204" pitchFamily="34" charset="0"/>
              <a:buChar char="•"/>
            </a:pPr>
            <a:r>
              <a:rPr lang="en-US" sz="1600" dirty="0"/>
              <a:t>All content on platform</a:t>
            </a:r>
          </a:p>
          <a:p>
            <a:pPr marL="171450" lvl="1" indent="-171450" algn="ctr" defTabSz="755650">
              <a:spcBef>
                <a:spcPct val="0"/>
              </a:spcBef>
              <a:spcAft>
                <a:spcPct val="15000"/>
              </a:spcAft>
              <a:buFont typeface="Arial" panose="020B0604020202020204" pitchFamily="34" charset="0"/>
              <a:buChar char="•"/>
            </a:pPr>
            <a:r>
              <a:rPr lang="en-US" sz="1600" dirty="0"/>
              <a:t>Critical features implemented</a:t>
            </a:r>
          </a:p>
          <a:p>
            <a:pPr marL="171450" lvl="1" indent="-171450" algn="ctr" defTabSz="755650">
              <a:spcBef>
                <a:spcPct val="0"/>
              </a:spcBef>
              <a:spcAft>
                <a:spcPct val="15000"/>
              </a:spcAft>
              <a:buFont typeface="Arial" panose="020B0604020202020204" pitchFamily="34" charset="0"/>
              <a:buChar char="•"/>
            </a:pPr>
            <a:r>
              <a:rPr lang="en-US" sz="1600" dirty="0"/>
              <a:t>ROCK offered free with </a:t>
            </a:r>
            <a:r>
              <a:rPr lang="en-US" sz="1600" dirty="0" err="1"/>
              <a:t>ResStudy</a:t>
            </a:r>
            <a:r>
              <a:rPr lang="en-US" sz="1600" dirty="0"/>
              <a:t> subscription; offer ends June 30, 2024</a:t>
            </a:r>
          </a:p>
          <a:p>
            <a:pPr marL="171450" lvl="1" indent="-171450" algn="ctr" defTabSz="755650">
              <a:spcBef>
                <a:spcPct val="0"/>
              </a:spcBef>
              <a:spcAft>
                <a:spcPct val="15000"/>
              </a:spcAft>
              <a:buFont typeface="Arial" panose="020B0604020202020204" pitchFamily="34" charset="0"/>
              <a:buChar char="•"/>
            </a:pPr>
            <a:r>
              <a:rPr lang="en-US" sz="1600" kern="1200" dirty="0"/>
              <a:t>ROCK available to US-based and international programs for purchase as a standalone product</a:t>
            </a:r>
          </a:p>
        </p:txBody>
      </p:sp>
      <p:sp>
        <p:nvSpPr>
          <p:cNvPr id="21" name="TextBox 13">
            <a:extLst>
              <a:ext uri="{FF2B5EF4-FFF2-40B4-BE49-F238E27FC236}">
                <a16:creationId xmlns:a16="http://schemas.microsoft.com/office/drawing/2014/main" id="{2B92D230-2387-622A-BA28-5F66B5A0A4DE}"/>
              </a:ext>
            </a:extLst>
          </p:cNvPr>
          <p:cNvSpPr txBox="1"/>
          <p:nvPr/>
        </p:nvSpPr>
        <p:spPr>
          <a:xfrm>
            <a:off x="7857159" y="3814500"/>
            <a:ext cx="3683308" cy="164352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lgn="ctr" defTabSz="755650">
              <a:spcBef>
                <a:spcPct val="0"/>
              </a:spcBef>
              <a:spcAft>
                <a:spcPct val="15000"/>
              </a:spcAft>
              <a:buChar char="•"/>
            </a:pPr>
            <a:r>
              <a:rPr lang="en-US" sz="1600" kern="1200" dirty="0"/>
              <a:t>ROCK available for purchase as standalone product</a:t>
            </a:r>
          </a:p>
          <a:p>
            <a:pPr marL="171450" lvl="1" indent="-171450" algn="ctr" defTabSz="755650">
              <a:spcBef>
                <a:spcPct val="0"/>
              </a:spcBef>
              <a:spcAft>
                <a:spcPct val="15000"/>
              </a:spcAft>
              <a:buChar char="•"/>
            </a:pPr>
            <a:r>
              <a:rPr lang="en-US" sz="1600" kern="1200" dirty="0"/>
              <a:t>ROCK available for purchase as bundle with </a:t>
            </a:r>
            <a:r>
              <a:rPr lang="en-US" sz="1600" kern="1200" dirty="0" err="1"/>
              <a:t>ResStudy</a:t>
            </a:r>
            <a:r>
              <a:rPr lang="en-US" sz="1600" kern="1200" dirty="0"/>
              <a:t> and OITE</a:t>
            </a:r>
          </a:p>
          <a:p>
            <a:pPr marL="171450" lvl="1" indent="-171450" algn="ctr" defTabSz="755650">
              <a:spcBef>
                <a:spcPct val="0"/>
              </a:spcBef>
              <a:spcAft>
                <a:spcPct val="15000"/>
              </a:spcAft>
              <a:buChar char="•"/>
            </a:pPr>
            <a:r>
              <a:rPr lang="en-US" sz="1600" kern="1200" dirty="0"/>
              <a:t>ROCK available for purchase by international programs</a:t>
            </a:r>
          </a:p>
        </p:txBody>
      </p:sp>
      <p:sp>
        <p:nvSpPr>
          <p:cNvPr id="22" name="Rectangle 21">
            <a:extLst>
              <a:ext uri="{FF2B5EF4-FFF2-40B4-BE49-F238E27FC236}">
                <a16:creationId xmlns:a16="http://schemas.microsoft.com/office/drawing/2014/main" id="{7E3004B6-9B7E-25F1-588F-CB2B08EE5B16}"/>
              </a:ext>
            </a:extLst>
          </p:cNvPr>
          <p:cNvSpPr/>
          <p:nvPr/>
        </p:nvSpPr>
        <p:spPr>
          <a:xfrm>
            <a:off x="7961208" y="1361293"/>
            <a:ext cx="328991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2024-2025 AY</a:t>
            </a:r>
          </a:p>
        </p:txBody>
      </p:sp>
      <p:sp>
        <p:nvSpPr>
          <p:cNvPr id="23" name="TextBox 22">
            <a:extLst>
              <a:ext uri="{FF2B5EF4-FFF2-40B4-BE49-F238E27FC236}">
                <a16:creationId xmlns:a16="http://schemas.microsoft.com/office/drawing/2014/main" id="{2E5E4AA7-D5FB-CECA-2B5C-FBBA440EED01}"/>
              </a:ext>
            </a:extLst>
          </p:cNvPr>
          <p:cNvSpPr txBox="1"/>
          <p:nvPr/>
        </p:nvSpPr>
        <p:spPr>
          <a:xfrm>
            <a:off x="5398266" y="6492160"/>
            <a:ext cx="6555036" cy="307777"/>
          </a:xfrm>
          <a:prstGeom prst="rect">
            <a:avLst/>
          </a:prstGeom>
          <a:noFill/>
        </p:spPr>
        <p:txBody>
          <a:bodyPr wrap="square" rtlCol="0">
            <a:spAutoFit/>
          </a:bodyPr>
          <a:lstStyle/>
          <a:p>
            <a:r>
              <a:rPr lang="en-US" sz="1400"/>
              <a:t>*Content is always accessible to residents regardless of program subscription status</a:t>
            </a:r>
          </a:p>
        </p:txBody>
      </p:sp>
    </p:spTree>
    <p:extLst>
      <p:ext uri="{BB962C8B-B14F-4D97-AF65-F5344CB8AC3E}">
        <p14:creationId xmlns:p14="http://schemas.microsoft.com/office/powerpoint/2010/main" val="402416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pic>
        <p:nvPicPr>
          <p:cNvPr id="4" name="Picture 3" descr="A yellow and red informational poster&#10;&#10;Description automatically generated with medium confidence">
            <a:extLst>
              <a:ext uri="{FF2B5EF4-FFF2-40B4-BE49-F238E27FC236}">
                <a16:creationId xmlns:a16="http://schemas.microsoft.com/office/drawing/2014/main" id="{68F99376-BF85-087E-A487-B2BD72061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Tree>
    <p:extLst>
      <p:ext uri="{BB962C8B-B14F-4D97-AF65-F5344CB8AC3E}">
        <p14:creationId xmlns:p14="http://schemas.microsoft.com/office/powerpoint/2010/main" val="197226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5" name="Title 4">
            <a:extLst>
              <a:ext uri="{FF2B5EF4-FFF2-40B4-BE49-F238E27FC236}">
                <a16:creationId xmlns:a16="http://schemas.microsoft.com/office/drawing/2014/main" id="{E351E66D-4BB4-B017-02DE-CC5D9EB39AC1}"/>
              </a:ext>
            </a:extLst>
          </p:cNvPr>
          <p:cNvSpPr>
            <a:spLocks noGrp="1"/>
          </p:cNvSpPr>
          <p:nvPr>
            <p:ph type="title"/>
          </p:nvPr>
        </p:nvSpPr>
        <p:spPr>
          <a:xfrm>
            <a:off x="369568" y="56620"/>
            <a:ext cx="11125200" cy="685799"/>
          </a:xfrm>
          <a:ln w="19050"/>
        </p:spPr>
        <p:txBody>
          <a:bodyPr>
            <a:normAutofit/>
          </a:bodyPr>
          <a:lstStyle/>
          <a:p>
            <a:r>
              <a:rPr lang="en-US" sz="4000" dirty="0">
                <a:solidFill>
                  <a:srgbClr val="C00000"/>
                </a:solidFill>
                <a:latin typeface="Aptos Black" panose="020B0004020202020204" pitchFamily="34" charset="0"/>
                <a:cs typeface="Arial" panose="020B0604020202020204" pitchFamily="34" charset="0"/>
              </a:rPr>
              <a:t>ROCK </a:t>
            </a:r>
            <a:r>
              <a:rPr lang="en-US" sz="4000" dirty="0">
                <a:solidFill>
                  <a:schemeClr val="tx1"/>
                </a:solidFill>
                <a:latin typeface="Aptos Black" panose="020B0004020202020204" pitchFamily="34" charset="0"/>
                <a:cs typeface="Arial" panose="020B0604020202020204" pitchFamily="34" charset="0"/>
              </a:rPr>
              <a:t>| US Residency Program Market</a:t>
            </a:r>
            <a:endParaRPr lang="en-US" sz="4000" b="0" dirty="0">
              <a:solidFill>
                <a:schemeClr val="tx1"/>
              </a:solidFill>
              <a:latin typeface="Aptos Black"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6239F7-52B2-9E49-4D43-A51D537763D8}"/>
              </a:ext>
            </a:extLst>
          </p:cNvPr>
          <p:cNvSpPr txBox="1"/>
          <p:nvPr/>
        </p:nvSpPr>
        <p:spPr>
          <a:xfrm>
            <a:off x="868951" y="3411022"/>
            <a:ext cx="3674198" cy="307777"/>
          </a:xfrm>
          <a:prstGeom prst="rect">
            <a:avLst/>
          </a:prstGeom>
          <a:noFill/>
        </p:spPr>
        <p:txBody>
          <a:bodyPr wrap="square" rtlCol="0">
            <a:spAutoFit/>
          </a:bodyPr>
          <a:lstStyle/>
          <a:p>
            <a:pPr algn="ctr"/>
            <a:r>
              <a:rPr lang="en-US" sz="1400" b="1" i="1" dirty="0"/>
              <a:t>170/208 (81%) US programs with ROCK access</a:t>
            </a:r>
          </a:p>
        </p:txBody>
      </p:sp>
      <p:graphicFrame>
        <p:nvGraphicFramePr>
          <p:cNvPr id="14" name="Chart 13">
            <a:extLst>
              <a:ext uri="{FF2B5EF4-FFF2-40B4-BE49-F238E27FC236}">
                <a16:creationId xmlns:a16="http://schemas.microsoft.com/office/drawing/2014/main" id="{B89DDE3B-4726-4542-5096-AA27D37D0266}"/>
              </a:ext>
            </a:extLst>
          </p:cNvPr>
          <p:cNvGraphicFramePr>
            <a:graphicFrameLocks/>
          </p:cNvGraphicFramePr>
          <p:nvPr>
            <p:extLst>
              <p:ext uri="{D42A27DB-BD31-4B8C-83A1-F6EECF244321}">
                <p14:modId xmlns:p14="http://schemas.microsoft.com/office/powerpoint/2010/main" val="2197121980"/>
              </p:ext>
            </p:extLst>
          </p:nvPr>
        </p:nvGraphicFramePr>
        <p:xfrm>
          <a:off x="568641" y="798313"/>
          <a:ext cx="4274818" cy="257685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7334B62A-7A51-60E7-B61D-99FA6F32A73A}"/>
              </a:ext>
            </a:extLst>
          </p:cNvPr>
          <p:cNvSpPr txBox="1"/>
          <p:nvPr/>
        </p:nvSpPr>
        <p:spPr>
          <a:xfrm>
            <a:off x="6358219" y="3367150"/>
            <a:ext cx="4741274" cy="523220"/>
          </a:xfrm>
          <a:prstGeom prst="rect">
            <a:avLst/>
          </a:prstGeom>
          <a:noFill/>
        </p:spPr>
        <p:txBody>
          <a:bodyPr wrap="square" rtlCol="0">
            <a:spAutoFit/>
          </a:bodyPr>
          <a:lstStyle/>
          <a:p>
            <a:pPr algn="ctr"/>
            <a:r>
              <a:rPr lang="en-US" sz="1400" b="1" i="1" dirty="0"/>
              <a:t>166/170 (97%) of US programs with access to ROCK are using the platform in Q4</a:t>
            </a:r>
          </a:p>
        </p:txBody>
      </p:sp>
      <p:graphicFrame>
        <p:nvGraphicFramePr>
          <p:cNvPr id="32" name="Chart 31">
            <a:extLst>
              <a:ext uri="{FF2B5EF4-FFF2-40B4-BE49-F238E27FC236}">
                <a16:creationId xmlns:a16="http://schemas.microsoft.com/office/drawing/2014/main" id="{B89DDE3B-4726-4542-5096-AA27D37D0266}"/>
              </a:ext>
            </a:extLst>
          </p:cNvPr>
          <p:cNvGraphicFramePr>
            <a:graphicFrameLocks/>
          </p:cNvGraphicFramePr>
          <p:nvPr>
            <p:extLst>
              <p:ext uri="{D42A27DB-BD31-4B8C-83A1-F6EECF244321}">
                <p14:modId xmlns:p14="http://schemas.microsoft.com/office/powerpoint/2010/main" val="1111112267"/>
              </p:ext>
            </p:extLst>
          </p:nvPr>
        </p:nvGraphicFramePr>
        <p:xfrm>
          <a:off x="6358219" y="812676"/>
          <a:ext cx="4538667" cy="2559512"/>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CBF05993-7F0B-B5C3-F35E-CD586AB3E023}"/>
              </a:ext>
            </a:extLst>
          </p:cNvPr>
          <p:cNvSpPr txBox="1"/>
          <p:nvPr/>
        </p:nvSpPr>
        <p:spPr>
          <a:xfrm>
            <a:off x="2426968" y="4067310"/>
            <a:ext cx="7010400" cy="1754326"/>
          </a:xfrm>
          <a:prstGeom prst="rect">
            <a:avLst/>
          </a:prstGeom>
          <a:noFill/>
          <a:ln w="19050">
            <a:solidFill>
              <a:srgbClr val="C00000"/>
            </a:solidFill>
          </a:ln>
        </p:spPr>
        <p:txBody>
          <a:bodyPr wrap="square" rtlCol="0">
            <a:spAutoFit/>
          </a:bodyPr>
          <a:lstStyle/>
          <a:p>
            <a:pPr marL="285750" indent="-285750">
              <a:buFont typeface="Arial" panose="020B0604020202020204" pitchFamily="34" charset="0"/>
              <a:buChar char="•"/>
            </a:pPr>
            <a:r>
              <a:rPr lang="en-US" dirty="0"/>
              <a:t>170 of the 208 domestic programs have access to ROCK by virtue of their </a:t>
            </a:r>
            <a:r>
              <a:rPr lang="en-US" dirty="0" err="1"/>
              <a:t>ResStudy</a:t>
            </a:r>
            <a:r>
              <a:rPr lang="en-US" dirty="0"/>
              <a:t> subscription</a:t>
            </a:r>
          </a:p>
          <a:p>
            <a:pPr marL="285750" indent="-285750">
              <a:buFont typeface="Arial" panose="020B0604020202020204" pitchFamily="34" charset="0"/>
              <a:buChar char="•"/>
            </a:pPr>
            <a:r>
              <a:rPr lang="en-US" dirty="0"/>
              <a:t>Of those 170 programs with access, 166 programs (97%) used the platform in Q4. Usage is defined by logins by program directors/admin &amp; residents, resident assessment usage, or program engagement with the study schedule or assignments features</a:t>
            </a:r>
          </a:p>
        </p:txBody>
      </p:sp>
    </p:spTree>
    <p:extLst>
      <p:ext uri="{BB962C8B-B14F-4D97-AF65-F5344CB8AC3E}">
        <p14:creationId xmlns:p14="http://schemas.microsoft.com/office/powerpoint/2010/main" val="189300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with low confidence">
            <a:extLst>
              <a:ext uri="{FF2B5EF4-FFF2-40B4-BE49-F238E27FC236}">
                <a16:creationId xmlns:a16="http://schemas.microsoft.com/office/drawing/2014/main" id="{6B7DCE5E-4A09-CA90-6C1F-FA5E014881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82" y="0"/>
            <a:ext cx="12183035" cy="6858000"/>
          </a:xfrm>
          <a:prstGeom prst="rect">
            <a:avLst/>
          </a:prstGeom>
        </p:spPr>
      </p:pic>
      <p:sp>
        <p:nvSpPr>
          <p:cNvPr id="5" name="Title 4">
            <a:extLst>
              <a:ext uri="{FF2B5EF4-FFF2-40B4-BE49-F238E27FC236}">
                <a16:creationId xmlns:a16="http://schemas.microsoft.com/office/drawing/2014/main" id="{E351E66D-4BB4-B017-02DE-CC5D9EB39AC1}"/>
              </a:ext>
            </a:extLst>
          </p:cNvPr>
          <p:cNvSpPr>
            <a:spLocks noGrp="1"/>
          </p:cNvSpPr>
          <p:nvPr>
            <p:ph type="title"/>
          </p:nvPr>
        </p:nvSpPr>
        <p:spPr>
          <a:xfrm>
            <a:off x="140968" y="121499"/>
            <a:ext cx="11125200" cy="685799"/>
          </a:xfrm>
          <a:ln w="19050"/>
        </p:spPr>
        <p:txBody>
          <a:bodyPr>
            <a:normAutofit/>
          </a:bodyPr>
          <a:lstStyle/>
          <a:p>
            <a:r>
              <a:rPr lang="en-US" sz="4000" dirty="0">
                <a:solidFill>
                  <a:srgbClr val="C00000"/>
                </a:solidFill>
                <a:latin typeface="Aptos Black" panose="020B0004020202020204" pitchFamily="34" charset="0"/>
                <a:cs typeface="Arial" panose="020B0604020202020204" pitchFamily="34" charset="0"/>
              </a:rPr>
              <a:t>ROCK</a:t>
            </a:r>
            <a:r>
              <a:rPr lang="en-US" sz="4000" dirty="0">
                <a:solidFill>
                  <a:schemeClr val="tx1"/>
                </a:solidFill>
                <a:latin typeface="Aptos Black" panose="020B0004020202020204" pitchFamily="34" charset="0"/>
                <a:cs typeface="Arial" panose="020B0604020202020204" pitchFamily="34" charset="0"/>
              </a:rPr>
              <a:t> | US Resident Market</a:t>
            </a:r>
            <a:endParaRPr lang="en-US" sz="4000" b="0" dirty="0">
              <a:solidFill>
                <a:schemeClr val="tx1"/>
              </a:solidFill>
              <a:latin typeface="Aptos Black"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4E56872-3FCD-C023-CB94-12B9251C98F8}"/>
              </a:ext>
            </a:extLst>
          </p:cNvPr>
          <p:cNvSpPr txBox="1"/>
          <p:nvPr/>
        </p:nvSpPr>
        <p:spPr>
          <a:xfrm>
            <a:off x="6552101" y="5261258"/>
            <a:ext cx="4069413" cy="523220"/>
          </a:xfrm>
          <a:prstGeom prst="rect">
            <a:avLst/>
          </a:prstGeom>
          <a:noFill/>
        </p:spPr>
        <p:txBody>
          <a:bodyPr wrap="square" rtlCol="0">
            <a:spAutoFit/>
          </a:bodyPr>
          <a:lstStyle/>
          <a:p>
            <a:pPr algn="ctr"/>
            <a:r>
              <a:rPr lang="en-US" sz="1400" b="1" i="1" dirty="0"/>
              <a:t>2100/4548 resident assessment users</a:t>
            </a:r>
          </a:p>
          <a:p>
            <a:pPr algn="ctr"/>
            <a:r>
              <a:rPr lang="en-US" sz="1400" b="1" i="1" dirty="0"/>
              <a:t>(46% of total US resident population)</a:t>
            </a:r>
          </a:p>
        </p:txBody>
      </p:sp>
      <p:pic>
        <p:nvPicPr>
          <p:cNvPr id="4" name="Picture 3" descr="A graph with numbers and a bar&#10;&#10;Description automatically generated">
            <a:extLst>
              <a:ext uri="{FF2B5EF4-FFF2-40B4-BE49-F238E27FC236}">
                <a16:creationId xmlns:a16="http://schemas.microsoft.com/office/drawing/2014/main" id="{58D5EA3F-915F-B314-6D72-212221E21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91" y="3256370"/>
            <a:ext cx="3479979" cy="2057506"/>
          </a:xfrm>
          <a:prstGeom prst="rect">
            <a:avLst/>
          </a:prstGeom>
        </p:spPr>
      </p:pic>
      <p:pic>
        <p:nvPicPr>
          <p:cNvPr id="9" name="Picture 8" descr="A screenshot of a graph&#10;&#10;Description automatically generated">
            <a:extLst>
              <a:ext uri="{FF2B5EF4-FFF2-40B4-BE49-F238E27FC236}">
                <a16:creationId xmlns:a16="http://schemas.microsoft.com/office/drawing/2014/main" id="{1DAE4436-56AE-8FEA-A903-BB1C9C33A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2824" y="1212980"/>
            <a:ext cx="2159111" cy="1892397"/>
          </a:xfrm>
          <a:prstGeom prst="rect">
            <a:avLst/>
          </a:prstGeom>
        </p:spPr>
      </p:pic>
      <p:sp>
        <p:nvSpPr>
          <p:cNvPr id="11" name="TextBox 10">
            <a:extLst>
              <a:ext uri="{FF2B5EF4-FFF2-40B4-BE49-F238E27FC236}">
                <a16:creationId xmlns:a16="http://schemas.microsoft.com/office/drawing/2014/main" id="{8B3CC0CF-26AC-2452-6694-308CC2269650}"/>
              </a:ext>
            </a:extLst>
          </p:cNvPr>
          <p:cNvSpPr txBox="1"/>
          <p:nvPr/>
        </p:nvSpPr>
        <p:spPr>
          <a:xfrm>
            <a:off x="5105400" y="958850"/>
            <a:ext cx="6800850" cy="1200329"/>
          </a:xfrm>
          <a:prstGeom prst="rect">
            <a:avLst/>
          </a:prstGeom>
          <a:noFill/>
        </p:spPr>
        <p:txBody>
          <a:bodyPr wrap="square" rtlCol="0">
            <a:spAutoFit/>
          </a:bodyPr>
          <a:lstStyle/>
          <a:p>
            <a:r>
              <a:rPr lang="en-US" dirty="0">
                <a:latin typeface="+mj-lt"/>
              </a:rPr>
              <a:t>63% (2877) of the total domestic resident population logged in to the ROCK platform from July 1-December 31. 46% (2.1k) of the total domestic resident population utilized the assessment features in the platform in that same time period</a:t>
            </a:r>
          </a:p>
        </p:txBody>
      </p:sp>
      <p:pic>
        <p:nvPicPr>
          <p:cNvPr id="13" name="Picture 12" descr="A graph of a number of people&#10;&#10;Description automatically generated">
            <a:extLst>
              <a:ext uri="{FF2B5EF4-FFF2-40B4-BE49-F238E27FC236}">
                <a16:creationId xmlns:a16="http://schemas.microsoft.com/office/drawing/2014/main" id="{D432C4D0-2A4F-0293-B6B2-F40309F72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630" y="2386175"/>
            <a:ext cx="4889751" cy="2648086"/>
          </a:xfrm>
          <a:prstGeom prst="rect">
            <a:avLst/>
          </a:prstGeom>
        </p:spPr>
      </p:pic>
    </p:spTree>
    <p:extLst>
      <p:ext uri="{BB962C8B-B14F-4D97-AF65-F5344CB8AC3E}">
        <p14:creationId xmlns:p14="http://schemas.microsoft.com/office/powerpoint/2010/main" val="320301355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e Overview 052418.potx  -  Read-Only" id="{9999D9EB-2009-454B-A5A5-AEFEEB8A8390}" vid="{41E3C8DF-77CB-49D2-8472-348CF78BC397}"/>
    </a:ext>
  </a:extLst>
</a:theme>
</file>

<file path=ppt/theme/theme2.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PPT-Widescreen.ppt  -  Compatibility Mode" id="{03DD990F-0C60-4AED-BFF7-C7BDF651C20C}" vid="{5B38D3D6-9F56-4BE7-9C21-C31FFF1D20D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K PPT Template (002)  -  Read-Only" id="{DAC957F3-FB97-4624-B4CC-756D55325037}" vid="{41EBECE0-DD5D-4BCB-B357-26C5BFF761BD}"/>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K PPT Template" id="{CF852E57-9E0B-43EE-BA9F-F0CF2C67C3F6}" vid="{ED114B8C-FA25-4F89-95BD-E6F221AA4E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AAOS PPT Template - White</Template>
  <TotalTime>12619</TotalTime>
  <Words>1006</Words>
  <Application>Microsoft Office PowerPoint</Application>
  <PresentationFormat>Widescreen</PresentationFormat>
  <Paragraphs>137</Paragraphs>
  <Slides>23</Slides>
  <Notes>18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Abadi</vt:lpstr>
      <vt:lpstr>Aptos Black</vt:lpstr>
      <vt:lpstr>Arial</vt:lpstr>
      <vt:lpstr>Arial Black</vt:lpstr>
      <vt:lpstr>Calibri</vt:lpstr>
      <vt:lpstr>Calibri Light</vt:lpstr>
      <vt:lpstr>2_Office Theme</vt:lpstr>
      <vt:lpstr>AAOS Academy Wide</vt:lpstr>
      <vt:lpstr>1_Custom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ROCK | US Residency Program Market</vt:lpstr>
      <vt:lpstr>ROCK | US Resident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Dunker, Courtney</dc:creator>
  <cp:lastModifiedBy>Dunker, Courtney</cp:lastModifiedBy>
  <cp:revision>33</cp:revision>
  <dcterms:created xsi:type="dcterms:W3CDTF">2023-02-22T20:58:20Z</dcterms:created>
  <dcterms:modified xsi:type="dcterms:W3CDTF">2024-02-13T20:52:21Z</dcterms:modified>
</cp:coreProperties>
</file>