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829" r:id="rId1"/>
  </p:sldMasterIdLst>
  <p:notesMasterIdLst>
    <p:notesMasterId r:id="rId17"/>
  </p:notesMasterIdLst>
  <p:sldIdLst>
    <p:sldId id="542" r:id="rId2"/>
    <p:sldId id="307" r:id="rId3"/>
    <p:sldId id="541" r:id="rId4"/>
    <p:sldId id="305" r:id="rId5"/>
    <p:sldId id="304" r:id="rId6"/>
    <p:sldId id="302" r:id="rId7"/>
    <p:sldId id="301" r:id="rId8"/>
    <p:sldId id="551" r:id="rId9"/>
    <p:sldId id="543" r:id="rId10"/>
    <p:sldId id="546" r:id="rId11"/>
    <p:sldId id="544" r:id="rId12"/>
    <p:sldId id="545" r:id="rId13"/>
    <p:sldId id="547" r:id="rId14"/>
    <p:sldId id="549" r:id="rId15"/>
    <p:sldId id="550" r:id="rId16"/>
  </p:sldIdLst>
  <p:sldSz cx="9144000" cy="5143500" type="screen16x9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191357" indent="667" algn="ctr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383381" indent="667" algn="ctr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575405" indent="667" algn="ctr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767429" indent="667" algn="ctr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960120" algn="l" defTabSz="192024" rtl="0" eaLnBrk="1" latinLnBrk="0" hangingPunct="1"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1152144" algn="l" defTabSz="192024" rtl="0" eaLnBrk="1" latinLnBrk="0" hangingPunct="1"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1344168" algn="l" defTabSz="192024" rtl="0" eaLnBrk="1" latinLnBrk="0" hangingPunct="1"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1536192" algn="l" defTabSz="192024" rtl="0" eaLnBrk="1" latinLnBrk="0" hangingPunct="1">
      <a:defRPr sz="2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972" y="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760-43E2-B52B-637E484447B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71BD-B648-8CE3-ADF88997529D}"/>
              </c:ext>
            </c:extLst>
          </c:dPt>
          <c:dPt>
            <c:idx val="2"/>
            <c:invertIfNegative val="0"/>
            <c:bubble3D val="0"/>
            <c:spPr>
              <a:solidFill>
                <a:srgbClr val="EFBF7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760-43E2-B52B-637E484447B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760-43E2-B52B-637E484447BA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760-43E2-B52B-637E484447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Sheet2!$H$3:$H$7</c:f>
              <c:strCache>
                <c:ptCount val="5"/>
                <c:pt idx="0">
                  <c:v>None</c:v>
                </c:pt>
                <c:pt idx="1">
                  <c:v>Mild</c:v>
                </c:pt>
                <c:pt idx="2">
                  <c:v>Moderate</c:v>
                </c:pt>
                <c:pt idx="3">
                  <c:v>Moderately Severe</c:v>
                </c:pt>
                <c:pt idx="4">
                  <c:v>Severe</c:v>
                </c:pt>
              </c:strCache>
            </c:strRef>
          </c:cat>
          <c:val>
            <c:numRef>
              <c:f>Sheet2!$J$3:$J$7</c:f>
              <c:numCache>
                <c:formatCode>0.0%</c:formatCode>
                <c:ptCount val="5"/>
                <c:pt idx="0">
                  <c:v>0.52004200945212675</c:v>
                </c:pt>
                <c:pt idx="1">
                  <c:v>0.24067915280938212</c:v>
                </c:pt>
                <c:pt idx="2">
                  <c:v>0.13180465604761071</c:v>
                </c:pt>
                <c:pt idx="3">
                  <c:v>7.1065989847715741E-2</c:v>
                </c:pt>
                <c:pt idx="4">
                  <c:v>3.6408191843164711E-2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60-43E2-B52B-637E48444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8557759"/>
        <c:axId val="1618560671"/>
      </c:barChart>
      <c:catAx>
        <c:axId val="161855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8560671"/>
        <c:crosses val="autoZero"/>
        <c:auto val="1"/>
        <c:lblAlgn val="ctr"/>
        <c:lblOffset val="100"/>
        <c:noMultiLvlLbl val="0"/>
      </c:catAx>
      <c:valAx>
        <c:axId val="1618560671"/>
        <c:scaling>
          <c:orientation val="minMax"/>
          <c:max val="0.5500000000000000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8557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8F9-42E2-9C6B-8831B6A7C0E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9A4-EE49-B482-CD926F3DD6A9}"/>
              </c:ext>
            </c:extLst>
          </c:dPt>
          <c:dPt>
            <c:idx val="2"/>
            <c:invertIfNegative val="0"/>
            <c:bubble3D val="0"/>
            <c:spPr>
              <a:solidFill>
                <a:srgbClr val="DD835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8F9-42E2-9C6B-8831B6A7C0E7}"/>
              </c:ext>
            </c:extLst>
          </c:dPt>
          <c:dPt>
            <c:idx val="3"/>
            <c:invertIfNegative val="0"/>
            <c:bubble3D val="0"/>
            <c:spPr>
              <a:solidFill>
                <a:srgbClr val="D9440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8F9-42E2-9C6B-8831B6A7C0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'GAD7'!$H$5:$H$8</c:f>
              <c:strCache>
                <c:ptCount val="4"/>
                <c:pt idx="0">
                  <c:v>None</c:v>
                </c:pt>
                <c:pt idx="1">
                  <c:v>Mild</c:v>
                </c:pt>
                <c:pt idx="2">
                  <c:v>Moderate</c:v>
                </c:pt>
                <c:pt idx="3">
                  <c:v>Severe</c:v>
                </c:pt>
              </c:strCache>
            </c:strRef>
          </c:cat>
          <c:val>
            <c:numRef>
              <c:f>'GAD7'!$J$5:$J$8</c:f>
              <c:numCache>
                <c:formatCode>0.0%</c:formatCode>
                <c:ptCount val="4"/>
                <c:pt idx="0">
                  <c:v>0.42067183462532298</c:v>
                </c:pt>
                <c:pt idx="1">
                  <c:v>0.27493540051679588</c:v>
                </c:pt>
                <c:pt idx="2">
                  <c:v>0.15693367786391041</c:v>
                </c:pt>
                <c:pt idx="3">
                  <c:v>0.14745908699397073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F9-42E2-9C6B-8831B6A7C0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8514495"/>
        <c:axId val="1618514911"/>
      </c:barChart>
      <c:catAx>
        <c:axId val="16185144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8514911"/>
        <c:crosses val="autoZero"/>
        <c:auto val="1"/>
        <c:lblAlgn val="ctr"/>
        <c:lblOffset val="100"/>
        <c:noMultiLvlLbl val="0"/>
      </c:catAx>
      <c:valAx>
        <c:axId val="1618514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8514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93C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Sheet4!$C$4:$C$10</c:f>
              <c:strCache>
                <c:ptCount val="7"/>
                <c:pt idx="0">
                  <c:v>Never</c:v>
                </c:pt>
                <c:pt idx="1">
                  <c:v>A few times a year or less</c:v>
                </c:pt>
                <c:pt idx="2">
                  <c:v>Once a month</c:v>
                </c:pt>
                <c:pt idx="3">
                  <c:v>A few times a month</c:v>
                </c:pt>
                <c:pt idx="4">
                  <c:v>Once a week</c:v>
                </c:pt>
                <c:pt idx="5">
                  <c:v>A few times a week</c:v>
                </c:pt>
                <c:pt idx="6">
                  <c:v>Every day</c:v>
                </c:pt>
              </c:strCache>
            </c:strRef>
          </c:cat>
          <c:val>
            <c:numRef>
              <c:f>Sheet4!$E$4:$E$10</c:f>
              <c:numCache>
                <c:formatCode>0.0%</c:formatCode>
                <c:ptCount val="7"/>
                <c:pt idx="0">
                  <c:v>8.185801928133217E-2</c:v>
                </c:pt>
                <c:pt idx="1">
                  <c:v>0.27905346187554775</c:v>
                </c:pt>
                <c:pt idx="2">
                  <c:v>0.10744960560911482</c:v>
                </c:pt>
                <c:pt idx="3">
                  <c:v>0.16897458369851007</c:v>
                </c:pt>
                <c:pt idx="4">
                  <c:v>7.4671340929009636E-2</c:v>
                </c:pt>
                <c:pt idx="5">
                  <c:v>0.16564417177914109</c:v>
                </c:pt>
                <c:pt idx="6">
                  <c:v>0.12234881682734443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C7-4491-ADFF-90386D456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19289471"/>
        <c:axId val="1619289887"/>
      </c:barChart>
      <c:catAx>
        <c:axId val="16192894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9289887"/>
        <c:crosses val="autoZero"/>
        <c:auto val="1"/>
        <c:lblAlgn val="ctr"/>
        <c:lblOffset val="100"/>
        <c:noMultiLvlLbl val="0"/>
      </c:catAx>
      <c:valAx>
        <c:axId val="16192898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9289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93C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Sheet3!$C$3:$C$7</c:f>
              <c:strCache>
                <c:ptCount val="5"/>
                <c:pt idx="0">
                  <c:v>Very satisfied</c:v>
                </c:pt>
                <c:pt idx="1">
                  <c:v>Satisfied</c:v>
                </c:pt>
                <c:pt idx="2">
                  <c:v>Neither satisfied nor dissatisfied</c:v>
                </c:pt>
                <c:pt idx="3">
                  <c:v>Dissatisfied</c:v>
                </c:pt>
                <c:pt idx="4">
                  <c:v>Very dissatisfied</c:v>
                </c:pt>
              </c:strCache>
            </c:strRef>
          </c:cat>
          <c:val>
            <c:numRef>
              <c:f>Sheet3!$E$3:$E$7</c:f>
              <c:numCache>
                <c:formatCode>0.0%</c:formatCode>
                <c:ptCount val="5"/>
                <c:pt idx="0">
                  <c:v>0.1599302583610715</c:v>
                </c:pt>
                <c:pt idx="1">
                  <c:v>0.46219686162624823</c:v>
                </c:pt>
                <c:pt idx="2">
                  <c:v>0.17372008242193693</c:v>
                </c:pt>
                <c:pt idx="3">
                  <c:v>0.16436836265652244</c:v>
                </c:pt>
                <c:pt idx="4">
                  <c:v>3.9784434934220951E-2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AF-47FF-AC3D-7A0CBE267E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18526559"/>
        <c:axId val="1618536959"/>
      </c:barChart>
      <c:catAx>
        <c:axId val="1618526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8536959"/>
        <c:crosses val="autoZero"/>
        <c:auto val="1"/>
        <c:lblAlgn val="ctr"/>
        <c:lblOffset val="100"/>
        <c:noMultiLvlLbl val="0"/>
      </c:catAx>
      <c:valAx>
        <c:axId val="1618536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85265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6706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22E-4767-A44C-D99D93C2E776}"/>
              </c:ext>
            </c:extLst>
          </c:dPt>
          <c:dPt>
            <c:idx val="1"/>
            <c:invertIfNegative val="0"/>
            <c:bubble3D val="0"/>
            <c:spPr>
              <a:solidFill>
                <a:srgbClr val="DD835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22E-4767-A44C-D99D93C2E776}"/>
              </c:ext>
            </c:extLst>
          </c:dPt>
          <c:dPt>
            <c:idx val="2"/>
            <c:invertIfNegative val="0"/>
            <c:bubble3D val="0"/>
            <c:spPr>
              <a:solidFill>
                <a:srgbClr val="EFBF7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2E-4767-A44C-D99D93C2E77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393-704A-B665-E1B9BA3A0C3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22E-4767-A44C-D99D93C2E7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Sheet5!$B$3:$B$7</c:f>
              <c:strCache>
                <c:ptCount val="5"/>
                <c:pt idx="0">
                  <c:v>Very likely</c:v>
                </c:pt>
                <c:pt idx="1">
                  <c:v>Likely</c:v>
                </c:pt>
                <c:pt idx="2">
                  <c:v>Neither likely nor unlikely</c:v>
                </c:pt>
                <c:pt idx="3">
                  <c:v>Unlikely</c:v>
                </c:pt>
                <c:pt idx="4">
                  <c:v>Very unlikely</c:v>
                </c:pt>
              </c:strCache>
            </c:strRef>
          </c:cat>
          <c:val>
            <c:numRef>
              <c:f>Sheet5!$D$3:$D$7</c:f>
              <c:numCache>
                <c:formatCode>0.0%</c:formatCode>
                <c:ptCount val="5"/>
                <c:pt idx="0">
                  <c:v>0.14124607136254391</c:v>
                </c:pt>
                <c:pt idx="1">
                  <c:v>0.1379182843409133</c:v>
                </c:pt>
                <c:pt idx="2">
                  <c:v>0.24533185431687929</c:v>
                </c:pt>
                <c:pt idx="3">
                  <c:v>0.1930116472545757</c:v>
                </c:pt>
                <c:pt idx="4">
                  <c:v>0.28249214272508782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2E-4767-A44C-D99D93C2E7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9253695"/>
        <c:axId val="1619290303"/>
      </c:barChart>
      <c:catAx>
        <c:axId val="1619253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9290303"/>
        <c:crosses val="autoZero"/>
        <c:auto val="1"/>
        <c:lblAlgn val="ctr"/>
        <c:lblOffset val="100"/>
        <c:noMultiLvlLbl val="0"/>
      </c:catAx>
      <c:valAx>
        <c:axId val="161929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9253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EA424-CB81-4EC9-BAEB-42FAC48615C2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CD5CD-02AA-4935-A7A4-A5E529B7A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1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ECD5CD-02AA-4935-A7A4-A5E529B7AE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37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ECD5CD-02AA-4935-A7A4-A5E529B7AE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17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ECD5CD-02AA-4935-A7A4-A5E529B7AE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46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78299" y="1202598"/>
            <a:ext cx="8472511" cy="32019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89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5863329" y="455293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 b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75D48070-6A81-47D0-9810-1540B9FEFF61}" type="datetime1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7917" y="4562686"/>
            <a:ext cx="3934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 b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8808" y="4573872"/>
            <a:ext cx="762000" cy="2245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 | </a:t>
            </a:r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37615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78300" y="1218535"/>
            <a:ext cx="4038253" cy="6086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  <a:cs typeface="Georgia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300" y="1939765"/>
            <a:ext cx="4038253" cy="2126297"/>
          </a:xfrm>
        </p:spPr>
        <p:txBody>
          <a:bodyPr anchor="t" anchorCtr="0"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153" y="1218535"/>
            <a:ext cx="4205657" cy="6086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  <a:cs typeface="Georgia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3" y="1939765"/>
            <a:ext cx="4205657" cy="2126296"/>
          </a:xfrm>
        </p:spPr>
        <p:txBody>
          <a:bodyPr anchor="t" anchorCtr="0"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8300" y="1827193"/>
            <a:ext cx="4038253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4" y="1827191"/>
            <a:ext cx="42056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89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85500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89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91862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"/>
            <a:ext cx="9144000" cy="4935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29" y="4463887"/>
            <a:ext cx="433692" cy="43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007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"/>
            <a:ext cx="9144000" cy="4935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742" y="4463887"/>
            <a:ext cx="433692" cy="43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93544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"/>
            <a:ext cx="9144000" cy="4935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3" name="Rectangle 2"/>
          <p:cNvSpPr/>
          <p:nvPr/>
        </p:nvSpPr>
        <p:spPr>
          <a:xfrm>
            <a:off x="0" y="-1"/>
            <a:ext cx="9144000" cy="4935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Rectangle 3"/>
          <p:cNvSpPr/>
          <p:nvPr/>
        </p:nvSpPr>
        <p:spPr>
          <a:xfrm>
            <a:off x="0" y="-1"/>
            <a:ext cx="9144000" cy="4935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-1"/>
            <a:ext cx="9144000" cy="4935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9144000" cy="4935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9144000" cy="4935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8688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4154" y="471339"/>
            <a:ext cx="8472511" cy="515940"/>
          </a:xfrm>
        </p:spPr>
        <p:txBody>
          <a:bodyPr anchor="b">
            <a:noAutofit/>
          </a:bodyPr>
          <a:lstStyle>
            <a:lvl1pPr algn="l">
              <a:defRPr sz="4400" b="1" baseline="0"/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8299" y="1141210"/>
            <a:ext cx="8472511" cy="1585389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86201" y="2824853"/>
            <a:ext cx="2457451" cy="120967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457643" y="2824853"/>
            <a:ext cx="2457451" cy="120967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557917" y="2825309"/>
            <a:ext cx="2457451" cy="120967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707890" y="114335"/>
            <a:ext cx="219679" cy="219678"/>
            <a:chOff x="680215" y="6240338"/>
            <a:chExt cx="235180" cy="235180"/>
          </a:xfrm>
        </p:grpSpPr>
        <p:sp>
          <p:nvSpPr>
            <p:cNvPr id="24" name="Oval 23"/>
            <p:cNvSpPr/>
            <p:nvPr/>
          </p:nvSpPr>
          <p:spPr>
            <a:xfrm>
              <a:off x="680215" y="6240338"/>
              <a:ext cx="235180" cy="2351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accent1"/>
                </a:solidFill>
              </a:endParaRPr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722954" y="6304513"/>
              <a:ext cx="147871" cy="120360"/>
            </a:xfrm>
            <a:custGeom>
              <a:avLst/>
              <a:gdLst>
                <a:gd name="T0" fmla="*/ 888208 w 280"/>
                <a:gd name="T1" fmla="*/ 85683 h 228"/>
                <a:gd name="T2" fmla="*/ 783526 w 280"/>
                <a:gd name="T3" fmla="*/ 114244 h 228"/>
                <a:gd name="T4" fmla="*/ 862831 w 280"/>
                <a:gd name="T5" fmla="*/ 15867 h 228"/>
                <a:gd name="T6" fmla="*/ 748632 w 280"/>
                <a:gd name="T7" fmla="*/ 60296 h 228"/>
                <a:gd name="T8" fmla="*/ 615401 w 280"/>
                <a:gd name="T9" fmla="*/ 0 h 228"/>
                <a:gd name="T10" fmla="*/ 431415 w 280"/>
                <a:gd name="T11" fmla="*/ 184060 h 228"/>
                <a:gd name="T12" fmla="*/ 437760 w 280"/>
                <a:gd name="T13" fmla="*/ 225315 h 228"/>
                <a:gd name="T14" fmla="*/ 60271 w 280"/>
                <a:gd name="T15" fmla="*/ 34908 h 228"/>
                <a:gd name="T16" fmla="*/ 38066 w 280"/>
                <a:gd name="T17" fmla="*/ 126938 h 228"/>
                <a:gd name="T18" fmla="*/ 117370 w 280"/>
                <a:gd name="T19" fmla="*/ 279264 h 228"/>
                <a:gd name="T20" fmla="*/ 34894 w 280"/>
                <a:gd name="T21" fmla="*/ 253876 h 228"/>
                <a:gd name="T22" fmla="*/ 34894 w 280"/>
                <a:gd name="T23" fmla="*/ 257050 h 228"/>
                <a:gd name="T24" fmla="*/ 180814 w 280"/>
                <a:gd name="T25" fmla="*/ 437936 h 228"/>
                <a:gd name="T26" fmla="*/ 133231 w 280"/>
                <a:gd name="T27" fmla="*/ 444283 h 228"/>
                <a:gd name="T28" fmla="*/ 98337 w 280"/>
                <a:gd name="T29" fmla="*/ 441110 h 228"/>
                <a:gd name="T30" fmla="*/ 269635 w 280"/>
                <a:gd name="T31" fmla="*/ 564874 h 228"/>
                <a:gd name="T32" fmla="*/ 44410 w 280"/>
                <a:gd name="T33" fmla="*/ 644211 h 228"/>
                <a:gd name="T34" fmla="*/ 0 w 280"/>
                <a:gd name="T35" fmla="*/ 641037 h 228"/>
                <a:gd name="T36" fmla="*/ 279151 w 280"/>
                <a:gd name="T37" fmla="*/ 723547 h 228"/>
                <a:gd name="T38" fmla="*/ 796215 w 280"/>
                <a:gd name="T39" fmla="*/ 206274 h 228"/>
                <a:gd name="T40" fmla="*/ 796215 w 280"/>
                <a:gd name="T41" fmla="*/ 180887 h 228"/>
                <a:gd name="T42" fmla="*/ 888208 w 280"/>
                <a:gd name="T43" fmla="*/ 85683 h 2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0" h="228">
                  <a:moveTo>
                    <a:pt x="280" y="27"/>
                  </a:moveTo>
                  <a:cubicBezTo>
                    <a:pt x="270" y="32"/>
                    <a:pt x="259" y="35"/>
                    <a:pt x="247" y="36"/>
                  </a:cubicBezTo>
                  <a:cubicBezTo>
                    <a:pt x="259" y="29"/>
                    <a:pt x="268" y="18"/>
                    <a:pt x="272" y="5"/>
                  </a:cubicBezTo>
                  <a:cubicBezTo>
                    <a:pt x="261" y="11"/>
                    <a:pt x="249" y="16"/>
                    <a:pt x="236" y="19"/>
                  </a:cubicBezTo>
                  <a:cubicBezTo>
                    <a:pt x="225" y="7"/>
                    <a:pt x="210" y="0"/>
                    <a:pt x="194" y="0"/>
                  </a:cubicBezTo>
                  <a:cubicBezTo>
                    <a:pt x="162" y="0"/>
                    <a:pt x="136" y="26"/>
                    <a:pt x="136" y="58"/>
                  </a:cubicBezTo>
                  <a:cubicBezTo>
                    <a:pt x="136" y="62"/>
                    <a:pt x="137" y="67"/>
                    <a:pt x="138" y="71"/>
                  </a:cubicBezTo>
                  <a:cubicBezTo>
                    <a:pt x="90" y="69"/>
                    <a:pt x="48" y="46"/>
                    <a:pt x="19" y="11"/>
                  </a:cubicBezTo>
                  <a:cubicBezTo>
                    <a:pt x="14" y="19"/>
                    <a:pt x="12" y="29"/>
                    <a:pt x="12" y="40"/>
                  </a:cubicBezTo>
                  <a:cubicBezTo>
                    <a:pt x="12" y="60"/>
                    <a:pt x="22" y="77"/>
                    <a:pt x="37" y="88"/>
                  </a:cubicBezTo>
                  <a:cubicBezTo>
                    <a:pt x="28" y="87"/>
                    <a:pt x="19" y="85"/>
                    <a:pt x="11" y="80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1" y="109"/>
                    <a:pt x="31" y="132"/>
                    <a:pt x="57" y="138"/>
                  </a:cubicBezTo>
                  <a:cubicBezTo>
                    <a:pt x="52" y="139"/>
                    <a:pt x="47" y="140"/>
                    <a:pt x="42" y="140"/>
                  </a:cubicBezTo>
                  <a:cubicBezTo>
                    <a:pt x="38" y="140"/>
                    <a:pt x="35" y="139"/>
                    <a:pt x="31" y="139"/>
                  </a:cubicBezTo>
                  <a:cubicBezTo>
                    <a:pt x="39" y="161"/>
                    <a:pt x="60" y="178"/>
                    <a:pt x="85" y="178"/>
                  </a:cubicBezTo>
                  <a:cubicBezTo>
                    <a:pt x="65" y="194"/>
                    <a:pt x="40" y="203"/>
                    <a:pt x="14" y="203"/>
                  </a:cubicBezTo>
                  <a:cubicBezTo>
                    <a:pt x="9" y="203"/>
                    <a:pt x="4" y="203"/>
                    <a:pt x="0" y="202"/>
                  </a:cubicBezTo>
                  <a:cubicBezTo>
                    <a:pt x="25" y="219"/>
                    <a:pt x="55" y="228"/>
                    <a:pt x="88" y="228"/>
                  </a:cubicBezTo>
                  <a:cubicBezTo>
                    <a:pt x="194" y="228"/>
                    <a:pt x="251" y="140"/>
                    <a:pt x="251" y="65"/>
                  </a:cubicBezTo>
                  <a:cubicBezTo>
                    <a:pt x="251" y="62"/>
                    <a:pt x="251" y="60"/>
                    <a:pt x="251" y="57"/>
                  </a:cubicBezTo>
                  <a:cubicBezTo>
                    <a:pt x="263" y="49"/>
                    <a:pt x="272" y="39"/>
                    <a:pt x="280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 sz="3200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Freeform 7"/>
          <p:cNvSpPr>
            <a:spLocks noEditPoints="1"/>
          </p:cNvSpPr>
          <p:nvPr/>
        </p:nvSpPr>
        <p:spPr bwMode="auto">
          <a:xfrm>
            <a:off x="375673" y="119013"/>
            <a:ext cx="208872" cy="208180"/>
          </a:xfrm>
          <a:custGeom>
            <a:avLst/>
            <a:gdLst>
              <a:gd name="T0" fmla="*/ 106 w 114"/>
              <a:gd name="T1" fmla="*/ 0 h 114"/>
              <a:gd name="T2" fmla="*/ 8 w 114"/>
              <a:gd name="T3" fmla="*/ 0 h 114"/>
              <a:gd name="T4" fmla="*/ 0 w 114"/>
              <a:gd name="T5" fmla="*/ 8 h 114"/>
              <a:gd name="T6" fmla="*/ 0 w 114"/>
              <a:gd name="T7" fmla="*/ 106 h 114"/>
              <a:gd name="T8" fmla="*/ 8 w 114"/>
              <a:gd name="T9" fmla="*/ 114 h 114"/>
              <a:gd name="T10" fmla="*/ 106 w 114"/>
              <a:gd name="T11" fmla="*/ 114 h 114"/>
              <a:gd name="T12" fmla="*/ 114 w 114"/>
              <a:gd name="T13" fmla="*/ 106 h 114"/>
              <a:gd name="T14" fmla="*/ 114 w 114"/>
              <a:gd name="T15" fmla="*/ 8 h 114"/>
              <a:gd name="T16" fmla="*/ 106 w 114"/>
              <a:gd name="T17" fmla="*/ 0 h 114"/>
              <a:gd name="T18" fmla="*/ 35 w 114"/>
              <a:gd name="T19" fmla="*/ 96 h 114"/>
              <a:gd name="T20" fmla="*/ 17 w 114"/>
              <a:gd name="T21" fmla="*/ 96 h 114"/>
              <a:gd name="T22" fmla="*/ 17 w 114"/>
              <a:gd name="T23" fmla="*/ 44 h 114"/>
              <a:gd name="T24" fmla="*/ 35 w 114"/>
              <a:gd name="T25" fmla="*/ 44 h 114"/>
              <a:gd name="T26" fmla="*/ 35 w 114"/>
              <a:gd name="T27" fmla="*/ 96 h 114"/>
              <a:gd name="T28" fmla="*/ 26 w 114"/>
              <a:gd name="T29" fmla="*/ 37 h 114"/>
              <a:gd name="T30" fmla="*/ 26 w 114"/>
              <a:gd name="T31" fmla="*/ 37 h 114"/>
              <a:gd name="T32" fmla="*/ 16 w 114"/>
              <a:gd name="T33" fmla="*/ 28 h 114"/>
              <a:gd name="T34" fmla="*/ 26 w 114"/>
              <a:gd name="T35" fmla="*/ 19 h 114"/>
              <a:gd name="T36" fmla="*/ 36 w 114"/>
              <a:gd name="T37" fmla="*/ 28 h 114"/>
              <a:gd name="T38" fmla="*/ 26 w 114"/>
              <a:gd name="T39" fmla="*/ 37 h 114"/>
              <a:gd name="T40" fmla="*/ 97 w 114"/>
              <a:gd name="T41" fmla="*/ 96 h 114"/>
              <a:gd name="T42" fmla="*/ 80 w 114"/>
              <a:gd name="T43" fmla="*/ 96 h 114"/>
              <a:gd name="T44" fmla="*/ 80 w 114"/>
              <a:gd name="T45" fmla="*/ 68 h 114"/>
              <a:gd name="T46" fmla="*/ 71 w 114"/>
              <a:gd name="T47" fmla="*/ 56 h 114"/>
              <a:gd name="T48" fmla="*/ 62 w 114"/>
              <a:gd name="T49" fmla="*/ 63 h 114"/>
              <a:gd name="T50" fmla="*/ 61 w 114"/>
              <a:gd name="T51" fmla="*/ 67 h 114"/>
              <a:gd name="T52" fmla="*/ 61 w 114"/>
              <a:gd name="T53" fmla="*/ 96 h 114"/>
              <a:gd name="T54" fmla="*/ 44 w 114"/>
              <a:gd name="T55" fmla="*/ 96 h 114"/>
              <a:gd name="T56" fmla="*/ 44 w 114"/>
              <a:gd name="T57" fmla="*/ 44 h 114"/>
              <a:gd name="T58" fmla="*/ 61 w 114"/>
              <a:gd name="T59" fmla="*/ 44 h 114"/>
              <a:gd name="T60" fmla="*/ 61 w 114"/>
              <a:gd name="T61" fmla="*/ 51 h 114"/>
              <a:gd name="T62" fmla="*/ 77 w 114"/>
              <a:gd name="T63" fmla="*/ 43 h 114"/>
              <a:gd name="T64" fmla="*/ 97 w 114"/>
              <a:gd name="T65" fmla="*/ 66 h 114"/>
              <a:gd name="T66" fmla="*/ 97 w 114"/>
              <a:gd name="T67" fmla="*/ 96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" h="114">
                <a:moveTo>
                  <a:pt x="106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3"/>
                  <a:pt x="0" y="8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11"/>
                  <a:pt x="4" y="114"/>
                  <a:pt x="8" y="114"/>
                </a:cubicBezTo>
                <a:cubicBezTo>
                  <a:pt x="106" y="114"/>
                  <a:pt x="106" y="114"/>
                  <a:pt x="106" y="114"/>
                </a:cubicBezTo>
                <a:cubicBezTo>
                  <a:pt x="110" y="114"/>
                  <a:pt x="114" y="111"/>
                  <a:pt x="114" y="106"/>
                </a:cubicBezTo>
                <a:cubicBezTo>
                  <a:pt x="114" y="8"/>
                  <a:pt x="114" y="8"/>
                  <a:pt x="114" y="8"/>
                </a:cubicBezTo>
                <a:cubicBezTo>
                  <a:pt x="114" y="3"/>
                  <a:pt x="110" y="0"/>
                  <a:pt x="106" y="0"/>
                </a:cubicBezTo>
                <a:close/>
                <a:moveTo>
                  <a:pt x="35" y="96"/>
                </a:moveTo>
                <a:cubicBezTo>
                  <a:pt x="17" y="96"/>
                  <a:pt x="17" y="96"/>
                  <a:pt x="17" y="96"/>
                </a:cubicBezTo>
                <a:cubicBezTo>
                  <a:pt x="17" y="44"/>
                  <a:pt x="17" y="44"/>
                  <a:pt x="17" y="44"/>
                </a:cubicBezTo>
                <a:cubicBezTo>
                  <a:pt x="35" y="44"/>
                  <a:pt x="35" y="44"/>
                  <a:pt x="35" y="44"/>
                </a:cubicBezTo>
                <a:lnTo>
                  <a:pt x="35" y="96"/>
                </a:lnTo>
                <a:close/>
                <a:moveTo>
                  <a:pt x="26" y="37"/>
                </a:moveTo>
                <a:cubicBezTo>
                  <a:pt x="26" y="37"/>
                  <a:pt x="26" y="37"/>
                  <a:pt x="26" y="37"/>
                </a:cubicBezTo>
                <a:cubicBezTo>
                  <a:pt x="20" y="37"/>
                  <a:pt x="16" y="33"/>
                  <a:pt x="16" y="28"/>
                </a:cubicBezTo>
                <a:cubicBezTo>
                  <a:pt x="16" y="23"/>
                  <a:pt x="20" y="19"/>
                  <a:pt x="26" y="19"/>
                </a:cubicBezTo>
                <a:cubicBezTo>
                  <a:pt x="32" y="19"/>
                  <a:pt x="36" y="23"/>
                  <a:pt x="36" y="28"/>
                </a:cubicBezTo>
                <a:cubicBezTo>
                  <a:pt x="36" y="33"/>
                  <a:pt x="32" y="37"/>
                  <a:pt x="26" y="37"/>
                </a:cubicBezTo>
                <a:close/>
                <a:moveTo>
                  <a:pt x="97" y="96"/>
                </a:moveTo>
                <a:cubicBezTo>
                  <a:pt x="80" y="96"/>
                  <a:pt x="80" y="96"/>
                  <a:pt x="80" y="96"/>
                </a:cubicBezTo>
                <a:cubicBezTo>
                  <a:pt x="80" y="68"/>
                  <a:pt x="80" y="68"/>
                  <a:pt x="80" y="68"/>
                </a:cubicBezTo>
                <a:cubicBezTo>
                  <a:pt x="80" y="61"/>
                  <a:pt x="77" y="56"/>
                  <a:pt x="71" y="56"/>
                </a:cubicBezTo>
                <a:cubicBezTo>
                  <a:pt x="66" y="56"/>
                  <a:pt x="63" y="59"/>
                  <a:pt x="62" y="63"/>
                </a:cubicBezTo>
                <a:cubicBezTo>
                  <a:pt x="61" y="64"/>
                  <a:pt x="61" y="65"/>
                  <a:pt x="61" y="67"/>
                </a:cubicBezTo>
                <a:cubicBezTo>
                  <a:pt x="61" y="96"/>
                  <a:pt x="61" y="96"/>
                  <a:pt x="61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96"/>
                  <a:pt x="44" y="49"/>
                  <a:pt x="44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51"/>
                  <a:pt x="61" y="51"/>
                  <a:pt x="61" y="51"/>
                </a:cubicBezTo>
                <a:cubicBezTo>
                  <a:pt x="64" y="48"/>
                  <a:pt x="68" y="43"/>
                  <a:pt x="77" y="43"/>
                </a:cubicBezTo>
                <a:cubicBezTo>
                  <a:pt x="88" y="43"/>
                  <a:pt x="97" y="50"/>
                  <a:pt x="97" y="66"/>
                </a:cubicBezTo>
                <a:lnTo>
                  <a:pt x="97" y="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d-ID" sz="320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85937" y="117102"/>
            <a:ext cx="745717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en-US" sz="933" dirty="0">
                <a:solidFill>
                  <a:schemeClr val="accent1"/>
                </a:solidFill>
                <a:latin typeface="+mj-lt"/>
                <a:cs typeface="Georgia"/>
              </a:rPr>
              <a:t>@ACGME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52146" y="117102"/>
            <a:ext cx="1292340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933" dirty="0">
                <a:solidFill>
                  <a:schemeClr val="accent1"/>
                </a:solidFill>
                <a:latin typeface="+mj-lt"/>
                <a:cs typeface="Georgia"/>
              </a:rPr>
              <a:t>WWW.ACGME.ORG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707889" y="114335"/>
            <a:ext cx="219678" cy="219678"/>
            <a:chOff x="680215" y="6240338"/>
            <a:chExt cx="235180" cy="235180"/>
          </a:xfrm>
        </p:grpSpPr>
        <p:sp>
          <p:nvSpPr>
            <p:cNvPr id="18" name="Oval 17"/>
            <p:cNvSpPr/>
            <p:nvPr userDrawn="1"/>
          </p:nvSpPr>
          <p:spPr>
            <a:xfrm>
              <a:off x="680215" y="6240338"/>
              <a:ext cx="235180" cy="2351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9" name="Freeform 20"/>
            <p:cNvSpPr>
              <a:spLocks/>
            </p:cNvSpPr>
            <p:nvPr userDrawn="1"/>
          </p:nvSpPr>
          <p:spPr bwMode="auto">
            <a:xfrm>
              <a:off x="722954" y="6304513"/>
              <a:ext cx="147871" cy="120360"/>
            </a:xfrm>
            <a:custGeom>
              <a:avLst/>
              <a:gdLst>
                <a:gd name="T0" fmla="*/ 888208 w 280"/>
                <a:gd name="T1" fmla="*/ 85683 h 228"/>
                <a:gd name="T2" fmla="*/ 783526 w 280"/>
                <a:gd name="T3" fmla="*/ 114244 h 228"/>
                <a:gd name="T4" fmla="*/ 862831 w 280"/>
                <a:gd name="T5" fmla="*/ 15867 h 228"/>
                <a:gd name="T6" fmla="*/ 748632 w 280"/>
                <a:gd name="T7" fmla="*/ 60296 h 228"/>
                <a:gd name="T8" fmla="*/ 615401 w 280"/>
                <a:gd name="T9" fmla="*/ 0 h 228"/>
                <a:gd name="T10" fmla="*/ 431415 w 280"/>
                <a:gd name="T11" fmla="*/ 184060 h 228"/>
                <a:gd name="T12" fmla="*/ 437760 w 280"/>
                <a:gd name="T13" fmla="*/ 225315 h 228"/>
                <a:gd name="T14" fmla="*/ 60271 w 280"/>
                <a:gd name="T15" fmla="*/ 34908 h 228"/>
                <a:gd name="T16" fmla="*/ 38066 w 280"/>
                <a:gd name="T17" fmla="*/ 126938 h 228"/>
                <a:gd name="T18" fmla="*/ 117370 w 280"/>
                <a:gd name="T19" fmla="*/ 279264 h 228"/>
                <a:gd name="T20" fmla="*/ 34894 w 280"/>
                <a:gd name="T21" fmla="*/ 253876 h 228"/>
                <a:gd name="T22" fmla="*/ 34894 w 280"/>
                <a:gd name="T23" fmla="*/ 257050 h 228"/>
                <a:gd name="T24" fmla="*/ 180814 w 280"/>
                <a:gd name="T25" fmla="*/ 437936 h 228"/>
                <a:gd name="T26" fmla="*/ 133231 w 280"/>
                <a:gd name="T27" fmla="*/ 444283 h 228"/>
                <a:gd name="T28" fmla="*/ 98337 w 280"/>
                <a:gd name="T29" fmla="*/ 441110 h 228"/>
                <a:gd name="T30" fmla="*/ 269635 w 280"/>
                <a:gd name="T31" fmla="*/ 564874 h 228"/>
                <a:gd name="T32" fmla="*/ 44410 w 280"/>
                <a:gd name="T33" fmla="*/ 644211 h 228"/>
                <a:gd name="T34" fmla="*/ 0 w 280"/>
                <a:gd name="T35" fmla="*/ 641037 h 228"/>
                <a:gd name="T36" fmla="*/ 279151 w 280"/>
                <a:gd name="T37" fmla="*/ 723547 h 228"/>
                <a:gd name="T38" fmla="*/ 796215 w 280"/>
                <a:gd name="T39" fmla="*/ 206274 h 228"/>
                <a:gd name="T40" fmla="*/ 796215 w 280"/>
                <a:gd name="T41" fmla="*/ 180887 h 228"/>
                <a:gd name="T42" fmla="*/ 888208 w 280"/>
                <a:gd name="T43" fmla="*/ 85683 h 2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0" h="228">
                  <a:moveTo>
                    <a:pt x="280" y="27"/>
                  </a:moveTo>
                  <a:cubicBezTo>
                    <a:pt x="270" y="32"/>
                    <a:pt x="259" y="35"/>
                    <a:pt x="247" y="36"/>
                  </a:cubicBezTo>
                  <a:cubicBezTo>
                    <a:pt x="259" y="29"/>
                    <a:pt x="268" y="18"/>
                    <a:pt x="272" y="5"/>
                  </a:cubicBezTo>
                  <a:cubicBezTo>
                    <a:pt x="261" y="11"/>
                    <a:pt x="249" y="16"/>
                    <a:pt x="236" y="19"/>
                  </a:cubicBezTo>
                  <a:cubicBezTo>
                    <a:pt x="225" y="7"/>
                    <a:pt x="210" y="0"/>
                    <a:pt x="194" y="0"/>
                  </a:cubicBezTo>
                  <a:cubicBezTo>
                    <a:pt x="162" y="0"/>
                    <a:pt x="136" y="26"/>
                    <a:pt x="136" y="58"/>
                  </a:cubicBezTo>
                  <a:cubicBezTo>
                    <a:pt x="136" y="62"/>
                    <a:pt x="137" y="67"/>
                    <a:pt x="138" y="71"/>
                  </a:cubicBezTo>
                  <a:cubicBezTo>
                    <a:pt x="90" y="69"/>
                    <a:pt x="48" y="46"/>
                    <a:pt x="19" y="11"/>
                  </a:cubicBezTo>
                  <a:cubicBezTo>
                    <a:pt x="14" y="19"/>
                    <a:pt x="12" y="29"/>
                    <a:pt x="12" y="40"/>
                  </a:cubicBezTo>
                  <a:cubicBezTo>
                    <a:pt x="12" y="60"/>
                    <a:pt x="22" y="77"/>
                    <a:pt x="37" y="88"/>
                  </a:cubicBezTo>
                  <a:cubicBezTo>
                    <a:pt x="28" y="87"/>
                    <a:pt x="19" y="85"/>
                    <a:pt x="11" y="80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1" y="109"/>
                    <a:pt x="31" y="132"/>
                    <a:pt x="57" y="138"/>
                  </a:cubicBezTo>
                  <a:cubicBezTo>
                    <a:pt x="52" y="139"/>
                    <a:pt x="47" y="140"/>
                    <a:pt x="42" y="140"/>
                  </a:cubicBezTo>
                  <a:cubicBezTo>
                    <a:pt x="38" y="140"/>
                    <a:pt x="35" y="139"/>
                    <a:pt x="31" y="139"/>
                  </a:cubicBezTo>
                  <a:cubicBezTo>
                    <a:pt x="39" y="161"/>
                    <a:pt x="60" y="178"/>
                    <a:pt x="85" y="178"/>
                  </a:cubicBezTo>
                  <a:cubicBezTo>
                    <a:pt x="65" y="194"/>
                    <a:pt x="40" y="203"/>
                    <a:pt x="14" y="203"/>
                  </a:cubicBezTo>
                  <a:cubicBezTo>
                    <a:pt x="9" y="203"/>
                    <a:pt x="4" y="203"/>
                    <a:pt x="0" y="202"/>
                  </a:cubicBezTo>
                  <a:cubicBezTo>
                    <a:pt x="25" y="219"/>
                    <a:pt x="55" y="228"/>
                    <a:pt x="88" y="228"/>
                  </a:cubicBezTo>
                  <a:cubicBezTo>
                    <a:pt x="194" y="228"/>
                    <a:pt x="251" y="140"/>
                    <a:pt x="251" y="65"/>
                  </a:cubicBezTo>
                  <a:cubicBezTo>
                    <a:pt x="251" y="62"/>
                    <a:pt x="251" y="60"/>
                    <a:pt x="251" y="57"/>
                  </a:cubicBezTo>
                  <a:cubicBezTo>
                    <a:pt x="263" y="49"/>
                    <a:pt x="272" y="39"/>
                    <a:pt x="280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375673" y="120084"/>
            <a:ext cx="208872" cy="208180"/>
          </a:xfrm>
          <a:custGeom>
            <a:avLst/>
            <a:gdLst>
              <a:gd name="T0" fmla="*/ 106 w 114"/>
              <a:gd name="T1" fmla="*/ 0 h 114"/>
              <a:gd name="T2" fmla="*/ 8 w 114"/>
              <a:gd name="T3" fmla="*/ 0 h 114"/>
              <a:gd name="T4" fmla="*/ 0 w 114"/>
              <a:gd name="T5" fmla="*/ 8 h 114"/>
              <a:gd name="T6" fmla="*/ 0 w 114"/>
              <a:gd name="T7" fmla="*/ 106 h 114"/>
              <a:gd name="T8" fmla="*/ 8 w 114"/>
              <a:gd name="T9" fmla="*/ 114 h 114"/>
              <a:gd name="T10" fmla="*/ 106 w 114"/>
              <a:gd name="T11" fmla="*/ 114 h 114"/>
              <a:gd name="T12" fmla="*/ 114 w 114"/>
              <a:gd name="T13" fmla="*/ 106 h 114"/>
              <a:gd name="T14" fmla="*/ 114 w 114"/>
              <a:gd name="T15" fmla="*/ 8 h 114"/>
              <a:gd name="T16" fmla="*/ 106 w 114"/>
              <a:gd name="T17" fmla="*/ 0 h 114"/>
              <a:gd name="T18" fmla="*/ 35 w 114"/>
              <a:gd name="T19" fmla="*/ 96 h 114"/>
              <a:gd name="T20" fmla="*/ 17 w 114"/>
              <a:gd name="T21" fmla="*/ 96 h 114"/>
              <a:gd name="T22" fmla="*/ 17 w 114"/>
              <a:gd name="T23" fmla="*/ 44 h 114"/>
              <a:gd name="T24" fmla="*/ 35 w 114"/>
              <a:gd name="T25" fmla="*/ 44 h 114"/>
              <a:gd name="T26" fmla="*/ 35 w 114"/>
              <a:gd name="T27" fmla="*/ 96 h 114"/>
              <a:gd name="T28" fmla="*/ 26 w 114"/>
              <a:gd name="T29" fmla="*/ 37 h 114"/>
              <a:gd name="T30" fmla="*/ 26 w 114"/>
              <a:gd name="T31" fmla="*/ 37 h 114"/>
              <a:gd name="T32" fmla="*/ 16 w 114"/>
              <a:gd name="T33" fmla="*/ 28 h 114"/>
              <a:gd name="T34" fmla="*/ 26 w 114"/>
              <a:gd name="T35" fmla="*/ 19 h 114"/>
              <a:gd name="T36" fmla="*/ 36 w 114"/>
              <a:gd name="T37" fmla="*/ 28 h 114"/>
              <a:gd name="T38" fmla="*/ 26 w 114"/>
              <a:gd name="T39" fmla="*/ 37 h 114"/>
              <a:gd name="T40" fmla="*/ 97 w 114"/>
              <a:gd name="T41" fmla="*/ 96 h 114"/>
              <a:gd name="T42" fmla="*/ 80 w 114"/>
              <a:gd name="T43" fmla="*/ 96 h 114"/>
              <a:gd name="T44" fmla="*/ 80 w 114"/>
              <a:gd name="T45" fmla="*/ 68 h 114"/>
              <a:gd name="T46" fmla="*/ 71 w 114"/>
              <a:gd name="T47" fmla="*/ 56 h 114"/>
              <a:gd name="T48" fmla="*/ 62 w 114"/>
              <a:gd name="T49" fmla="*/ 63 h 114"/>
              <a:gd name="T50" fmla="*/ 61 w 114"/>
              <a:gd name="T51" fmla="*/ 67 h 114"/>
              <a:gd name="T52" fmla="*/ 61 w 114"/>
              <a:gd name="T53" fmla="*/ 96 h 114"/>
              <a:gd name="T54" fmla="*/ 44 w 114"/>
              <a:gd name="T55" fmla="*/ 96 h 114"/>
              <a:gd name="T56" fmla="*/ 44 w 114"/>
              <a:gd name="T57" fmla="*/ 44 h 114"/>
              <a:gd name="T58" fmla="*/ 61 w 114"/>
              <a:gd name="T59" fmla="*/ 44 h 114"/>
              <a:gd name="T60" fmla="*/ 61 w 114"/>
              <a:gd name="T61" fmla="*/ 51 h 114"/>
              <a:gd name="T62" fmla="*/ 77 w 114"/>
              <a:gd name="T63" fmla="*/ 43 h 114"/>
              <a:gd name="T64" fmla="*/ 97 w 114"/>
              <a:gd name="T65" fmla="*/ 66 h 114"/>
              <a:gd name="T66" fmla="*/ 97 w 114"/>
              <a:gd name="T67" fmla="*/ 96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" h="114">
                <a:moveTo>
                  <a:pt x="106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3"/>
                  <a:pt x="0" y="8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11"/>
                  <a:pt x="4" y="114"/>
                  <a:pt x="8" y="114"/>
                </a:cubicBezTo>
                <a:cubicBezTo>
                  <a:pt x="106" y="114"/>
                  <a:pt x="106" y="114"/>
                  <a:pt x="106" y="114"/>
                </a:cubicBezTo>
                <a:cubicBezTo>
                  <a:pt x="110" y="114"/>
                  <a:pt x="114" y="111"/>
                  <a:pt x="114" y="106"/>
                </a:cubicBezTo>
                <a:cubicBezTo>
                  <a:pt x="114" y="8"/>
                  <a:pt x="114" y="8"/>
                  <a:pt x="114" y="8"/>
                </a:cubicBezTo>
                <a:cubicBezTo>
                  <a:pt x="114" y="3"/>
                  <a:pt x="110" y="0"/>
                  <a:pt x="106" y="0"/>
                </a:cubicBezTo>
                <a:close/>
                <a:moveTo>
                  <a:pt x="35" y="96"/>
                </a:moveTo>
                <a:cubicBezTo>
                  <a:pt x="17" y="96"/>
                  <a:pt x="17" y="96"/>
                  <a:pt x="17" y="96"/>
                </a:cubicBezTo>
                <a:cubicBezTo>
                  <a:pt x="17" y="44"/>
                  <a:pt x="17" y="44"/>
                  <a:pt x="17" y="44"/>
                </a:cubicBezTo>
                <a:cubicBezTo>
                  <a:pt x="35" y="44"/>
                  <a:pt x="35" y="44"/>
                  <a:pt x="35" y="44"/>
                </a:cubicBezTo>
                <a:lnTo>
                  <a:pt x="35" y="96"/>
                </a:lnTo>
                <a:close/>
                <a:moveTo>
                  <a:pt x="26" y="37"/>
                </a:moveTo>
                <a:cubicBezTo>
                  <a:pt x="26" y="37"/>
                  <a:pt x="26" y="37"/>
                  <a:pt x="26" y="37"/>
                </a:cubicBezTo>
                <a:cubicBezTo>
                  <a:pt x="20" y="37"/>
                  <a:pt x="16" y="33"/>
                  <a:pt x="16" y="28"/>
                </a:cubicBezTo>
                <a:cubicBezTo>
                  <a:pt x="16" y="23"/>
                  <a:pt x="20" y="19"/>
                  <a:pt x="26" y="19"/>
                </a:cubicBezTo>
                <a:cubicBezTo>
                  <a:pt x="32" y="19"/>
                  <a:pt x="36" y="23"/>
                  <a:pt x="36" y="28"/>
                </a:cubicBezTo>
                <a:cubicBezTo>
                  <a:pt x="36" y="33"/>
                  <a:pt x="32" y="37"/>
                  <a:pt x="26" y="37"/>
                </a:cubicBezTo>
                <a:close/>
                <a:moveTo>
                  <a:pt x="97" y="96"/>
                </a:moveTo>
                <a:cubicBezTo>
                  <a:pt x="80" y="96"/>
                  <a:pt x="80" y="96"/>
                  <a:pt x="80" y="96"/>
                </a:cubicBezTo>
                <a:cubicBezTo>
                  <a:pt x="80" y="68"/>
                  <a:pt x="80" y="68"/>
                  <a:pt x="80" y="68"/>
                </a:cubicBezTo>
                <a:cubicBezTo>
                  <a:pt x="80" y="61"/>
                  <a:pt x="77" y="56"/>
                  <a:pt x="71" y="56"/>
                </a:cubicBezTo>
                <a:cubicBezTo>
                  <a:pt x="66" y="56"/>
                  <a:pt x="63" y="59"/>
                  <a:pt x="62" y="63"/>
                </a:cubicBezTo>
                <a:cubicBezTo>
                  <a:pt x="61" y="64"/>
                  <a:pt x="61" y="65"/>
                  <a:pt x="61" y="67"/>
                </a:cubicBezTo>
                <a:cubicBezTo>
                  <a:pt x="61" y="96"/>
                  <a:pt x="61" y="96"/>
                  <a:pt x="61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96"/>
                  <a:pt x="44" y="49"/>
                  <a:pt x="44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51"/>
                  <a:pt x="61" y="51"/>
                  <a:pt x="61" y="51"/>
                </a:cubicBezTo>
                <a:cubicBezTo>
                  <a:pt x="64" y="48"/>
                  <a:pt x="68" y="43"/>
                  <a:pt x="77" y="43"/>
                </a:cubicBezTo>
                <a:cubicBezTo>
                  <a:pt x="88" y="43"/>
                  <a:pt x="97" y="50"/>
                  <a:pt x="97" y="66"/>
                </a:cubicBezTo>
                <a:lnTo>
                  <a:pt x="97" y="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Freeform 5"/>
          <p:cNvSpPr>
            <a:spLocks noEditPoints="1"/>
          </p:cNvSpPr>
          <p:nvPr/>
        </p:nvSpPr>
        <p:spPr bwMode="auto">
          <a:xfrm>
            <a:off x="1614021" y="131246"/>
            <a:ext cx="185242" cy="185856"/>
          </a:xfrm>
          <a:custGeom>
            <a:avLst/>
            <a:gdLst>
              <a:gd name="T0" fmla="*/ 0 w 124"/>
              <a:gd name="T1" fmla="*/ 239907 h 124"/>
              <a:gd name="T2" fmla="*/ 478181 w 124"/>
              <a:gd name="T3" fmla="*/ 239907 h 124"/>
              <a:gd name="T4" fmla="*/ 447331 w 124"/>
              <a:gd name="T5" fmla="*/ 232168 h 124"/>
              <a:gd name="T6" fmla="*/ 335498 w 124"/>
              <a:gd name="T7" fmla="*/ 135431 h 124"/>
              <a:gd name="T8" fmla="*/ 447331 w 124"/>
              <a:gd name="T9" fmla="*/ 232168 h 124"/>
              <a:gd name="T10" fmla="*/ 165821 w 124"/>
              <a:gd name="T11" fmla="*/ 367599 h 124"/>
              <a:gd name="T12" fmla="*/ 231378 w 124"/>
              <a:gd name="T13" fmla="*/ 448858 h 124"/>
              <a:gd name="T14" fmla="*/ 246803 w 124"/>
              <a:gd name="T15" fmla="*/ 30956 h 124"/>
              <a:gd name="T16" fmla="*/ 246803 w 124"/>
              <a:gd name="T17" fmla="*/ 139301 h 124"/>
              <a:gd name="T18" fmla="*/ 246803 w 124"/>
              <a:gd name="T19" fmla="*/ 30956 h 124"/>
              <a:gd name="T20" fmla="*/ 385630 w 124"/>
              <a:gd name="T21" fmla="*/ 88998 h 124"/>
              <a:gd name="T22" fmla="*/ 273797 w 124"/>
              <a:gd name="T23" fmla="*/ 34825 h 124"/>
              <a:gd name="T24" fmla="*/ 231378 w 124"/>
              <a:gd name="T25" fmla="*/ 139301 h 124"/>
              <a:gd name="T26" fmla="*/ 231378 w 124"/>
              <a:gd name="T27" fmla="*/ 30956 h 124"/>
              <a:gd name="T28" fmla="*/ 146539 w 124"/>
              <a:gd name="T29" fmla="*/ 119954 h 124"/>
              <a:gd name="T30" fmla="*/ 204384 w 124"/>
              <a:gd name="T31" fmla="*/ 34825 h 124"/>
              <a:gd name="T32" fmla="*/ 154252 w 124"/>
              <a:gd name="T33" fmla="*/ 139301 h 124"/>
              <a:gd name="T34" fmla="*/ 231378 w 124"/>
              <a:gd name="T35" fmla="*/ 232168 h 124"/>
              <a:gd name="T36" fmla="*/ 154252 w 124"/>
              <a:gd name="T37" fmla="*/ 139301 h 124"/>
              <a:gd name="T38" fmla="*/ 231378 w 124"/>
              <a:gd name="T39" fmla="*/ 340513 h 124"/>
              <a:gd name="T40" fmla="*/ 138827 w 124"/>
              <a:gd name="T41" fmla="*/ 247646 h 124"/>
              <a:gd name="T42" fmla="*/ 204384 w 124"/>
              <a:gd name="T43" fmla="*/ 444989 h 124"/>
              <a:gd name="T44" fmla="*/ 154252 w 124"/>
              <a:gd name="T45" fmla="*/ 371469 h 124"/>
              <a:gd name="T46" fmla="*/ 246803 w 124"/>
              <a:gd name="T47" fmla="*/ 448858 h 124"/>
              <a:gd name="T48" fmla="*/ 312360 w 124"/>
              <a:gd name="T49" fmla="*/ 367599 h 124"/>
              <a:gd name="T50" fmla="*/ 246803 w 124"/>
              <a:gd name="T51" fmla="*/ 448858 h 124"/>
              <a:gd name="T52" fmla="*/ 374061 w 124"/>
              <a:gd name="T53" fmla="*/ 398555 h 124"/>
              <a:gd name="T54" fmla="*/ 323929 w 124"/>
              <a:gd name="T55" fmla="*/ 371469 h 124"/>
              <a:gd name="T56" fmla="*/ 246803 w 124"/>
              <a:gd name="T57" fmla="*/ 340513 h 124"/>
              <a:gd name="T58" fmla="*/ 339354 w 124"/>
              <a:gd name="T59" fmla="*/ 247646 h 124"/>
              <a:gd name="T60" fmla="*/ 246803 w 124"/>
              <a:gd name="T61" fmla="*/ 232168 h 124"/>
              <a:gd name="T62" fmla="*/ 323929 w 124"/>
              <a:gd name="T63" fmla="*/ 139301 h 124"/>
              <a:gd name="T64" fmla="*/ 246803 w 124"/>
              <a:gd name="T65" fmla="*/ 232168 h 124"/>
              <a:gd name="T66" fmla="*/ 142683 w 124"/>
              <a:gd name="T67" fmla="*/ 135431 h 124"/>
              <a:gd name="T68" fmla="*/ 30850 w 124"/>
              <a:gd name="T69" fmla="*/ 232168 h 124"/>
              <a:gd name="T70" fmla="*/ 30850 w 124"/>
              <a:gd name="T71" fmla="*/ 247646 h 124"/>
              <a:gd name="T72" fmla="*/ 146539 w 124"/>
              <a:gd name="T73" fmla="*/ 359861 h 124"/>
              <a:gd name="T74" fmla="*/ 30850 w 124"/>
              <a:gd name="T75" fmla="*/ 247646 h 124"/>
              <a:gd name="T76" fmla="*/ 331642 w 124"/>
              <a:gd name="T77" fmla="*/ 359861 h 124"/>
              <a:gd name="T78" fmla="*/ 447331 w 124"/>
              <a:gd name="T79" fmla="*/ 247646 h 12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707889" y="114335"/>
            <a:ext cx="219678" cy="219678"/>
            <a:chOff x="680215" y="6240338"/>
            <a:chExt cx="235180" cy="235180"/>
          </a:xfrm>
        </p:grpSpPr>
        <p:sp>
          <p:nvSpPr>
            <p:cNvPr id="22" name="Oval 21"/>
            <p:cNvSpPr/>
            <p:nvPr userDrawn="1"/>
          </p:nvSpPr>
          <p:spPr>
            <a:xfrm>
              <a:off x="680215" y="6240338"/>
              <a:ext cx="235180" cy="2351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9" name="Freeform 20"/>
            <p:cNvSpPr>
              <a:spLocks/>
            </p:cNvSpPr>
            <p:nvPr userDrawn="1"/>
          </p:nvSpPr>
          <p:spPr bwMode="auto">
            <a:xfrm>
              <a:off x="722954" y="6304513"/>
              <a:ext cx="147871" cy="120360"/>
            </a:xfrm>
            <a:custGeom>
              <a:avLst/>
              <a:gdLst>
                <a:gd name="T0" fmla="*/ 888208 w 280"/>
                <a:gd name="T1" fmla="*/ 85683 h 228"/>
                <a:gd name="T2" fmla="*/ 783526 w 280"/>
                <a:gd name="T3" fmla="*/ 114244 h 228"/>
                <a:gd name="T4" fmla="*/ 862831 w 280"/>
                <a:gd name="T5" fmla="*/ 15867 h 228"/>
                <a:gd name="T6" fmla="*/ 748632 w 280"/>
                <a:gd name="T7" fmla="*/ 60296 h 228"/>
                <a:gd name="T8" fmla="*/ 615401 w 280"/>
                <a:gd name="T9" fmla="*/ 0 h 228"/>
                <a:gd name="T10" fmla="*/ 431415 w 280"/>
                <a:gd name="T11" fmla="*/ 184060 h 228"/>
                <a:gd name="T12" fmla="*/ 437760 w 280"/>
                <a:gd name="T13" fmla="*/ 225315 h 228"/>
                <a:gd name="T14" fmla="*/ 60271 w 280"/>
                <a:gd name="T15" fmla="*/ 34908 h 228"/>
                <a:gd name="T16" fmla="*/ 38066 w 280"/>
                <a:gd name="T17" fmla="*/ 126938 h 228"/>
                <a:gd name="T18" fmla="*/ 117370 w 280"/>
                <a:gd name="T19" fmla="*/ 279264 h 228"/>
                <a:gd name="T20" fmla="*/ 34894 w 280"/>
                <a:gd name="T21" fmla="*/ 253876 h 228"/>
                <a:gd name="T22" fmla="*/ 34894 w 280"/>
                <a:gd name="T23" fmla="*/ 257050 h 228"/>
                <a:gd name="T24" fmla="*/ 180814 w 280"/>
                <a:gd name="T25" fmla="*/ 437936 h 228"/>
                <a:gd name="T26" fmla="*/ 133231 w 280"/>
                <a:gd name="T27" fmla="*/ 444283 h 228"/>
                <a:gd name="T28" fmla="*/ 98337 w 280"/>
                <a:gd name="T29" fmla="*/ 441110 h 228"/>
                <a:gd name="T30" fmla="*/ 269635 w 280"/>
                <a:gd name="T31" fmla="*/ 564874 h 228"/>
                <a:gd name="T32" fmla="*/ 44410 w 280"/>
                <a:gd name="T33" fmla="*/ 644211 h 228"/>
                <a:gd name="T34" fmla="*/ 0 w 280"/>
                <a:gd name="T35" fmla="*/ 641037 h 228"/>
                <a:gd name="T36" fmla="*/ 279151 w 280"/>
                <a:gd name="T37" fmla="*/ 723547 h 228"/>
                <a:gd name="T38" fmla="*/ 796215 w 280"/>
                <a:gd name="T39" fmla="*/ 206274 h 228"/>
                <a:gd name="T40" fmla="*/ 796215 w 280"/>
                <a:gd name="T41" fmla="*/ 180887 h 228"/>
                <a:gd name="T42" fmla="*/ 888208 w 280"/>
                <a:gd name="T43" fmla="*/ 85683 h 2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0" h="228">
                  <a:moveTo>
                    <a:pt x="280" y="27"/>
                  </a:moveTo>
                  <a:cubicBezTo>
                    <a:pt x="270" y="32"/>
                    <a:pt x="259" y="35"/>
                    <a:pt x="247" y="36"/>
                  </a:cubicBezTo>
                  <a:cubicBezTo>
                    <a:pt x="259" y="29"/>
                    <a:pt x="268" y="18"/>
                    <a:pt x="272" y="5"/>
                  </a:cubicBezTo>
                  <a:cubicBezTo>
                    <a:pt x="261" y="11"/>
                    <a:pt x="249" y="16"/>
                    <a:pt x="236" y="19"/>
                  </a:cubicBezTo>
                  <a:cubicBezTo>
                    <a:pt x="225" y="7"/>
                    <a:pt x="210" y="0"/>
                    <a:pt x="194" y="0"/>
                  </a:cubicBezTo>
                  <a:cubicBezTo>
                    <a:pt x="162" y="0"/>
                    <a:pt x="136" y="26"/>
                    <a:pt x="136" y="58"/>
                  </a:cubicBezTo>
                  <a:cubicBezTo>
                    <a:pt x="136" y="62"/>
                    <a:pt x="137" y="67"/>
                    <a:pt x="138" y="71"/>
                  </a:cubicBezTo>
                  <a:cubicBezTo>
                    <a:pt x="90" y="69"/>
                    <a:pt x="48" y="46"/>
                    <a:pt x="19" y="11"/>
                  </a:cubicBezTo>
                  <a:cubicBezTo>
                    <a:pt x="14" y="19"/>
                    <a:pt x="12" y="29"/>
                    <a:pt x="12" y="40"/>
                  </a:cubicBezTo>
                  <a:cubicBezTo>
                    <a:pt x="12" y="60"/>
                    <a:pt x="22" y="77"/>
                    <a:pt x="37" y="88"/>
                  </a:cubicBezTo>
                  <a:cubicBezTo>
                    <a:pt x="28" y="87"/>
                    <a:pt x="19" y="85"/>
                    <a:pt x="11" y="80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1" y="109"/>
                    <a:pt x="31" y="132"/>
                    <a:pt x="57" y="138"/>
                  </a:cubicBezTo>
                  <a:cubicBezTo>
                    <a:pt x="52" y="139"/>
                    <a:pt x="47" y="140"/>
                    <a:pt x="42" y="140"/>
                  </a:cubicBezTo>
                  <a:cubicBezTo>
                    <a:pt x="38" y="140"/>
                    <a:pt x="35" y="139"/>
                    <a:pt x="31" y="139"/>
                  </a:cubicBezTo>
                  <a:cubicBezTo>
                    <a:pt x="39" y="161"/>
                    <a:pt x="60" y="178"/>
                    <a:pt x="85" y="178"/>
                  </a:cubicBezTo>
                  <a:cubicBezTo>
                    <a:pt x="65" y="194"/>
                    <a:pt x="40" y="203"/>
                    <a:pt x="14" y="203"/>
                  </a:cubicBezTo>
                  <a:cubicBezTo>
                    <a:pt x="9" y="203"/>
                    <a:pt x="4" y="203"/>
                    <a:pt x="0" y="202"/>
                  </a:cubicBezTo>
                  <a:cubicBezTo>
                    <a:pt x="25" y="219"/>
                    <a:pt x="55" y="228"/>
                    <a:pt x="88" y="228"/>
                  </a:cubicBezTo>
                  <a:cubicBezTo>
                    <a:pt x="194" y="228"/>
                    <a:pt x="251" y="140"/>
                    <a:pt x="251" y="65"/>
                  </a:cubicBezTo>
                  <a:cubicBezTo>
                    <a:pt x="251" y="62"/>
                    <a:pt x="251" y="60"/>
                    <a:pt x="251" y="57"/>
                  </a:cubicBezTo>
                  <a:cubicBezTo>
                    <a:pt x="263" y="49"/>
                    <a:pt x="272" y="39"/>
                    <a:pt x="280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</p:grpSp>
      <p:sp>
        <p:nvSpPr>
          <p:cNvPr id="31" name="Freeform 7"/>
          <p:cNvSpPr>
            <a:spLocks noEditPoints="1"/>
          </p:cNvSpPr>
          <p:nvPr userDrawn="1"/>
        </p:nvSpPr>
        <p:spPr bwMode="auto">
          <a:xfrm>
            <a:off x="375673" y="120084"/>
            <a:ext cx="208872" cy="208180"/>
          </a:xfrm>
          <a:custGeom>
            <a:avLst/>
            <a:gdLst>
              <a:gd name="T0" fmla="*/ 106 w 114"/>
              <a:gd name="T1" fmla="*/ 0 h 114"/>
              <a:gd name="T2" fmla="*/ 8 w 114"/>
              <a:gd name="T3" fmla="*/ 0 h 114"/>
              <a:gd name="T4" fmla="*/ 0 w 114"/>
              <a:gd name="T5" fmla="*/ 8 h 114"/>
              <a:gd name="T6" fmla="*/ 0 w 114"/>
              <a:gd name="T7" fmla="*/ 106 h 114"/>
              <a:gd name="T8" fmla="*/ 8 w 114"/>
              <a:gd name="T9" fmla="*/ 114 h 114"/>
              <a:gd name="T10" fmla="*/ 106 w 114"/>
              <a:gd name="T11" fmla="*/ 114 h 114"/>
              <a:gd name="T12" fmla="*/ 114 w 114"/>
              <a:gd name="T13" fmla="*/ 106 h 114"/>
              <a:gd name="T14" fmla="*/ 114 w 114"/>
              <a:gd name="T15" fmla="*/ 8 h 114"/>
              <a:gd name="T16" fmla="*/ 106 w 114"/>
              <a:gd name="T17" fmla="*/ 0 h 114"/>
              <a:gd name="T18" fmla="*/ 35 w 114"/>
              <a:gd name="T19" fmla="*/ 96 h 114"/>
              <a:gd name="T20" fmla="*/ 17 w 114"/>
              <a:gd name="T21" fmla="*/ 96 h 114"/>
              <a:gd name="T22" fmla="*/ 17 w 114"/>
              <a:gd name="T23" fmla="*/ 44 h 114"/>
              <a:gd name="T24" fmla="*/ 35 w 114"/>
              <a:gd name="T25" fmla="*/ 44 h 114"/>
              <a:gd name="T26" fmla="*/ 35 w 114"/>
              <a:gd name="T27" fmla="*/ 96 h 114"/>
              <a:gd name="T28" fmla="*/ 26 w 114"/>
              <a:gd name="T29" fmla="*/ 37 h 114"/>
              <a:gd name="T30" fmla="*/ 26 w 114"/>
              <a:gd name="T31" fmla="*/ 37 h 114"/>
              <a:gd name="T32" fmla="*/ 16 w 114"/>
              <a:gd name="T33" fmla="*/ 28 h 114"/>
              <a:gd name="T34" fmla="*/ 26 w 114"/>
              <a:gd name="T35" fmla="*/ 19 h 114"/>
              <a:gd name="T36" fmla="*/ 36 w 114"/>
              <a:gd name="T37" fmla="*/ 28 h 114"/>
              <a:gd name="T38" fmla="*/ 26 w 114"/>
              <a:gd name="T39" fmla="*/ 37 h 114"/>
              <a:gd name="T40" fmla="*/ 97 w 114"/>
              <a:gd name="T41" fmla="*/ 96 h 114"/>
              <a:gd name="T42" fmla="*/ 80 w 114"/>
              <a:gd name="T43" fmla="*/ 96 h 114"/>
              <a:gd name="T44" fmla="*/ 80 w 114"/>
              <a:gd name="T45" fmla="*/ 68 h 114"/>
              <a:gd name="T46" fmla="*/ 71 w 114"/>
              <a:gd name="T47" fmla="*/ 56 h 114"/>
              <a:gd name="T48" fmla="*/ 62 w 114"/>
              <a:gd name="T49" fmla="*/ 63 h 114"/>
              <a:gd name="T50" fmla="*/ 61 w 114"/>
              <a:gd name="T51" fmla="*/ 67 h 114"/>
              <a:gd name="T52" fmla="*/ 61 w 114"/>
              <a:gd name="T53" fmla="*/ 96 h 114"/>
              <a:gd name="T54" fmla="*/ 44 w 114"/>
              <a:gd name="T55" fmla="*/ 96 h 114"/>
              <a:gd name="T56" fmla="*/ 44 w 114"/>
              <a:gd name="T57" fmla="*/ 44 h 114"/>
              <a:gd name="T58" fmla="*/ 61 w 114"/>
              <a:gd name="T59" fmla="*/ 44 h 114"/>
              <a:gd name="T60" fmla="*/ 61 w 114"/>
              <a:gd name="T61" fmla="*/ 51 h 114"/>
              <a:gd name="T62" fmla="*/ 77 w 114"/>
              <a:gd name="T63" fmla="*/ 43 h 114"/>
              <a:gd name="T64" fmla="*/ 97 w 114"/>
              <a:gd name="T65" fmla="*/ 66 h 114"/>
              <a:gd name="T66" fmla="*/ 97 w 114"/>
              <a:gd name="T67" fmla="*/ 96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" h="114">
                <a:moveTo>
                  <a:pt x="106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3"/>
                  <a:pt x="0" y="8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11"/>
                  <a:pt x="4" y="114"/>
                  <a:pt x="8" y="114"/>
                </a:cubicBezTo>
                <a:cubicBezTo>
                  <a:pt x="106" y="114"/>
                  <a:pt x="106" y="114"/>
                  <a:pt x="106" y="114"/>
                </a:cubicBezTo>
                <a:cubicBezTo>
                  <a:pt x="110" y="114"/>
                  <a:pt x="114" y="111"/>
                  <a:pt x="114" y="106"/>
                </a:cubicBezTo>
                <a:cubicBezTo>
                  <a:pt x="114" y="8"/>
                  <a:pt x="114" y="8"/>
                  <a:pt x="114" y="8"/>
                </a:cubicBezTo>
                <a:cubicBezTo>
                  <a:pt x="114" y="3"/>
                  <a:pt x="110" y="0"/>
                  <a:pt x="106" y="0"/>
                </a:cubicBezTo>
                <a:close/>
                <a:moveTo>
                  <a:pt x="35" y="96"/>
                </a:moveTo>
                <a:cubicBezTo>
                  <a:pt x="17" y="96"/>
                  <a:pt x="17" y="96"/>
                  <a:pt x="17" y="96"/>
                </a:cubicBezTo>
                <a:cubicBezTo>
                  <a:pt x="17" y="44"/>
                  <a:pt x="17" y="44"/>
                  <a:pt x="17" y="44"/>
                </a:cubicBezTo>
                <a:cubicBezTo>
                  <a:pt x="35" y="44"/>
                  <a:pt x="35" y="44"/>
                  <a:pt x="35" y="44"/>
                </a:cubicBezTo>
                <a:lnTo>
                  <a:pt x="35" y="96"/>
                </a:lnTo>
                <a:close/>
                <a:moveTo>
                  <a:pt x="26" y="37"/>
                </a:moveTo>
                <a:cubicBezTo>
                  <a:pt x="26" y="37"/>
                  <a:pt x="26" y="37"/>
                  <a:pt x="26" y="37"/>
                </a:cubicBezTo>
                <a:cubicBezTo>
                  <a:pt x="20" y="37"/>
                  <a:pt x="16" y="33"/>
                  <a:pt x="16" y="28"/>
                </a:cubicBezTo>
                <a:cubicBezTo>
                  <a:pt x="16" y="23"/>
                  <a:pt x="20" y="19"/>
                  <a:pt x="26" y="19"/>
                </a:cubicBezTo>
                <a:cubicBezTo>
                  <a:pt x="32" y="19"/>
                  <a:pt x="36" y="23"/>
                  <a:pt x="36" y="28"/>
                </a:cubicBezTo>
                <a:cubicBezTo>
                  <a:pt x="36" y="33"/>
                  <a:pt x="32" y="37"/>
                  <a:pt x="26" y="37"/>
                </a:cubicBezTo>
                <a:close/>
                <a:moveTo>
                  <a:pt x="97" y="96"/>
                </a:moveTo>
                <a:cubicBezTo>
                  <a:pt x="80" y="96"/>
                  <a:pt x="80" y="96"/>
                  <a:pt x="80" y="96"/>
                </a:cubicBezTo>
                <a:cubicBezTo>
                  <a:pt x="80" y="68"/>
                  <a:pt x="80" y="68"/>
                  <a:pt x="80" y="68"/>
                </a:cubicBezTo>
                <a:cubicBezTo>
                  <a:pt x="80" y="61"/>
                  <a:pt x="77" y="56"/>
                  <a:pt x="71" y="56"/>
                </a:cubicBezTo>
                <a:cubicBezTo>
                  <a:pt x="66" y="56"/>
                  <a:pt x="63" y="59"/>
                  <a:pt x="62" y="63"/>
                </a:cubicBezTo>
                <a:cubicBezTo>
                  <a:pt x="61" y="64"/>
                  <a:pt x="61" y="65"/>
                  <a:pt x="61" y="67"/>
                </a:cubicBezTo>
                <a:cubicBezTo>
                  <a:pt x="61" y="96"/>
                  <a:pt x="61" y="96"/>
                  <a:pt x="61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96"/>
                  <a:pt x="44" y="49"/>
                  <a:pt x="44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51"/>
                  <a:pt x="61" y="51"/>
                  <a:pt x="61" y="51"/>
                </a:cubicBezTo>
                <a:cubicBezTo>
                  <a:pt x="64" y="48"/>
                  <a:pt x="68" y="43"/>
                  <a:pt x="77" y="43"/>
                </a:cubicBezTo>
                <a:cubicBezTo>
                  <a:pt x="88" y="43"/>
                  <a:pt x="97" y="50"/>
                  <a:pt x="97" y="66"/>
                </a:cubicBezTo>
                <a:lnTo>
                  <a:pt x="97" y="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Freeform 5"/>
          <p:cNvSpPr>
            <a:spLocks noEditPoints="1"/>
          </p:cNvSpPr>
          <p:nvPr userDrawn="1"/>
        </p:nvSpPr>
        <p:spPr bwMode="auto">
          <a:xfrm>
            <a:off x="1614021" y="131246"/>
            <a:ext cx="185242" cy="185856"/>
          </a:xfrm>
          <a:custGeom>
            <a:avLst/>
            <a:gdLst>
              <a:gd name="T0" fmla="*/ 0 w 124"/>
              <a:gd name="T1" fmla="*/ 239907 h 124"/>
              <a:gd name="T2" fmla="*/ 478181 w 124"/>
              <a:gd name="T3" fmla="*/ 239907 h 124"/>
              <a:gd name="T4" fmla="*/ 447331 w 124"/>
              <a:gd name="T5" fmla="*/ 232168 h 124"/>
              <a:gd name="T6" fmla="*/ 335498 w 124"/>
              <a:gd name="T7" fmla="*/ 135431 h 124"/>
              <a:gd name="T8" fmla="*/ 447331 w 124"/>
              <a:gd name="T9" fmla="*/ 232168 h 124"/>
              <a:gd name="T10" fmla="*/ 165821 w 124"/>
              <a:gd name="T11" fmla="*/ 367599 h 124"/>
              <a:gd name="T12" fmla="*/ 231378 w 124"/>
              <a:gd name="T13" fmla="*/ 448858 h 124"/>
              <a:gd name="T14" fmla="*/ 246803 w 124"/>
              <a:gd name="T15" fmla="*/ 30956 h 124"/>
              <a:gd name="T16" fmla="*/ 246803 w 124"/>
              <a:gd name="T17" fmla="*/ 139301 h 124"/>
              <a:gd name="T18" fmla="*/ 246803 w 124"/>
              <a:gd name="T19" fmla="*/ 30956 h 124"/>
              <a:gd name="T20" fmla="*/ 385630 w 124"/>
              <a:gd name="T21" fmla="*/ 88998 h 124"/>
              <a:gd name="T22" fmla="*/ 273797 w 124"/>
              <a:gd name="T23" fmla="*/ 34825 h 124"/>
              <a:gd name="T24" fmla="*/ 231378 w 124"/>
              <a:gd name="T25" fmla="*/ 139301 h 124"/>
              <a:gd name="T26" fmla="*/ 231378 w 124"/>
              <a:gd name="T27" fmla="*/ 30956 h 124"/>
              <a:gd name="T28" fmla="*/ 146539 w 124"/>
              <a:gd name="T29" fmla="*/ 119954 h 124"/>
              <a:gd name="T30" fmla="*/ 204384 w 124"/>
              <a:gd name="T31" fmla="*/ 34825 h 124"/>
              <a:gd name="T32" fmla="*/ 154252 w 124"/>
              <a:gd name="T33" fmla="*/ 139301 h 124"/>
              <a:gd name="T34" fmla="*/ 231378 w 124"/>
              <a:gd name="T35" fmla="*/ 232168 h 124"/>
              <a:gd name="T36" fmla="*/ 154252 w 124"/>
              <a:gd name="T37" fmla="*/ 139301 h 124"/>
              <a:gd name="T38" fmla="*/ 231378 w 124"/>
              <a:gd name="T39" fmla="*/ 340513 h 124"/>
              <a:gd name="T40" fmla="*/ 138827 w 124"/>
              <a:gd name="T41" fmla="*/ 247646 h 124"/>
              <a:gd name="T42" fmla="*/ 204384 w 124"/>
              <a:gd name="T43" fmla="*/ 444989 h 124"/>
              <a:gd name="T44" fmla="*/ 154252 w 124"/>
              <a:gd name="T45" fmla="*/ 371469 h 124"/>
              <a:gd name="T46" fmla="*/ 246803 w 124"/>
              <a:gd name="T47" fmla="*/ 448858 h 124"/>
              <a:gd name="T48" fmla="*/ 312360 w 124"/>
              <a:gd name="T49" fmla="*/ 367599 h 124"/>
              <a:gd name="T50" fmla="*/ 246803 w 124"/>
              <a:gd name="T51" fmla="*/ 448858 h 124"/>
              <a:gd name="T52" fmla="*/ 374061 w 124"/>
              <a:gd name="T53" fmla="*/ 398555 h 124"/>
              <a:gd name="T54" fmla="*/ 323929 w 124"/>
              <a:gd name="T55" fmla="*/ 371469 h 124"/>
              <a:gd name="T56" fmla="*/ 246803 w 124"/>
              <a:gd name="T57" fmla="*/ 340513 h 124"/>
              <a:gd name="T58" fmla="*/ 339354 w 124"/>
              <a:gd name="T59" fmla="*/ 247646 h 124"/>
              <a:gd name="T60" fmla="*/ 246803 w 124"/>
              <a:gd name="T61" fmla="*/ 232168 h 124"/>
              <a:gd name="T62" fmla="*/ 323929 w 124"/>
              <a:gd name="T63" fmla="*/ 139301 h 124"/>
              <a:gd name="T64" fmla="*/ 246803 w 124"/>
              <a:gd name="T65" fmla="*/ 232168 h 124"/>
              <a:gd name="T66" fmla="*/ 142683 w 124"/>
              <a:gd name="T67" fmla="*/ 135431 h 124"/>
              <a:gd name="T68" fmla="*/ 30850 w 124"/>
              <a:gd name="T69" fmla="*/ 232168 h 124"/>
              <a:gd name="T70" fmla="*/ 30850 w 124"/>
              <a:gd name="T71" fmla="*/ 247646 h 124"/>
              <a:gd name="T72" fmla="*/ 146539 w 124"/>
              <a:gd name="T73" fmla="*/ 359861 h 124"/>
              <a:gd name="T74" fmla="*/ 30850 w 124"/>
              <a:gd name="T75" fmla="*/ 247646 h 124"/>
              <a:gd name="T76" fmla="*/ 331642 w 124"/>
              <a:gd name="T77" fmla="*/ 359861 h 124"/>
              <a:gd name="T78" fmla="*/ 447331 w 124"/>
              <a:gd name="T79" fmla="*/ 247646 h 12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24308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4154" y="471339"/>
            <a:ext cx="8472511" cy="515940"/>
          </a:xfrm>
        </p:spPr>
        <p:txBody>
          <a:bodyPr anchor="b">
            <a:noAutofit/>
          </a:bodyPr>
          <a:lstStyle>
            <a:lvl1pPr algn="l">
              <a:defRPr sz="4400" b="1" baseline="0"/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8299" y="1141210"/>
            <a:ext cx="8472511" cy="1585389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86201" y="2824853"/>
            <a:ext cx="2457451" cy="120967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457643" y="2824853"/>
            <a:ext cx="2457451" cy="120967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557917" y="2825309"/>
            <a:ext cx="2457451" cy="120967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707890" y="114335"/>
            <a:ext cx="219679" cy="219678"/>
            <a:chOff x="680215" y="6240338"/>
            <a:chExt cx="235180" cy="235180"/>
          </a:xfrm>
        </p:grpSpPr>
        <p:sp>
          <p:nvSpPr>
            <p:cNvPr id="32" name="Oval 31"/>
            <p:cNvSpPr/>
            <p:nvPr/>
          </p:nvSpPr>
          <p:spPr>
            <a:xfrm>
              <a:off x="680215" y="6240338"/>
              <a:ext cx="235180" cy="2351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accent1"/>
                </a:solidFill>
              </a:endParaRPr>
            </a:p>
          </p:txBody>
        </p:sp>
        <p:sp>
          <p:nvSpPr>
            <p:cNvPr id="33" name="Freeform 20"/>
            <p:cNvSpPr>
              <a:spLocks/>
            </p:cNvSpPr>
            <p:nvPr/>
          </p:nvSpPr>
          <p:spPr bwMode="auto">
            <a:xfrm>
              <a:off x="722954" y="6304513"/>
              <a:ext cx="147871" cy="120360"/>
            </a:xfrm>
            <a:custGeom>
              <a:avLst/>
              <a:gdLst>
                <a:gd name="T0" fmla="*/ 888208 w 280"/>
                <a:gd name="T1" fmla="*/ 85683 h 228"/>
                <a:gd name="T2" fmla="*/ 783526 w 280"/>
                <a:gd name="T3" fmla="*/ 114244 h 228"/>
                <a:gd name="T4" fmla="*/ 862831 w 280"/>
                <a:gd name="T5" fmla="*/ 15867 h 228"/>
                <a:gd name="T6" fmla="*/ 748632 w 280"/>
                <a:gd name="T7" fmla="*/ 60296 h 228"/>
                <a:gd name="T8" fmla="*/ 615401 w 280"/>
                <a:gd name="T9" fmla="*/ 0 h 228"/>
                <a:gd name="T10" fmla="*/ 431415 w 280"/>
                <a:gd name="T11" fmla="*/ 184060 h 228"/>
                <a:gd name="T12" fmla="*/ 437760 w 280"/>
                <a:gd name="T13" fmla="*/ 225315 h 228"/>
                <a:gd name="T14" fmla="*/ 60271 w 280"/>
                <a:gd name="T15" fmla="*/ 34908 h 228"/>
                <a:gd name="T16" fmla="*/ 38066 w 280"/>
                <a:gd name="T17" fmla="*/ 126938 h 228"/>
                <a:gd name="T18" fmla="*/ 117370 w 280"/>
                <a:gd name="T19" fmla="*/ 279264 h 228"/>
                <a:gd name="T20" fmla="*/ 34894 w 280"/>
                <a:gd name="T21" fmla="*/ 253876 h 228"/>
                <a:gd name="T22" fmla="*/ 34894 w 280"/>
                <a:gd name="T23" fmla="*/ 257050 h 228"/>
                <a:gd name="T24" fmla="*/ 180814 w 280"/>
                <a:gd name="T25" fmla="*/ 437936 h 228"/>
                <a:gd name="T26" fmla="*/ 133231 w 280"/>
                <a:gd name="T27" fmla="*/ 444283 h 228"/>
                <a:gd name="T28" fmla="*/ 98337 w 280"/>
                <a:gd name="T29" fmla="*/ 441110 h 228"/>
                <a:gd name="T30" fmla="*/ 269635 w 280"/>
                <a:gd name="T31" fmla="*/ 564874 h 228"/>
                <a:gd name="T32" fmla="*/ 44410 w 280"/>
                <a:gd name="T33" fmla="*/ 644211 h 228"/>
                <a:gd name="T34" fmla="*/ 0 w 280"/>
                <a:gd name="T35" fmla="*/ 641037 h 228"/>
                <a:gd name="T36" fmla="*/ 279151 w 280"/>
                <a:gd name="T37" fmla="*/ 723547 h 228"/>
                <a:gd name="T38" fmla="*/ 796215 w 280"/>
                <a:gd name="T39" fmla="*/ 206274 h 228"/>
                <a:gd name="T40" fmla="*/ 796215 w 280"/>
                <a:gd name="T41" fmla="*/ 180887 h 228"/>
                <a:gd name="T42" fmla="*/ 888208 w 280"/>
                <a:gd name="T43" fmla="*/ 85683 h 2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0" h="228">
                  <a:moveTo>
                    <a:pt x="280" y="27"/>
                  </a:moveTo>
                  <a:cubicBezTo>
                    <a:pt x="270" y="32"/>
                    <a:pt x="259" y="35"/>
                    <a:pt x="247" y="36"/>
                  </a:cubicBezTo>
                  <a:cubicBezTo>
                    <a:pt x="259" y="29"/>
                    <a:pt x="268" y="18"/>
                    <a:pt x="272" y="5"/>
                  </a:cubicBezTo>
                  <a:cubicBezTo>
                    <a:pt x="261" y="11"/>
                    <a:pt x="249" y="16"/>
                    <a:pt x="236" y="19"/>
                  </a:cubicBezTo>
                  <a:cubicBezTo>
                    <a:pt x="225" y="7"/>
                    <a:pt x="210" y="0"/>
                    <a:pt x="194" y="0"/>
                  </a:cubicBezTo>
                  <a:cubicBezTo>
                    <a:pt x="162" y="0"/>
                    <a:pt x="136" y="26"/>
                    <a:pt x="136" y="58"/>
                  </a:cubicBezTo>
                  <a:cubicBezTo>
                    <a:pt x="136" y="62"/>
                    <a:pt x="137" y="67"/>
                    <a:pt x="138" y="71"/>
                  </a:cubicBezTo>
                  <a:cubicBezTo>
                    <a:pt x="90" y="69"/>
                    <a:pt x="48" y="46"/>
                    <a:pt x="19" y="11"/>
                  </a:cubicBezTo>
                  <a:cubicBezTo>
                    <a:pt x="14" y="19"/>
                    <a:pt x="12" y="29"/>
                    <a:pt x="12" y="40"/>
                  </a:cubicBezTo>
                  <a:cubicBezTo>
                    <a:pt x="12" y="60"/>
                    <a:pt x="22" y="77"/>
                    <a:pt x="37" y="88"/>
                  </a:cubicBezTo>
                  <a:cubicBezTo>
                    <a:pt x="28" y="87"/>
                    <a:pt x="19" y="85"/>
                    <a:pt x="11" y="80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1" y="109"/>
                    <a:pt x="31" y="132"/>
                    <a:pt x="57" y="138"/>
                  </a:cubicBezTo>
                  <a:cubicBezTo>
                    <a:pt x="52" y="139"/>
                    <a:pt x="47" y="140"/>
                    <a:pt x="42" y="140"/>
                  </a:cubicBezTo>
                  <a:cubicBezTo>
                    <a:pt x="38" y="140"/>
                    <a:pt x="35" y="139"/>
                    <a:pt x="31" y="139"/>
                  </a:cubicBezTo>
                  <a:cubicBezTo>
                    <a:pt x="39" y="161"/>
                    <a:pt x="60" y="178"/>
                    <a:pt x="85" y="178"/>
                  </a:cubicBezTo>
                  <a:cubicBezTo>
                    <a:pt x="65" y="194"/>
                    <a:pt x="40" y="203"/>
                    <a:pt x="14" y="203"/>
                  </a:cubicBezTo>
                  <a:cubicBezTo>
                    <a:pt x="9" y="203"/>
                    <a:pt x="4" y="203"/>
                    <a:pt x="0" y="202"/>
                  </a:cubicBezTo>
                  <a:cubicBezTo>
                    <a:pt x="25" y="219"/>
                    <a:pt x="55" y="228"/>
                    <a:pt x="88" y="228"/>
                  </a:cubicBezTo>
                  <a:cubicBezTo>
                    <a:pt x="194" y="228"/>
                    <a:pt x="251" y="140"/>
                    <a:pt x="251" y="65"/>
                  </a:cubicBezTo>
                  <a:cubicBezTo>
                    <a:pt x="251" y="62"/>
                    <a:pt x="251" y="60"/>
                    <a:pt x="251" y="57"/>
                  </a:cubicBezTo>
                  <a:cubicBezTo>
                    <a:pt x="263" y="49"/>
                    <a:pt x="272" y="39"/>
                    <a:pt x="280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 sz="3200">
                <a:solidFill>
                  <a:schemeClr val="accent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885937" y="117102"/>
            <a:ext cx="745717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en-US" sz="933" dirty="0">
                <a:solidFill>
                  <a:schemeClr val="accent1"/>
                </a:solidFill>
                <a:latin typeface="+mj-lt"/>
                <a:cs typeface="Georgia"/>
              </a:rPr>
              <a:t>@ACGME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52146" y="117102"/>
            <a:ext cx="1292340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933" dirty="0">
                <a:solidFill>
                  <a:schemeClr val="accent1"/>
                </a:solidFill>
                <a:latin typeface="+mj-lt"/>
                <a:cs typeface="Georgia"/>
              </a:rPr>
              <a:t>WWW.ACGME.ORG</a:t>
            </a:r>
          </a:p>
        </p:txBody>
      </p:sp>
      <p:sp>
        <p:nvSpPr>
          <p:cNvPr id="36" name="Freeform 7"/>
          <p:cNvSpPr>
            <a:spLocks noEditPoints="1"/>
          </p:cNvSpPr>
          <p:nvPr/>
        </p:nvSpPr>
        <p:spPr bwMode="auto">
          <a:xfrm>
            <a:off x="375673" y="120084"/>
            <a:ext cx="208872" cy="208180"/>
          </a:xfrm>
          <a:custGeom>
            <a:avLst/>
            <a:gdLst>
              <a:gd name="T0" fmla="*/ 106 w 114"/>
              <a:gd name="T1" fmla="*/ 0 h 114"/>
              <a:gd name="T2" fmla="*/ 8 w 114"/>
              <a:gd name="T3" fmla="*/ 0 h 114"/>
              <a:gd name="T4" fmla="*/ 0 w 114"/>
              <a:gd name="T5" fmla="*/ 8 h 114"/>
              <a:gd name="T6" fmla="*/ 0 w 114"/>
              <a:gd name="T7" fmla="*/ 106 h 114"/>
              <a:gd name="T8" fmla="*/ 8 w 114"/>
              <a:gd name="T9" fmla="*/ 114 h 114"/>
              <a:gd name="T10" fmla="*/ 106 w 114"/>
              <a:gd name="T11" fmla="*/ 114 h 114"/>
              <a:gd name="T12" fmla="*/ 114 w 114"/>
              <a:gd name="T13" fmla="*/ 106 h 114"/>
              <a:gd name="T14" fmla="*/ 114 w 114"/>
              <a:gd name="T15" fmla="*/ 8 h 114"/>
              <a:gd name="T16" fmla="*/ 106 w 114"/>
              <a:gd name="T17" fmla="*/ 0 h 114"/>
              <a:gd name="T18" fmla="*/ 35 w 114"/>
              <a:gd name="T19" fmla="*/ 96 h 114"/>
              <a:gd name="T20" fmla="*/ 17 w 114"/>
              <a:gd name="T21" fmla="*/ 96 h 114"/>
              <a:gd name="T22" fmla="*/ 17 w 114"/>
              <a:gd name="T23" fmla="*/ 44 h 114"/>
              <a:gd name="T24" fmla="*/ 35 w 114"/>
              <a:gd name="T25" fmla="*/ 44 h 114"/>
              <a:gd name="T26" fmla="*/ 35 w 114"/>
              <a:gd name="T27" fmla="*/ 96 h 114"/>
              <a:gd name="T28" fmla="*/ 26 w 114"/>
              <a:gd name="T29" fmla="*/ 37 h 114"/>
              <a:gd name="T30" fmla="*/ 26 w 114"/>
              <a:gd name="T31" fmla="*/ 37 h 114"/>
              <a:gd name="T32" fmla="*/ 16 w 114"/>
              <a:gd name="T33" fmla="*/ 28 h 114"/>
              <a:gd name="T34" fmla="*/ 26 w 114"/>
              <a:gd name="T35" fmla="*/ 19 h 114"/>
              <a:gd name="T36" fmla="*/ 36 w 114"/>
              <a:gd name="T37" fmla="*/ 28 h 114"/>
              <a:gd name="T38" fmla="*/ 26 w 114"/>
              <a:gd name="T39" fmla="*/ 37 h 114"/>
              <a:gd name="T40" fmla="*/ 97 w 114"/>
              <a:gd name="T41" fmla="*/ 96 h 114"/>
              <a:gd name="T42" fmla="*/ 80 w 114"/>
              <a:gd name="T43" fmla="*/ 96 h 114"/>
              <a:gd name="T44" fmla="*/ 80 w 114"/>
              <a:gd name="T45" fmla="*/ 68 h 114"/>
              <a:gd name="T46" fmla="*/ 71 w 114"/>
              <a:gd name="T47" fmla="*/ 56 h 114"/>
              <a:gd name="T48" fmla="*/ 62 w 114"/>
              <a:gd name="T49" fmla="*/ 63 h 114"/>
              <a:gd name="T50" fmla="*/ 61 w 114"/>
              <a:gd name="T51" fmla="*/ 67 h 114"/>
              <a:gd name="T52" fmla="*/ 61 w 114"/>
              <a:gd name="T53" fmla="*/ 96 h 114"/>
              <a:gd name="T54" fmla="*/ 44 w 114"/>
              <a:gd name="T55" fmla="*/ 96 h 114"/>
              <a:gd name="T56" fmla="*/ 44 w 114"/>
              <a:gd name="T57" fmla="*/ 44 h 114"/>
              <a:gd name="T58" fmla="*/ 61 w 114"/>
              <a:gd name="T59" fmla="*/ 44 h 114"/>
              <a:gd name="T60" fmla="*/ 61 w 114"/>
              <a:gd name="T61" fmla="*/ 51 h 114"/>
              <a:gd name="T62" fmla="*/ 77 w 114"/>
              <a:gd name="T63" fmla="*/ 43 h 114"/>
              <a:gd name="T64" fmla="*/ 97 w 114"/>
              <a:gd name="T65" fmla="*/ 66 h 114"/>
              <a:gd name="T66" fmla="*/ 97 w 114"/>
              <a:gd name="T67" fmla="*/ 96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" h="114">
                <a:moveTo>
                  <a:pt x="106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3"/>
                  <a:pt x="0" y="8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11"/>
                  <a:pt x="4" y="114"/>
                  <a:pt x="8" y="114"/>
                </a:cubicBezTo>
                <a:cubicBezTo>
                  <a:pt x="106" y="114"/>
                  <a:pt x="106" y="114"/>
                  <a:pt x="106" y="114"/>
                </a:cubicBezTo>
                <a:cubicBezTo>
                  <a:pt x="110" y="114"/>
                  <a:pt x="114" y="111"/>
                  <a:pt x="114" y="106"/>
                </a:cubicBezTo>
                <a:cubicBezTo>
                  <a:pt x="114" y="8"/>
                  <a:pt x="114" y="8"/>
                  <a:pt x="114" y="8"/>
                </a:cubicBezTo>
                <a:cubicBezTo>
                  <a:pt x="114" y="3"/>
                  <a:pt x="110" y="0"/>
                  <a:pt x="106" y="0"/>
                </a:cubicBezTo>
                <a:close/>
                <a:moveTo>
                  <a:pt x="35" y="96"/>
                </a:moveTo>
                <a:cubicBezTo>
                  <a:pt x="17" y="96"/>
                  <a:pt x="17" y="96"/>
                  <a:pt x="17" y="96"/>
                </a:cubicBezTo>
                <a:cubicBezTo>
                  <a:pt x="17" y="44"/>
                  <a:pt x="17" y="44"/>
                  <a:pt x="17" y="44"/>
                </a:cubicBezTo>
                <a:cubicBezTo>
                  <a:pt x="35" y="44"/>
                  <a:pt x="35" y="44"/>
                  <a:pt x="35" y="44"/>
                </a:cubicBezTo>
                <a:lnTo>
                  <a:pt x="35" y="96"/>
                </a:lnTo>
                <a:close/>
                <a:moveTo>
                  <a:pt x="26" y="37"/>
                </a:moveTo>
                <a:cubicBezTo>
                  <a:pt x="26" y="37"/>
                  <a:pt x="26" y="37"/>
                  <a:pt x="26" y="37"/>
                </a:cubicBezTo>
                <a:cubicBezTo>
                  <a:pt x="20" y="37"/>
                  <a:pt x="16" y="33"/>
                  <a:pt x="16" y="28"/>
                </a:cubicBezTo>
                <a:cubicBezTo>
                  <a:pt x="16" y="23"/>
                  <a:pt x="20" y="19"/>
                  <a:pt x="26" y="19"/>
                </a:cubicBezTo>
                <a:cubicBezTo>
                  <a:pt x="32" y="19"/>
                  <a:pt x="36" y="23"/>
                  <a:pt x="36" y="28"/>
                </a:cubicBezTo>
                <a:cubicBezTo>
                  <a:pt x="36" y="33"/>
                  <a:pt x="32" y="37"/>
                  <a:pt x="26" y="37"/>
                </a:cubicBezTo>
                <a:close/>
                <a:moveTo>
                  <a:pt x="97" y="96"/>
                </a:moveTo>
                <a:cubicBezTo>
                  <a:pt x="80" y="96"/>
                  <a:pt x="80" y="96"/>
                  <a:pt x="80" y="96"/>
                </a:cubicBezTo>
                <a:cubicBezTo>
                  <a:pt x="80" y="68"/>
                  <a:pt x="80" y="68"/>
                  <a:pt x="80" y="68"/>
                </a:cubicBezTo>
                <a:cubicBezTo>
                  <a:pt x="80" y="61"/>
                  <a:pt x="77" y="56"/>
                  <a:pt x="71" y="56"/>
                </a:cubicBezTo>
                <a:cubicBezTo>
                  <a:pt x="66" y="56"/>
                  <a:pt x="63" y="59"/>
                  <a:pt x="62" y="63"/>
                </a:cubicBezTo>
                <a:cubicBezTo>
                  <a:pt x="61" y="64"/>
                  <a:pt x="61" y="65"/>
                  <a:pt x="61" y="67"/>
                </a:cubicBezTo>
                <a:cubicBezTo>
                  <a:pt x="61" y="96"/>
                  <a:pt x="61" y="96"/>
                  <a:pt x="61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96"/>
                  <a:pt x="44" y="49"/>
                  <a:pt x="44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51"/>
                  <a:pt x="61" y="51"/>
                  <a:pt x="61" y="51"/>
                </a:cubicBezTo>
                <a:cubicBezTo>
                  <a:pt x="64" y="48"/>
                  <a:pt x="68" y="43"/>
                  <a:pt x="77" y="43"/>
                </a:cubicBezTo>
                <a:cubicBezTo>
                  <a:pt x="88" y="43"/>
                  <a:pt x="97" y="50"/>
                  <a:pt x="97" y="66"/>
                </a:cubicBezTo>
                <a:lnTo>
                  <a:pt x="97" y="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" name="Freeform 5"/>
          <p:cNvSpPr>
            <a:spLocks noEditPoints="1"/>
          </p:cNvSpPr>
          <p:nvPr/>
        </p:nvSpPr>
        <p:spPr bwMode="auto">
          <a:xfrm>
            <a:off x="1614021" y="131246"/>
            <a:ext cx="185242" cy="185856"/>
          </a:xfrm>
          <a:custGeom>
            <a:avLst/>
            <a:gdLst>
              <a:gd name="T0" fmla="*/ 0 w 124"/>
              <a:gd name="T1" fmla="*/ 239907 h 124"/>
              <a:gd name="T2" fmla="*/ 478181 w 124"/>
              <a:gd name="T3" fmla="*/ 239907 h 124"/>
              <a:gd name="T4" fmla="*/ 447331 w 124"/>
              <a:gd name="T5" fmla="*/ 232168 h 124"/>
              <a:gd name="T6" fmla="*/ 335498 w 124"/>
              <a:gd name="T7" fmla="*/ 135431 h 124"/>
              <a:gd name="T8" fmla="*/ 447331 w 124"/>
              <a:gd name="T9" fmla="*/ 232168 h 124"/>
              <a:gd name="T10" fmla="*/ 165821 w 124"/>
              <a:gd name="T11" fmla="*/ 367599 h 124"/>
              <a:gd name="T12" fmla="*/ 231378 w 124"/>
              <a:gd name="T13" fmla="*/ 448858 h 124"/>
              <a:gd name="T14" fmla="*/ 246803 w 124"/>
              <a:gd name="T15" fmla="*/ 30956 h 124"/>
              <a:gd name="T16" fmla="*/ 246803 w 124"/>
              <a:gd name="T17" fmla="*/ 139301 h 124"/>
              <a:gd name="T18" fmla="*/ 246803 w 124"/>
              <a:gd name="T19" fmla="*/ 30956 h 124"/>
              <a:gd name="T20" fmla="*/ 385630 w 124"/>
              <a:gd name="T21" fmla="*/ 88998 h 124"/>
              <a:gd name="T22" fmla="*/ 273797 w 124"/>
              <a:gd name="T23" fmla="*/ 34825 h 124"/>
              <a:gd name="T24" fmla="*/ 231378 w 124"/>
              <a:gd name="T25" fmla="*/ 139301 h 124"/>
              <a:gd name="T26" fmla="*/ 231378 w 124"/>
              <a:gd name="T27" fmla="*/ 30956 h 124"/>
              <a:gd name="T28" fmla="*/ 146539 w 124"/>
              <a:gd name="T29" fmla="*/ 119954 h 124"/>
              <a:gd name="T30" fmla="*/ 204384 w 124"/>
              <a:gd name="T31" fmla="*/ 34825 h 124"/>
              <a:gd name="T32" fmla="*/ 154252 w 124"/>
              <a:gd name="T33" fmla="*/ 139301 h 124"/>
              <a:gd name="T34" fmla="*/ 231378 w 124"/>
              <a:gd name="T35" fmla="*/ 232168 h 124"/>
              <a:gd name="T36" fmla="*/ 154252 w 124"/>
              <a:gd name="T37" fmla="*/ 139301 h 124"/>
              <a:gd name="T38" fmla="*/ 231378 w 124"/>
              <a:gd name="T39" fmla="*/ 340513 h 124"/>
              <a:gd name="T40" fmla="*/ 138827 w 124"/>
              <a:gd name="T41" fmla="*/ 247646 h 124"/>
              <a:gd name="T42" fmla="*/ 204384 w 124"/>
              <a:gd name="T43" fmla="*/ 444989 h 124"/>
              <a:gd name="T44" fmla="*/ 154252 w 124"/>
              <a:gd name="T45" fmla="*/ 371469 h 124"/>
              <a:gd name="T46" fmla="*/ 246803 w 124"/>
              <a:gd name="T47" fmla="*/ 448858 h 124"/>
              <a:gd name="T48" fmla="*/ 312360 w 124"/>
              <a:gd name="T49" fmla="*/ 367599 h 124"/>
              <a:gd name="T50" fmla="*/ 246803 w 124"/>
              <a:gd name="T51" fmla="*/ 448858 h 124"/>
              <a:gd name="T52" fmla="*/ 374061 w 124"/>
              <a:gd name="T53" fmla="*/ 398555 h 124"/>
              <a:gd name="T54" fmla="*/ 323929 w 124"/>
              <a:gd name="T55" fmla="*/ 371469 h 124"/>
              <a:gd name="T56" fmla="*/ 246803 w 124"/>
              <a:gd name="T57" fmla="*/ 340513 h 124"/>
              <a:gd name="T58" fmla="*/ 339354 w 124"/>
              <a:gd name="T59" fmla="*/ 247646 h 124"/>
              <a:gd name="T60" fmla="*/ 246803 w 124"/>
              <a:gd name="T61" fmla="*/ 232168 h 124"/>
              <a:gd name="T62" fmla="*/ 323929 w 124"/>
              <a:gd name="T63" fmla="*/ 139301 h 124"/>
              <a:gd name="T64" fmla="*/ 246803 w 124"/>
              <a:gd name="T65" fmla="*/ 232168 h 124"/>
              <a:gd name="T66" fmla="*/ 142683 w 124"/>
              <a:gd name="T67" fmla="*/ 135431 h 124"/>
              <a:gd name="T68" fmla="*/ 30850 w 124"/>
              <a:gd name="T69" fmla="*/ 232168 h 124"/>
              <a:gd name="T70" fmla="*/ 30850 w 124"/>
              <a:gd name="T71" fmla="*/ 247646 h 124"/>
              <a:gd name="T72" fmla="*/ 146539 w 124"/>
              <a:gd name="T73" fmla="*/ 359861 h 124"/>
              <a:gd name="T74" fmla="*/ 30850 w 124"/>
              <a:gd name="T75" fmla="*/ 247646 h 124"/>
              <a:gd name="T76" fmla="*/ 331642 w 124"/>
              <a:gd name="T77" fmla="*/ 359861 h 124"/>
              <a:gd name="T78" fmla="*/ 447331 w 124"/>
              <a:gd name="T79" fmla="*/ 247646 h 12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707890" y="114335"/>
            <a:ext cx="219679" cy="219678"/>
            <a:chOff x="680215" y="6240338"/>
            <a:chExt cx="235180" cy="235180"/>
          </a:xfrm>
        </p:grpSpPr>
        <p:sp>
          <p:nvSpPr>
            <p:cNvPr id="18" name="Oval 17"/>
            <p:cNvSpPr/>
            <p:nvPr/>
          </p:nvSpPr>
          <p:spPr>
            <a:xfrm>
              <a:off x="680215" y="6240338"/>
              <a:ext cx="235180" cy="2351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accent1"/>
                </a:solidFill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22954" y="6304513"/>
              <a:ext cx="147871" cy="120360"/>
            </a:xfrm>
            <a:custGeom>
              <a:avLst/>
              <a:gdLst>
                <a:gd name="T0" fmla="*/ 888208 w 280"/>
                <a:gd name="T1" fmla="*/ 85683 h 228"/>
                <a:gd name="T2" fmla="*/ 783526 w 280"/>
                <a:gd name="T3" fmla="*/ 114244 h 228"/>
                <a:gd name="T4" fmla="*/ 862831 w 280"/>
                <a:gd name="T5" fmla="*/ 15867 h 228"/>
                <a:gd name="T6" fmla="*/ 748632 w 280"/>
                <a:gd name="T7" fmla="*/ 60296 h 228"/>
                <a:gd name="T8" fmla="*/ 615401 w 280"/>
                <a:gd name="T9" fmla="*/ 0 h 228"/>
                <a:gd name="T10" fmla="*/ 431415 w 280"/>
                <a:gd name="T11" fmla="*/ 184060 h 228"/>
                <a:gd name="T12" fmla="*/ 437760 w 280"/>
                <a:gd name="T13" fmla="*/ 225315 h 228"/>
                <a:gd name="T14" fmla="*/ 60271 w 280"/>
                <a:gd name="T15" fmla="*/ 34908 h 228"/>
                <a:gd name="T16" fmla="*/ 38066 w 280"/>
                <a:gd name="T17" fmla="*/ 126938 h 228"/>
                <a:gd name="T18" fmla="*/ 117370 w 280"/>
                <a:gd name="T19" fmla="*/ 279264 h 228"/>
                <a:gd name="T20" fmla="*/ 34894 w 280"/>
                <a:gd name="T21" fmla="*/ 253876 h 228"/>
                <a:gd name="T22" fmla="*/ 34894 w 280"/>
                <a:gd name="T23" fmla="*/ 257050 h 228"/>
                <a:gd name="T24" fmla="*/ 180814 w 280"/>
                <a:gd name="T25" fmla="*/ 437936 h 228"/>
                <a:gd name="T26" fmla="*/ 133231 w 280"/>
                <a:gd name="T27" fmla="*/ 444283 h 228"/>
                <a:gd name="T28" fmla="*/ 98337 w 280"/>
                <a:gd name="T29" fmla="*/ 441110 h 228"/>
                <a:gd name="T30" fmla="*/ 269635 w 280"/>
                <a:gd name="T31" fmla="*/ 564874 h 228"/>
                <a:gd name="T32" fmla="*/ 44410 w 280"/>
                <a:gd name="T33" fmla="*/ 644211 h 228"/>
                <a:gd name="T34" fmla="*/ 0 w 280"/>
                <a:gd name="T35" fmla="*/ 641037 h 228"/>
                <a:gd name="T36" fmla="*/ 279151 w 280"/>
                <a:gd name="T37" fmla="*/ 723547 h 228"/>
                <a:gd name="T38" fmla="*/ 796215 w 280"/>
                <a:gd name="T39" fmla="*/ 206274 h 228"/>
                <a:gd name="T40" fmla="*/ 796215 w 280"/>
                <a:gd name="T41" fmla="*/ 180887 h 228"/>
                <a:gd name="T42" fmla="*/ 888208 w 280"/>
                <a:gd name="T43" fmla="*/ 85683 h 2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0" h="228">
                  <a:moveTo>
                    <a:pt x="280" y="27"/>
                  </a:moveTo>
                  <a:cubicBezTo>
                    <a:pt x="270" y="32"/>
                    <a:pt x="259" y="35"/>
                    <a:pt x="247" y="36"/>
                  </a:cubicBezTo>
                  <a:cubicBezTo>
                    <a:pt x="259" y="29"/>
                    <a:pt x="268" y="18"/>
                    <a:pt x="272" y="5"/>
                  </a:cubicBezTo>
                  <a:cubicBezTo>
                    <a:pt x="261" y="11"/>
                    <a:pt x="249" y="16"/>
                    <a:pt x="236" y="19"/>
                  </a:cubicBezTo>
                  <a:cubicBezTo>
                    <a:pt x="225" y="7"/>
                    <a:pt x="210" y="0"/>
                    <a:pt x="194" y="0"/>
                  </a:cubicBezTo>
                  <a:cubicBezTo>
                    <a:pt x="162" y="0"/>
                    <a:pt x="136" y="26"/>
                    <a:pt x="136" y="58"/>
                  </a:cubicBezTo>
                  <a:cubicBezTo>
                    <a:pt x="136" y="62"/>
                    <a:pt x="137" y="67"/>
                    <a:pt x="138" y="71"/>
                  </a:cubicBezTo>
                  <a:cubicBezTo>
                    <a:pt x="90" y="69"/>
                    <a:pt x="48" y="46"/>
                    <a:pt x="19" y="11"/>
                  </a:cubicBezTo>
                  <a:cubicBezTo>
                    <a:pt x="14" y="19"/>
                    <a:pt x="12" y="29"/>
                    <a:pt x="12" y="40"/>
                  </a:cubicBezTo>
                  <a:cubicBezTo>
                    <a:pt x="12" y="60"/>
                    <a:pt x="22" y="77"/>
                    <a:pt x="37" y="88"/>
                  </a:cubicBezTo>
                  <a:cubicBezTo>
                    <a:pt x="28" y="87"/>
                    <a:pt x="19" y="85"/>
                    <a:pt x="11" y="80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1" y="109"/>
                    <a:pt x="31" y="132"/>
                    <a:pt x="57" y="138"/>
                  </a:cubicBezTo>
                  <a:cubicBezTo>
                    <a:pt x="52" y="139"/>
                    <a:pt x="47" y="140"/>
                    <a:pt x="42" y="140"/>
                  </a:cubicBezTo>
                  <a:cubicBezTo>
                    <a:pt x="38" y="140"/>
                    <a:pt x="35" y="139"/>
                    <a:pt x="31" y="139"/>
                  </a:cubicBezTo>
                  <a:cubicBezTo>
                    <a:pt x="39" y="161"/>
                    <a:pt x="60" y="178"/>
                    <a:pt x="85" y="178"/>
                  </a:cubicBezTo>
                  <a:cubicBezTo>
                    <a:pt x="65" y="194"/>
                    <a:pt x="40" y="203"/>
                    <a:pt x="14" y="203"/>
                  </a:cubicBezTo>
                  <a:cubicBezTo>
                    <a:pt x="9" y="203"/>
                    <a:pt x="4" y="203"/>
                    <a:pt x="0" y="202"/>
                  </a:cubicBezTo>
                  <a:cubicBezTo>
                    <a:pt x="25" y="219"/>
                    <a:pt x="55" y="228"/>
                    <a:pt x="88" y="228"/>
                  </a:cubicBezTo>
                  <a:cubicBezTo>
                    <a:pt x="194" y="228"/>
                    <a:pt x="251" y="140"/>
                    <a:pt x="251" y="65"/>
                  </a:cubicBezTo>
                  <a:cubicBezTo>
                    <a:pt x="251" y="62"/>
                    <a:pt x="251" y="60"/>
                    <a:pt x="251" y="57"/>
                  </a:cubicBezTo>
                  <a:cubicBezTo>
                    <a:pt x="263" y="49"/>
                    <a:pt x="272" y="39"/>
                    <a:pt x="280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 sz="3200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TextBox 19"/>
          <p:cNvSpPr txBox="1"/>
          <p:nvPr userDrawn="1"/>
        </p:nvSpPr>
        <p:spPr>
          <a:xfrm>
            <a:off x="885937" y="117102"/>
            <a:ext cx="745717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en-US" sz="933" dirty="0">
                <a:solidFill>
                  <a:schemeClr val="accent1"/>
                </a:solidFill>
                <a:latin typeface="+mj-lt"/>
                <a:cs typeface="Georgia"/>
              </a:rPr>
              <a:t>@ACGME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1752146" y="117102"/>
            <a:ext cx="1292340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933" dirty="0">
                <a:solidFill>
                  <a:schemeClr val="accent1"/>
                </a:solidFill>
                <a:latin typeface="+mj-lt"/>
                <a:cs typeface="Georgia"/>
              </a:rPr>
              <a:t>WWW.ACGME.ORG</a:t>
            </a:r>
          </a:p>
        </p:txBody>
      </p:sp>
      <p:sp>
        <p:nvSpPr>
          <p:cNvPr id="22" name="Freeform 7"/>
          <p:cNvSpPr>
            <a:spLocks noEditPoints="1"/>
          </p:cNvSpPr>
          <p:nvPr userDrawn="1"/>
        </p:nvSpPr>
        <p:spPr bwMode="auto">
          <a:xfrm>
            <a:off x="375673" y="120084"/>
            <a:ext cx="208872" cy="208180"/>
          </a:xfrm>
          <a:custGeom>
            <a:avLst/>
            <a:gdLst>
              <a:gd name="T0" fmla="*/ 106 w 114"/>
              <a:gd name="T1" fmla="*/ 0 h 114"/>
              <a:gd name="T2" fmla="*/ 8 w 114"/>
              <a:gd name="T3" fmla="*/ 0 h 114"/>
              <a:gd name="T4" fmla="*/ 0 w 114"/>
              <a:gd name="T5" fmla="*/ 8 h 114"/>
              <a:gd name="T6" fmla="*/ 0 w 114"/>
              <a:gd name="T7" fmla="*/ 106 h 114"/>
              <a:gd name="T8" fmla="*/ 8 w 114"/>
              <a:gd name="T9" fmla="*/ 114 h 114"/>
              <a:gd name="T10" fmla="*/ 106 w 114"/>
              <a:gd name="T11" fmla="*/ 114 h 114"/>
              <a:gd name="T12" fmla="*/ 114 w 114"/>
              <a:gd name="T13" fmla="*/ 106 h 114"/>
              <a:gd name="T14" fmla="*/ 114 w 114"/>
              <a:gd name="T15" fmla="*/ 8 h 114"/>
              <a:gd name="T16" fmla="*/ 106 w 114"/>
              <a:gd name="T17" fmla="*/ 0 h 114"/>
              <a:gd name="T18" fmla="*/ 35 w 114"/>
              <a:gd name="T19" fmla="*/ 96 h 114"/>
              <a:gd name="T20" fmla="*/ 17 w 114"/>
              <a:gd name="T21" fmla="*/ 96 h 114"/>
              <a:gd name="T22" fmla="*/ 17 w 114"/>
              <a:gd name="T23" fmla="*/ 44 h 114"/>
              <a:gd name="T24" fmla="*/ 35 w 114"/>
              <a:gd name="T25" fmla="*/ 44 h 114"/>
              <a:gd name="T26" fmla="*/ 35 w 114"/>
              <a:gd name="T27" fmla="*/ 96 h 114"/>
              <a:gd name="T28" fmla="*/ 26 w 114"/>
              <a:gd name="T29" fmla="*/ 37 h 114"/>
              <a:gd name="T30" fmla="*/ 26 w 114"/>
              <a:gd name="T31" fmla="*/ 37 h 114"/>
              <a:gd name="T32" fmla="*/ 16 w 114"/>
              <a:gd name="T33" fmla="*/ 28 h 114"/>
              <a:gd name="T34" fmla="*/ 26 w 114"/>
              <a:gd name="T35" fmla="*/ 19 h 114"/>
              <a:gd name="T36" fmla="*/ 36 w 114"/>
              <a:gd name="T37" fmla="*/ 28 h 114"/>
              <a:gd name="T38" fmla="*/ 26 w 114"/>
              <a:gd name="T39" fmla="*/ 37 h 114"/>
              <a:gd name="T40" fmla="*/ 97 w 114"/>
              <a:gd name="T41" fmla="*/ 96 h 114"/>
              <a:gd name="T42" fmla="*/ 80 w 114"/>
              <a:gd name="T43" fmla="*/ 96 h 114"/>
              <a:gd name="T44" fmla="*/ 80 w 114"/>
              <a:gd name="T45" fmla="*/ 68 h 114"/>
              <a:gd name="T46" fmla="*/ 71 w 114"/>
              <a:gd name="T47" fmla="*/ 56 h 114"/>
              <a:gd name="T48" fmla="*/ 62 w 114"/>
              <a:gd name="T49" fmla="*/ 63 h 114"/>
              <a:gd name="T50" fmla="*/ 61 w 114"/>
              <a:gd name="T51" fmla="*/ 67 h 114"/>
              <a:gd name="T52" fmla="*/ 61 w 114"/>
              <a:gd name="T53" fmla="*/ 96 h 114"/>
              <a:gd name="T54" fmla="*/ 44 w 114"/>
              <a:gd name="T55" fmla="*/ 96 h 114"/>
              <a:gd name="T56" fmla="*/ 44 w 114"/>
              <a:gd name="T57" fmla="*/ 44 h 114"/>
              <a:gd name="T58" fmla="*/ 61 w 114"/>
              <a:gd name="T59" fmla="*/ 44 h 114"/>
              <a:gd name="T60" fmla="*/ 61 w 114"/>
              <a:gd name="T61" fmla="*/ 51 h 114"/>
              <a:gd name="T62" fmla="*/ 77 w 114"/>
              <a:gd name="T63" fmla="*/ 43 h 114"/>
              <a:gd name="T64" fmla="*/ 97 w 114"/>
              <a:gd name="T65" fmla="*/ 66 h 114"/>
              <a:gd name="T66" fmla="*/ 97 w 114"/>
              <a:gd name="T67" fmla="*/ 96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" h="114">
                <a:moveTo>
                  <a:pt x="106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3"/>
                  <a:pt x="0" y="8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11"/>
                  <a:pt x="4" y="114"/>
                  <a:pt x="8" y="114"/>
                </a:cubicBezTo>
                <a:cubicBezTo>
                  <a:pt x="106" y="114"/>
                  <a:pt x="106" y="114"/>
                  <a:pt x="106" y="114"/>
                </a:cubicBezTo>
                <a:cubicBezTo>
                  <a:pt x="110" y="114"/>
                  <a:pt x="114" y="111"/>
                  <a:pt x="114" y="106"/>
                </a:cubicBezTo>
                <a:cubicBezTo>
                  <a:pt x="114" y="8"/>
                  <a:pt x="114" y="8"/>
                  <a:pt x="114" y="8"/>
                </a:cubicBezTo>
                <a:cubicBezTo>
                  <a:pt x="114" y="3"/>
                  <a:pt x="110" y="0"/>
                  <a:pt x="106" y="0"/>
                </a:cubicBezTo>
                <a:close/>
                <a:moveTo>
                  <a:pt x="35" y="96"/>
                </a:moveTo>
                <a:cubicBezTo>
                  <a:pt x="17" y="96"/>
                  <a:pt x="17" y="96"/>
                  <a:pt x="17" y="96"/>
                </a:cubicBezTo>
                <a:cubicBezTo>
                  <a:pt x="17" y="44"/>
                  <a:pt x="17" y="44"/>
                  <a:pt x="17" y="44"/>
                </a:cubicBezTo>
                <a:cubicBezTo>
                  <a:pt x="35" y="44"/>
                  <a:pt x="35" y="44"/>
                  <a:pt x="35" y="44"/>
                </a:cubicBezTo>
                <a:lnTo>
                  <a:pt x="35" y="96"/>
                </a:lnTo>
                <a:close/>
                <a:moveTo>
                  <a:pt x="26" y="37"/>
                </a:moveTo>
                <a:cubicBezTo>
                  <a:pt x="26" y="37"/>
                  <a:pt x="26" y="37"/>
                  <a:pt x="26" y="37"/>
                </a:cubicBezTo>
                <a:cubicBezTo>
                  <a:pt x="20" y="37"/>
                  <a:pt x="16" y="33"/>
                  <a:pt x="16" y="28"/>
                </a:cubicBezTo>
                <a:cubicBezTo>
                  <a:pt x="16" y="23"/>
                  <a:pt x="20" y="19"/>
                  <a:pt x="26" y="19"/>
                </a:cubicBezTo>
                <a:cubicBezTo>
                  <a:pt x="32" y="19"/>
                  <a:pt x="36" y="23"/>
                  <a:pt x="36" y="28"/>
                </a:cubicBezTo>
                <a:cubicBezTo>
                  <a:pt x="36" y="33"/>
                  <a:pt x="32" y="37"/>
                  <a:pt x="26" y="37"/>
                </a:cubicBezTo>
                <a:close/>
                <a:moveTo>
                  <a:pt x="97" y="96"/>
                </a:moveTo>
                <a:cubicBezTo>
                  <a:pt x="80" y="96"/>
                  <a:pt x="80" y="96"/>
                  <a:pt x="80" y="96"/>
                </a:cubicBezTo>
                <a:cubicBezTo>
                  <a:pt x="80" y="68"/>
                  <a:pt x="80" y="68"/>
                  <a:pt x="80" y="68"/>
                </a:cubicBezTo>
                <a:cubicBezTo>
                  <a:pt x="80" y="61"/>
                  <a:pt x="77" y="56"/>
                  <a:pt x="71" y="56"/>
                </a:cubicBezTo>
                <a:cubicBezTo>
                  <a:pt x="66" y="56"/>
                  <a:pt x="63" y="59"/>
                  <a:pt x="62" y="63"/>
                </a:cubicBezTo>
                <a:cubicBezTo>
                  <a:pt x="61" y="64"/>
                  <a:pt x="61" y="65"/>
                  <a:pt x="61" y="67"/>
                </a:cubicBezTo>
                <a:cubicBezTo>
                  <a:pt x="61" y="96"/>
                  <a:pt x="61" y="96"/>
                  <a:pt x="61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96"/>
                  <a:pt x="44" y="49"/>
                  <a:pt x="44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51"/>
                  <a:pt x="61" y="51"/>
                  <a:pt x="61" y="51"/>
                </a:cubicBezTo>
                <a:cubicBezTo>
                  <a:pt x="64" y="48"/>
                  <a:pt x="68" y="43"/>
                  <a:pt x="77" y="43"/>
                </a:cubicBezTo>
                <a:cubicBezTo>
                  <a:pt x="88" y="43"/>
                  <a:pt x="97" y="50"/>
                  <a:pt x="97" y="66"/>
                </a:cubicBezTo>
                <a:lnTo>
                  <a:pt x="97" y="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Freeform 5"/>
          <p:cNvSpPr>
            <a:spLocks noEditPoints="1"/>
          </p:cNvSpPr>
          <p:nvPr userDrawn="1"/>
        </p:nvSpPr>
        <p:spPr bwMode="auto">
          <a:xfrm>
            <a:off x="1614021" y="131246"/>
            <a:ext cx="185242" cy="185856"/>
          </a:xfrm>
          <a:custGeom>
            <a:avLst/>
            <a:gdLst>
              <a:gd name="T0" fmla="*/ 0 w 124"/>
              <a:gd name="T1" fmla="*/ 239907 h 124"/>
              <a:gd name="T2" fmla="*/ 478181 w 124"/>
              <a:gd name="T3" fmla="*/ 239907 h 124"/>
              <a:gd name="T4" fmla="*/ 447331 w 124"/>
              <a:gd name="T5" fmla="*/ 232168 h 124"/>
              <a:gd name="T6" fmla="*/ 335498 w 124"/>
              <a:gd name="T7" fmla="*/ 135431 h 124"/>
              <a:gd name="T8" fmla="*/ 447331 w 124"/>
              <a:gd name="T9" fmla="*/ 232168 h 124"/>
              <a:gd name="T10" fmla="*/ 165821 w 124"/>
              <a:gd name="T11" fmla="*/ 367599 h 124"/>
              <a:gd name="T12" fmla="*/ 231378 w 124"/>
              <a:gd name="T13" fmla="*/ 448858 h 124"/>
              <a:gd name="T14" fmla="*/ 246803 w 124"/>
              <a:gd name="T15" fmla="*/ 30956 h 124"/>
              <a:gd name="T16" fmla="*/ 246803 w 124"/>
              <a:gd name="T17" fmla="*/ 139301 h 124"/>
              <a:gd name="T18" fmla="*/ 246803 w 124"/>
              <a:gd name="T19" fmla="*/ 30956 h 124"/>
              <a:gd name="T20" fmla="*/ 385630 w 124"/>
              <a:gd name="T21" fmla="*/ 88998 h 124"/>
              <a:gd name="T22" fmla="*/ 273797 w 124"/>
              <a:gd name="T23" fmla="*/ 34825 h 124"/>
              <a:gd name="T24" fmla="*/ 231378 w 124"/>
              <a:gd name="T25" fmla="*/ 139301 h 124"/>
              <a:gd name="T26" fmla="*/ 231378 w 124"/>
              <a:gd name="T27" fmla="*/ 30956 h 124"/>
              <a:gd name="T28" fmla="*/ 146539 w 124"/>
              <a:gd name="T29" fmla="*/ 119954 h 124"/>
              <a:gd name="T30" fmla="*/ 204384 w 124"/>
              <a:gd name="T31" fmla="*/ 34825 h 124"/>
              <a:gd name="T32" fmla="*/ 154252 w 124"/>
              <a:gd name="T33" fmla="*/ 139301 h 124"/>
              <a:gd name="T34" fmla="*/ 231378 w 124"/>
              <a:gd name="T35" fmla="*/ 232168 h 124"/>
              <a:gd name="T36" fmla="*/ 154252 w 124"/>
              <a:gd name="T37" fmla="*/ 139301 h 124"/>
              <a:gd name="T38" fmla="*/ 231378 w 124"/>
              <a:gd name="T39" fmla="*/ 340513 h 124"/>
              <a:gd name="T40" fmla="*/ 138827 w 124"/>
              <a:gd name="T41" fmla="*/ 247646 h 124"/>
              <a:gd name="T42" fmla="*/ 204384 w 124"/>
              <a:gd name="T43" fmla="*/ 444989 h 124"/>
              <a:gd name="T44" fmla="*/ 154252 w 124"/>
              <a:gd name="T45" fmla="*/ 371469 h 124"/>
              <a:gd name="T46" fmla="*/ 246803 w 124"/>
              <a:gd name="T47" fmla="*/ 448858 h 124"/>
              <a:gd name="T48" fmla="*/ 312360 w 124"/>
              <a:gd name="T49" fmla="*/ 367599 h 124"/>
              <a:gd name="T50" fmla="*/ 246803 w 124"/>
              <a:gd name="T51" fmla="*/ 448858 h 124"/>
              <a:gd name="T52" fmla="*/ 374061 w 124"/>
              <a:gd name="T53" fmla="*/ 398555 h 124"/>
              <a:gd name="T54" fmla="*/ 323929 w 124"/>
              <a:gd name="T55" fmla="*/ 371469 h 124"/>
              <a:gd name="T56" fmla="*/ 246803 w 124"/>
              <a:gd name="T57" fmla="*/ 340513 h 124"/>
              <a:gd name="T58" fmla="*/ 339354 w 124"/>
              <a:gd name="T59" fmla="*/ 247646 h 124"/>
              <a:gd name="T60" fmla="*/ 246803 w 124"/>
              <a:gd name="T61" fmla="*/ 232168 h 124"/>
              <a:gd name="T62" fmla="*/ 323929 w 124"/>
              <a:gd name="T63" fmla="*/ 139301 h 124"/>
              <a:gd name="T64" fmla="*/ 246803 w 124"/>
              <a:gd name="T65" fmla="*/ 232168 h 124"/>
              <a:gd name="T66" fmla="*/ 142683 w 124"/>
              <a:gd name="T67" fmla="*/ 135431 h 124"/>
              <a:gd name="T68" fmla="*/ 30850 w 124"/>
              <a:gd name="T69" fmla="*/ 232168 h 124"/>
              <a:gd name="T70" fmla="*/ 30850 w 124"/>
              <a:gd name="T71" fmla="*/ 247646 h 124"/>
              <a:gd name="T72" fmla="*/ 146539 w 124"/>
              <a:gd name="T73" fmla="*/ 359861 h 124"/>
              <a:gd name="T74" fmla="*/ 30850 w 124"/>
              <a:gd name="T75" fmla="*/ 247646 h 124"/>
              <a:gd name="T76" fmla="*/ 331642 w 124"/>
              <a:gd name="T77" fmla="*/ 359861 h 124"/>
              <a:gd name="T78" fmla="*/ 447331 w 124"/>
              <a:gd name="T79" fmla="*/ 247646 h 12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5923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over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78301" y="2"/>
            <a:ext cx="8472508" cy="164909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78299" y="4645860"/>
            <a:ext cx="8472511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5863329" y="468985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 b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75D48070-6A81-47D0-9810-1540B9FEFF61}" type="datetime1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302" y="4699608"/>
            <a:ext cx="37780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 b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8808" y="4710794"/>
            <a:ext cx="762000" cy="2245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 | </a:t>
            </a:r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796087" y="1897869"/>
            <a:ext cx="7054723" cy="1143000"/>
          </a:xfrm>
        </p:spPr>
        <p:txBody>
          <a:bodyPr>
            <a:noAutofit/>
          </a:bodyPr>
          <a:lstStyle>
            <a:lvl1pPr>
              <a:defRPr sz="58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796087" y="3165939"/>
            <a:ext cx="7054723" cy="74295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4267">
                <a:solidFill>
                  <a:srgbClr val="000000"/>
                </a:solidFill>
                <a:latin typeface="+mn-lt"/>
                <a:cs typeface="Baskerville Old Face" panose="02020602080505020303" pitchFamily="18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4"/>
          <a:stretch/>
        </p:blipFill>
        <p:spPr>
          <a:xfrm>
            <a:off x="397665" y="1722268"/>
            <a:ext cx="1277579" cy="151406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78299" y="4645860"/>
            <a:ext cx="847251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378299" y="4645860"/>
            <a:ext cx="847251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29013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8299" y="75194"/>
            <a:ext cx="8472511" cy="140634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8299" y="4645860"/>
            <a:ext cx="8472511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863329" y="468985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 b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75D48070-6A81-47D0-9810-1540B9FEFF61}" type="datetime1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302" y="4699608"/>
            <a:ext cx="37780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 b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8808" y="4710794"/>
            <a:ext cx="762000" cy="2245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 | </a:t>
            </a:r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378299" y="1657351"/>
            <a:ext cx="8472511" cy="1254307"/>
          </a:xfrm>
        </p:spPr>
        <p:txBody>
          <a:bodyPr>
            <a:noAutofit/>
          </a:bodyPr>
          <a:lstStyle>
            <a:lvl1pPr>
              <a:defRPr sz="58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378299" y="2911656"/>
            <a:ext cx="8472511" cy="74295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4267">
                <a:solidFill>
                  <a:srgbClr val="000000"/>
                </a:solidFill>
                <a:latin typeface="+mn-lt"/>
                <a:cs typeface="Georgia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 descr="ACGM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583" y="167612"/>
            <a:ext cx="990016" cy="1192144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378299" y="4645860"/>
            <a:ext cx="847251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CGM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582" y="167612"/>
            <a:ext cx="990016" cy="1192144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378299" y="4645860"/>
            <a:ext cx="847251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CGME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582" y="167612"/>
            <a:ext cx="990016" cy="119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47165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8299" y="75194"/>
            <a:ext cx="2175395" cy="140634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657475" y="75010"/>
            <a:ext cx="6192839" cy="140612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78299" y="4645860"/>
            <a:ext cx="8472511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5863329" y="468985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 b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75D48070-6A81-47D0-9810-1540B9FEFF61}" type="datetime1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302" y="4699608"/>
            <a:ext cx="37780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 b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8808" y="4710794"/>
            <a:ext cx="762000" cy="2245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 | </a:t>
            </a:r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CGM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07" y="167612"/>
            <a:ext cx="990016" cy="1192144"/>
          </a:xfrm>
          <a:prstGeom prst="rect">
            <a:avLst/>
          </a:prstGeom>
        </p:spPr>
      </p:pic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378299" y="1657351"/>
            <a:ext cx="8472511" cy="1254307"/>
          </a:xfrm>
        </p:spPr>
        <p:txBody>
          <a:bodyPr>
            <a:noAutofit/>
          </a:bodyPr>
          <a:lstStyle>
            <a:lvl1pPr>
              <a:defRPr sz="58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78299" y="2911656"/>
            <a:ext cx="8472511" cy="74295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4267">
                <a:solidFill>
                  <a:srgbClr val="000000"/>
                </a:solidFill>
                <a:latin typeface="+mn-lt"/>
                <a:cs typeface="Georgia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378299" y="4645860"/>
            <a:ext cx="847251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CGM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07" y="167612"/>
            <a:ext cx="990016" cy="1192144"/>
          </a:xfrm>
          <a:prstGeom prst="rect">
            <a:avLst/>
          </a:prstGeom>
        </p:spPr>
      </p:pic>
      <p:cxnSp>
        <p:nvCxnSpPr>
          <p:cNvPr id="21" name="Straight Connector 20"/>
          <p:cNvCxnSpPr/>
          <p:nvPr userDrawn="1"/>
        </p:nvCxnSpPr>
        <p:spPr>
          <a:xfrm>
            <a:off x="378299" y="4645860"/>
            <a:ext cx="847251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CGME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07" y="167612"/>
            <a:ext cx="990016" cy="119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82101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8299" y="75194"/>
            <a:ext cx="8472511" cy="14063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8299" y="4645860"/>
            <a:ext cx="8472511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863329" y="468985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 b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75D48070-6A81-47D0-9810-1540B9FEFF61}" type="datetime1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302" y="4699608"/>
            <a:ext cx="37780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 b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8808" y="4710794"/>
            <a:ext cx="762000" cy="2245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 | </a:t>
            </a:r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CGM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583" y="167612"/>
            <a:ext cx="990016" cy="1192144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378299" y="1657351"/>
            <a:ext cx="8472511" cy="1254307"/>
          </a:xfrm>
        </p:spPr>
        <p:txBody>
          <a:bodyPr>
            <a:noAutofit/>
          </a:bodyPr>
          <a:lstStyle>
            <a:lvl1pPr>
              <a:defRPr sz="58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378299" y="2911656"/>
            <a:ext cx="8472511" cy="74295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4267">
                <a:solidFill>
                  <a:srgbClr val="000000"/>
                </a:solidFill>
                <a:latin typeface="+mn-lt"/>
                <a:cs typeface="Georgia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8299" y="4645860"/>
            <a:ext cx="847251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CGM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582" y="167612"/>
            <a:ext cx="990016" cy="1192144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378299" y="4645860"/>
            <a:ext cx="847251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CGME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582" y="167612"/>
            <a:ext cx="990016" cy="119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5198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78299" y="75194"/>
            <a:ext cx="2175395" cy="14063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accent1"/>
              </a:solidFill>
            </a:endParaRP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657475" y="75010"/>
            <a:ext cx="6192839" cy="140612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78299" y="4645860"/>
            <a:ext cx="8472511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5863329" y="468985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 b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75D48070-6A81-47D0-9810-1540B9FEFF61}" type="datetime1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302" y="4699608"/>
            <a:ext cx="37780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 b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8808" y="4710794"/>
            <a:ext cx="762000" cy="2245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 | </a:t>
            </a:r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ACGM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07" y="167612"/>
            <a:ext cx="990016" cy="1192144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 hasCustomPrompt="1"/>
          </p:nvPr>
        </p:nvSpPr>
        <p:spPr>
          <a:xfrm>
            <a:off x="378299" y="1657351"/>
            <a:ext cx="8472511" cy="1254307"/>
          </a:xfrm>
        </p:spPr>
        <p:txBody>
          <a:bodyPr>
            <a:noAutofit/>
          </a:bodyPr>
          <a:lstStyle>
            <a:lvl1pPr>
              <a:defRPr sz="58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378299" y="2911656"/>
            <a:ext cx="8472511" cy="74295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4267">
                <a:solidFill>
                  <a:srgbClr val="000000"/>
                </a:solidFill>
                <a:latin typeface="+mn-lt"/>
                <a:cs typeface="Georgia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378299" y="4645860"/>
            <a:ext cx="847251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CGM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07" y="167612"/>
            <a:ext cx="990016" cy="1192144"/>
          </a:xfrm>
          <a:prstGeom prst="rect">
            <a:avLst/>
          </a:prstGeom>
        </p:spPr>
      </p:pic>
      <p:cxnSp>
        <p:nvCxnSpPr>
          <p:cNvPr id="23" name="Straight Connector 22"/>
          <p:cNvCxnSpPr/>
          <p:nvPr userDrawn="1"/>
        </p:nvCxnSpPr>
        <p:spPr>
          <a:xfrm>
            <a:off x="378299" y="4645860"/>
            <a:ext cx="847251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ACGME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07" y="167612"/>
            <a:ext cx="990016" cy="119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06565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89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59031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300" y="1314676"/>
            <a:ext cx="4041301" cy="2947322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314676"/>
            <a:ext cx="4202609" cy="2947322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89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6488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710867" y="1276097"/>
            <a:ext cx="5139943" cy="2816737"/>
          </a:xfrm>
        </p:spPr>
        <p:txBody>
          <a:bodyPr/>
          <a:lstStyle>
            <a:lvl1pPr>
              <a:defRPr sz="3200"/>
            </a:lvl1pPr>
            <a:lvl2pPr>
              <a:defRPr sz="2933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302" y="1276097"/>
            <a:ext cx="3057359" cy="281673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000000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89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4042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5215" y="4464477"/>
            <a:ext cx="7965596" cy="4313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89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562" y="1173733"/>
            <a:ext cx="8488247" cy="31171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3329" y="455293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 b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75D48070-6A81-47D0-9810-1540B9FEFF61}" type="datetime1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4441" y="4562686"/>
            <a:ext cx="37780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 b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8808" y="4573872"/>
            <a:ext cx="762000" cy="2245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 | </a:t>
            </a:r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8299" y="1040609"/>
            <a:ext cx="8472511" cy="1671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37520" y="4897580"/>
            <a:ext cx="10086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dirty="0">
                <a:solidFill>
                  <a:srgbClr val="000000"/>
                </a:solidFill>
                <a:latin typeface="+mj-lt"/>
                <a:ea typeface="Century Schoolbook"/>
                <a:cs typeface="Georgia"/>
                <a:sym typeface="Century Schoolbook"/>
              </a:rPr>
              <a:t>©2019 ACGME</a:t>
            </a:r>
            <a:endParaRPr lang="en-US" sz="900" b="0" cap="all" dirty="0">
              <a:solidFill>
                <a:srgbClr val="000000"/>
              </a:solidFill>
              <a:latin typeface="Georgia"/>
              <a:ea typeface="Century Schoolbook"/>
              <a:cs typeface="Georgia"/>
              <a:sym typeface="Century Schoolbook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29" y="4463887"/>
            <a:ext cx="433692" cy="433692"/>
          </a:xfrm>
          <a:prstGeom prst="rect">
            <a:avLst/>
          </a:prstGeom>
        </p:spPr>
      </p:pic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0" cy="89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78299" y="1040609"/>
            <a:ext cx="8472510" cy="1671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29" y="4463887"/>
            <a:ext cx="433692" cy="433692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 flipV="1">
            <a:off x="378299" y="1040609"/>
            <a:ext cx="8472510" cy="1671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09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31" r:id="rId2"/>
    <p:sldLayoutId id="2147484832" r:id="rId3"/>
    <p:sldLayoutId id="2147484833" r:id="rId4"/>
    <p:sldLayoutId id="2147484834" r:id="rId5"/>
    <p:sldLayoutId id="2147484835" r:id="rId6"/>
    <p:sldLayoutId id="2147484836" r:id="rId7"/>
    <p:sldLayoutId id="2147484837" r:id="rId8"/>
    <p:sldLayoutId id="2147484838" r:id="rId9"/>
    <p:sldLayoutId id="2147484839" r:id="rId10"/>
    <p:sldLayoutId id="2147484840" r:id="rId11"/>
    <p:sldLayoutId id="2147484841" r:id="rId12"/>
    <p:sldLayoutId id="2147484842" r:id="rId13"/>
    <p:sldLayoutId id="2147484843" r:id="rId14"/>
    <p:sldLayoutId id="2147484844" r:id="rId15"/>
    <p:sldLayoutId id="2147484845" r:id="rId1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5867" b="1">
          <a:solidFill>
            <a:schemeClr val="accent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6533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6533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6533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6533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255990" algn="ctr" rtl="0" eaLnBrk="1" fontAlgn="base" hangingPunct="1">
        <a:spcBef>
          <a:spcPct val="0"/>
        </a:spcBef>
        <a:spcAft>
          <a:spcPct val="0"/>
        </a:spcAft>
        <a:defRPr sz="6533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511971" algn="ctr" rtl="0" eaLnBrk="1" fontAlgn="base" hangingPunct="1">
        <a:spcBef>
          <a:spcPct val="0"/>
        </a:spcBef>
        <a:spcAft>
          <a:spcPct val="0"/>
        </a:spcAft>
        <a:defRPr sz="6533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767961" algn="ctr" rtl="0" eaLnBrk="1" fontAlgn="base" hangingPunct="1">
        <a:spcBef>
          <a:spcPct val="0"/>
        </a:spcBef>
        <a:spcAft>
          <a:spcPct val="0"/>
        </a:spcAft>
        <a:defRPr sz="6533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023950" algn="ctr" rtl="0" eaLnBrk="1" fontAlgn="base" hangingPunct="1">
        <a:spcBef>
          <a:spcPct val="0"/>
        </a:spcBef>
        <a:spcAft>
          <a:spcPct val="0"/>
        </a:spcAft>
        <a:defRPr sz="6533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06548" indent="-457200" algn="l" rtl="0" eaLnBrk="1" fontAlgn="base" hangingPunct="1">
        <a:lnSpc>
          <a:spcPct val="100000"/>
        </a:lnSpc>
        <a:spcBef>
          <a:spcPts val="1600"/>
        </a:spcBef>
        <a:spcAft>
          <a:spcPct val="0"/>
        </a:spcAft>
        <a:buSzPct val="100000"/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Georgia"/>
          <a:sym typeface="Gill Sans" charset="0"/>
        </a:defRPr>
      </a:lvl1pPr>
      <a:lvl2pPr marL="855462" indent="-457200" algn="l" rtl="0" eaLnBrk="1" fontAlgn="base" hangingPunct="1">
        <a:lnSpc>
          <a:spcPct val="100000"/>
        </a:lnSpc>
        <a:spcBef>
          <a:spcPts val="1600"/>
        </a:spcBef>
        <a:spcAft>
          <a:spcPct val="0"/>
        </a:spcAft>
        <a:buSzPct val="100000"/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Georgia"/>
          <a:sym typeface="Gill Sans" charset="0"/>
        </a:defRPr>
      </a:lvl2pPr>
      <a:lvl3pPr marL="1104376" indent="-457200" algn="l" rtl="0" eaLnBrk="1" fontAlgn="base" hangingPunct="1">
        <a:lnSpc>
          <a:spcPct val="100000"/>
        </a:lnSpc>
        <a:spcBef>
          <a:spcPts val="1600"/>
        </a:spcBef>
        <a:spcAft>
          <a:spcPct val="0"/>
        </a:spcAft>
        <a:buSzPct val="100000"/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Georgia"/>
          <a:sym typeface="Gill Sans" charset="0"/>
        </a:defRPr>
      </a:lvl3pPr>
      <a:lvl4pPr marL="1353290" indent="-457200" algn="l" rtl="0" eaLnBrk="1" fontAlgn="base" hangingPunct="1">
        <a:lnSpc>
          <a:spcPct val="100000"/>
        </a:lnSpc>
        <a:spcBef>
          <a:spcPts val="1600"/>
        </a:spcBef>
        <a:spcAft>
          <a:spcPct val="0"/>
        </a:spcAft>
        <a:buSzPct val="100000"/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Georgia"/>
          <a:sym typeface="Gill Sans" charset="0"/>
        </a:defRPr>
      </a:lvl4pPr>
      <a:lvl5pPr marL="1602203" indent="-457200" algn="l" rtl="0" eaLnBrk="1" fontAlgn="base" hangingPunct="1">
        <a:lnSpc>
          <a:spcPct val="100000"/>
        </a:lnSpc>
        <a:spcBef>
          <a:spcPts val="1600"/>
        </a:spcBef>
        <a:spcAft>
          <a:spcPct val="0"/>
        </a:spcAft>
        <a:buSzPct val="100000"/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Georgia"/>
          <a:sym typeface="Gill Sans" charset="0"/>
        </a:defRPr>
      </a:lvl5pPr>
      <a:lvl6pPr marL="1848796" indent="-447978" algn="l" rtl="0" eaLnBrk="1" fontAlgn="base" hangingPunct="1">
        <a:spcBef>
          <a:spcPts val="4088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104785" indent="-447978" algn="l" rtl="0" eaLnBrk="1" fontAlgn="base" hangingPunct="1">
        <a:spcBef>
          <a:spcPts val="4088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360776" indent="-447978" algn="l" rtl="0" eaLnBrk="1" fontAlgn="base" hangingPunct="1">
        <a:spcBef>
          <a:spcPts val="4088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2616757" indent="-447978" algn="l" rtl="0" eaLnBrk="1" fontAlgn="base" hangingPunct="1">
        <a:spcBef>
          <a:spcPts val="4088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511971" rtl="0" eaLnBrk="1" latinLnBrk="0" hangingPunct="1">
        <a:defRPr sz="1067" kern="1200">
          <a:solidFill>
            <a:schemeClr val="tx1"/>
          </a:solidFill>
          <a:latin typeface="+mn-lt"/>
          <a:ea typeface="+mn-ea"/>
          <a:cs typeface="+mn-cs"/>
        </a:defRPr>
      </a:lvl1pPr>
      <a:lvl2pPr marL="255990" algn="l" defTabSz="511971" rtl="0" eaLnBrk="1" latinLnBrk="0" hangingPunct="1">
        <a:defRPr sz="1067" kern="1200">
          <a:solidFill>
            <a:schemeClr val="tx1"/>
          </a:solidFill>
          <a:latin typeface="+mn-lt"/>
          <a:ea typeface="+mn-ea"/>
          <a:cs typeface="+mn-cs"/>
        </a:defRPr>
      </a:lvl2pPr>
      <a:lvl3pPr marL="511971" algn="l" defTabSz="511971" rtl="0" eaLnBrk="1" latinLnBrk="0" hangingPunct="1"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767961" algn="l" defTabSz="511971" rtl="0" eaLnBrk="1" latinLnBrk="0" hangingPunct="1">
        <a:defRPr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023950" algn="l" defTabSz="511971" rtl="0" eaLnBrk="1" latinLnBrk="0" hangingPunct="1">
        <a:defRPr sz="1067" kern="1200">
          <a:solidFill>
            <a:schemeClr val="tx1"/>
          </a:solidFill>
          <a:latin typeface="+mn-lt"/>
          <a:ea typeface="+mn-ea"/>
          <a:cs typeface="+mn-cs"/>
        </a:defRPr>
      </a:lvl5pPr>
      <a:lvl6pPr marL="1279939" algn="l" defTabSz="511971" rtl="0" eaLnBrk="1" latinLnBrk="0" hangingPunct="1">
        <a:defRPr sz="1067" kern="1200">
          <a:solidFill>
            <a:schemeClr val="tx1"/>
          </a:solidFill>
          <a:latin typeface="+mn-lt"/>
          <a:ea typeface="+mn-ea"/>
          <a:cs typeface="+mn-cs"/>
        </a:defRPr>
      </a:lvl6pPr>
      <a:lvl7pPr marL="1535922" algn="l" defTabSz="511971" rtl="0" eaLnBrk="1" latinLnBrk="0" hangingPunct="1">
        <a:defRPr sz="1067" kern="1200">
          <a:solidFill>
            <a:schemeClr val="tx1"/>
          </a:solidFill>
          <a:latin typeface="+mn-lt"/>
          <a:ea typeface="+mn-ea"/>
          <a:cs typeface="+mn-cs"/>
        </a:defRPr>
      </a:lvl7pPr>
      <a:lvl8pPr marL="1791910" algn="l" defTabSz="511971" rtl="0" eaLnBrk="1" latinLnBrk="0" hangingPunct="1">
        <a:defRPr sz="1067" kern="1200">
          <a:solidFill>
            <a:schemeClr val="tx1"/>
          </a:solidFill>
          <a:latin typeface="+mn-lt"/>
          <a:ea typeface="+mn-ea"/>
          <a:cs typeface="+mn-cs"/>
        </a:defRPr>
      </a:lvl8pPr>
      <a:lvl9pPr marL="2047899" algn="l" defTabSz="511971" rtl="0" eaLnBrk="1" latinLnBrk="0" hangingPunct="1">
        <a:defRPr sz="10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9470C-4B8C-721B-3A2F-C620935D9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9" y="730411"/>
            <a:ext cx="8472511" cy="6971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Orthopedic Surgery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Coordinator Well-Being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42C05-F10D-1E5C-8ED7-05FF3617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562" y="2145323"/>
            <a:ext cx="8488247" cy="2153630"/>
          </a:xfrm>
        </p:spPr>
        <p:txBody>
          <a:bodyPr/>
          <a:lstStyle/>
          <a:p>
            <a:pPr marL="149348" indent="0" algn="ctr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Elise Ames, MD</a:t>
            </a:r>
          </a:p>
          <a:p>
            <a:pPr marL="149348" indent="0" algn="ctr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Stuart Slavin, MD</a:t>
            </a:r>
          </a:p>
          <a:p>
            <a:pPr marL="149348" indent="0" algn="ctr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Brent Ponce, MD</a:t>
            </a:r>
          </a:p>
        </p:txBody>
      </p:sp>
    </p:spTree>
    <p:extLst>
      <p:ext uri="{BB962C8B-B14F-4D97-AF65-F5344CB8AC3E}">
        <p14:creationId xmlns:p14="http://schemas.microsoft.com/office/powerpoint/2010/main" val="283315583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8AA828B-021B-B8E1-A47C-F87CEEAD5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6FF98-06CA-1B82-64DB-6A2132A7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69719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Flourishing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88EEC-420C-B6C4-8266-F4FCFFDFC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9" y="1181825"/>
            <a:ext cx="8488247" cy="3814322"/>
          </a:xfrm>
        </p:spPr>
        <p:txBody>
          <a:bodyPr/>
          <a:lstStyle/>
          <a:p>
            <a:pPr marL="0" marR="0" indent="0">
              <a:lnSpc>
                <a:spcPts val="1440"/>
              </a:lnSpc>
              <a:spcBef>
                <a:spcPts val="0"/>
              </a:spcBef>
              <a:spcAft>
                <a:spcPts val="525"/>
              </a:spcAft>
              <a:buNone/>
            </a:pPr>
            <a:r>
              <a:rPr lang="en-US" sz="2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Domain 1: Happiness and Life Satisfaction.</a:t>
            </a:r>
            <a:endParaRPr lang="en-US" sz="2000" b="1" dirty="0"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Overall, how satisfied are you with life as a whole these days?</a:t>
            </a: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general, how happy or unhappy do you usually feel?</a:t>
            </a:r>
          </a:p>
          <a:p>
            <a:pPr marL="0" marR="0" indent="0">
              <a:lnSpc>
                <a:spcPts val="1440"/>
              </a:lnSpc>
              <a:spcBef>
                <a:spcPts val="0"/>
              </a:spcBef>
              <a:spcAft>
                <a:spcPts val="525"/>
              </a:spcAft>
              <a:buNone/>
            </a:pPr>
            <a:r>
              <a:rPr lang="en-US" sz="2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Domain 2: Mental and Physical Health.</a:t>
            </a:r>
            <a:endParaRPr lang="en-US" sz="2000" b="1" dirty="0"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general, how would you rate your physical health?</a:t>
            </a: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How would you rate your overall mental health?</a:t>
            </a:r>
          </a:p>
          <a:p>
            <a:pPr marL="0" marR="0" indent="0">
              <a:lnSpc>
                <a:spcPts val="1440"/>
              </a:lnSpc>
              <a:spcBef>
                <a:spcPts val="0"/>
              </a:spcBef>
              <a:spcAft>
                <a:spcPts val="525"/>
              </a:spcAft>
              <a:buNone/>
            </a:pPr>
            <a:r>
              <a:rPr lang="en-US" sz="2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Domain 3: Meaning and Purpose.</a:t>
            </a:r>
            <a:endParaRPr lang="en-US" sz="2000" b="1" dirty="0"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Overall, to what extent do you feel the things you do in your life are worthwhile?</a:t>
            </a: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understand my purpose in life.</a:t>
            </a: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(Responses are all 0 to 10 scale)</a:t>
            </a: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000" dirty="0">
              <a:latin typeface="Old Standard TT"/>
            </a:endParaRPr>
          </a:p>
        </p:txBody>
      </p:sp>
    </p:spTree>
    <p:extLst>
      <p:ext uri="{BB962C8B-B14F-4D97-AF65-F5344CB8AC3E}">
        <p14:creationId xmlns:p14="http://schemas.microsoft.com/office/powerpoint/2010/main" val="47944764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2C39E7D-66D7-0C8F-1497-57C29EBEE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6D03C-C91C-88E4-D0F6-914CB582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69719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Flourishing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8D42B-99A5-8C0E-7D01-2AD713548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562" y="844547"/>
            <a:ext cx="8488247" cy="3847285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Domain 4: Character and Virtue.</a:t>
            </a:r>
            <a:endParaRPr lang="en-US" sz="2000" b="1" dirty="0">
              <a:solidFill>
                <a:srgbClr val="243F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always act to promote good in all circumstances, even in difficult and challenging situations.</a:t>
            </a: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always able to give up some happiness now for greater happiness later.</a:t>
            </a: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Domain 5: Close Social Relationships.</a:t>
            </a:r>
            <a:endParaRPr lang="en-US" sz="2000" b="1" dirty="0">
              <a:solidFill>
                <a:srgbClr val="243F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content with my friendships and relationships.</a:t>
            </a: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relationships are as satisfying as I would want them to be.</a:t>
            </a: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Domain 6: Financial and Material Stability.</a:t>
            </a:r>
            <a:endParaRPr lang="en-US" sz="2000" b="1" dirty="0">
              <a:solidFill>
                <a:srgbClr val="243F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often do you worry about being able to meet normal monthly living expenses?</a:t>
            </a: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How often do you worry about safety, food, or housing?</a:t>
            </a: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sz="2000" dirty="0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</a:rPr>
            </a:b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000" dirty="0">
              <a:latin typeface="Old Standard TT"/>
            </a:endParaRPr>
          </a:p>
        </p:txBody>
      </p:sp>
    </p:spTree>
    <p:extLst>
      <p:ext uri="{BB962C8B-B14F-4D97-AF65-F5344CB8AC3E}">
        <p14:creationId xmlns:p14="http://schemas.microsoft.com/office/powerpoint/2010/main" val="256093102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A52B4D8-280B-7752-7C88-82996B77E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EFEB-F71A-0056-0F0D-8E49EA732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69719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Community Well-Being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FC123-5676-E6D0-3610-E7BBEF892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562" y="1043354"/>
            <a:ext cx="8488247" cy="3835562"/>
          </a:xfrm>
        </p:spPr>
        <p:txBody>
          <a:bodyPr/>
          <a:lstStyle/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Everyone</a:t>
            </a:r>
            <a:r>
              <a:rPr lang="en-US" sz="2000" spc="1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</a:t>
            </a:r>
            <a:r>
              <a:rPr lang="en-US" sz="2000" spc="12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en-US" sz="2000" spc="16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residency</a:t>
            </a:r>
            <a:r>
              <a:rPr lang="en-US" sz="2000" spc="16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program</a:t>
            </a:r>
            <a:r>
              <a:rPr lang="en-US" sz="2000" spc="12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trusts</a:t>
            </a:r>
            <a:r>
              <a:rPr lang="en-US" sz="2000" spc="13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one</a:t>
            </a:r>
            <a:r>
              <a:rPr lang="en-US" sz="2000" spc="12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another.</a:t>
            </a: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Those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authority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have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skills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understanding they need to lead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residency program well.</a:t>
            </a: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en-US" sz="2000" spc="-2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residency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program</a:t>
            </a:r>
            <a:r>
              <a:rPr lang="en-US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has</a:t>
            </a:r>
            <a:r>
              <a:rPr lang="en-US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structures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practices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that</a:t>
            </a:r>
            <a:r>
              <a:rPr lang="en-US" sz="2000" spc="-3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allow it</a:t>
            </a:r>
            <a:r>
              <a:rPr lang="en-US" sz="2000" spc="-2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accomplish</a:t>
            </a:r>
            <a:r>
              <a:rPr lang="en-US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its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goals.</a:t>
            </a:r>
            <a:endParaRPr lang="en-US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Everyone</a:t>
            </a:r>
            <a:r>
              <a:rPr lang="en-US" sz="2000" spc="-4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is</a:t>
            </a:r>
            <a:r>
              <a:rPr lang="en-US" sz="2000" spc="-3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satisfied</a:t>
            </a:r>
            <a:r>
              <a:rPr lang="en-US" sz="2000" spc="-3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with</a:t>
            </a:r>
            <a:r>
              <a:rPr lang="en-US" sz="2000" spc="-4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en-US" sz="2000" spc="-4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way</a:t>
            </a:r>
            <a:r>
              <a:rPr lang="en-US" sz="2000" spc="-3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things</a:t>
            </a:r>
            <a:r>
              <a:rPr lang="en-US" sz="2000" spc="-3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are</a:t>
            </a:r>
            <a:r>
              <a:rPr lang="en-US" sz="2000" spc="-4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</a:t>
            </a:r>
            <a:r>
              <a:rPr lang="en-US" sz="2000" spc="-3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our</a:t>
            </a:r>
            <a:r>
              <a:rPr lang="en-US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medical</a:t>
            </a:r>
            <a:r>
              <a:rPr lang="en-US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residency</a:t>
            </a:r>
            <a:r>
              <a:rPr lang="en-US" sz="2000" spc="-4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program.</a:t>
            </a:r>
            <a:endParaRPr lang="en-US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Our</a:t>
            </a:r>
            <a:r>
              <a:rPr lang="en-US" sz="2000" spc="-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residency</a:t>
            </a:r>
            <a:r>
              <a:rPr lang="en-US" sz="2000" spc="-2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program's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shared</a:t>
            </a:r>
            <a:r>
              <a:rPr lang="en-US" sz="2000" spc="-2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purpose</a:t>
            </a:r>
            <a:r>
              <a:rPr lang="en-US" sz="20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or mission</a:t>
            </a:r>
            <a:r>
              <a:rPr lang="en-US" sz="2000" spc="-2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is</a:t>
            </a:r>
            <a:r>
              <a:rPr lang="en-US" sz="20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clear</a:t>
            </a:r>
            <a:r>
              <a:rPr lang="en-US" sz="2000" spc="-3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everyone.</a:t>
            </a: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0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(Responses: 0= Strongly Disagree to 10= Strongly Agree)</a:t>
            </a:r>
            <a:endParaRPr lang="en-US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3500" marR="0">
              <a:spcBef>
                <a:spcPts val="1065"/>
              </a:spcBef>
              <a:spcAft>
                <a:spcPts val="0"/>
              </a:spcAft>
            </a:pP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000" dirty="0">
              <a:latin typeface="Old Standard TT"/>
            </a:endParaRPr>
          </a:p>
        </p:txBody>
      </p:sp>
    </p:spTree>
    <p:extLst>
      <p:ext uri="{BB962C8B-B14F-4D97-AF65-F5344CB8AC3E}">
        <p14:creationId xmlns:p14="http://schemas.microsoft.com/office/powerpoint/2010/main" val="309246750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B87DBE9-D44B-601A-EB17-BB72A34650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7E792-D44D-BC3A-15B2-B884873BF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69719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Mental Health and Well-Being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06C1D-5422-842A-E1DD-206C2E4D0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562" y="1031631"/>
            <a:ext cx="8488247" cy="3847285"/>
          </a:xfrm>
        </p:spPr>
        <p:txBody>
          <a:bodyPr/>
          <a:lstStyle/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Depression screen</a:t>
            </a:r>
          </a:p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Anxiety Screen</a:t>
            </a:r>
          </a:p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Burnout screen</a:t>
            </a:r>
            <a:endParaRPr lang="en-US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000" dirty="0">
              <a:latin typeface="Old Standard TT"/>
            </a:endParaRPr>
          </a:p>
        </p:txBody>
      </p:sp>
    </p:spTree>
    <p:extLst>
      <p:ext uri="{BB962C8B-B14F-4D97-AF65-F5344CB8AC3E}">
        <p14:creationId xmlns:p14="http://schemas.microsoft.com/office/powerpoint/2010/main" val="393817741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1AE02B8-D0DF-8A73-D4C1-3923C5921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56A6D-583A-031F-804F-938D6CFB0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69719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Satisfaction, Support, and Meaning at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832CC-60BE-7BE8-1D0B-002CA5AFD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562" y="1312985"/>
            <a:ext cx="8488247" cy="3565931"/>
          </a:xfrm>
        </p:spPr>
        <p:txBody>
          <a:bodyPr/>
          <a:lstStyle/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Overall,</a:t>
            </a:r>
            <a:r>
              <a:rPr lang="en-US" sz="22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US" sz="22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satisfied</a:t>
            </a:r>
            <a:r>
              <a:rPr lang="en-US" sz="22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2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sz="22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n-US" sz="22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en-US" sz="2200" spc="-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n-US" sz="22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situation?</a:t>
            </a: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 (1-Very dissatisfied to 5-Very satisfied)</a:t>
            </a: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endParaRPr lang="en-US" sz="22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Overall,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US" sz="22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degree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sz="22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feel</a:t>
            </a:r>
            <a:r>
              <a:rPr lang="en-US" sz="22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supported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US" sz="2200" spc="-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work?</a:t>
            </a: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Overall, to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US" sz="22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degree</a:t>
            </a:r>
            <a:r>
              <a:rPr lang="en-US" sz="2200" spc="-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sz="2200" spc="-1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meaning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200" spc="-5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n-US" sz="2200" spc="-1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work?</a:t>
            </a: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200" spc="-1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spc="-2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0- </a:t>
            </a:r>
            <a:r>
              <a:rPr lang="en-US" sz="2200" spc="-2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Not at all to 4- A </a:t>
            </a:r>
            <a:r>
              <a:rPr lang="en-US" sz="2200" spc="-2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great deal)</a:t>
            </a:r>
            <a:endParaRPr lang="en-US" sz="2200" spc="-10" dirty="0">
              <a:latin typeface="Times New Roman" panose="02020603050405020304" pitchFamily="18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spcBef>
                <a:spcPts val="1065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65352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E5E9320-817C-92D3-C16A-AE14FF736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C5851-F393-4237-A30E-E8D30ED9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69719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AE8B7-7E04-35B7-4862-40EA37051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562" y="1031631"/>
            <a:ext cx="8488247" cy="3847285"/>
          </a:xfrm>
        </p:spPr>
        <p:txBody>
          <a:bodyPr/>
          <a:lstStyle/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20053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9470C-4B8C-721B-3A2F-C620935D9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Review of National Coordinator Well-Being Survey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42C05-F10D-1E5C-8ED7-05FF3617E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Old Standard TT"/>
              </a:rPr>
              <a:t>Survey was emailed to 11,000 Coordinators/Managers in August of 2022</a:t>
            </a:r>
          </a:p>
          <a:p>
            <a:r>
              <a:rPr lang="en-US" sz="2400" dirty="0">
                <a:latin typeface="Old Standard TT"/>
              </a:rPr>
              <a:t>6,372 individuals responded to at least one survey item</a:t>
            </a:r>
          </a:p>
          <a:p>
            <a:r>
              <a:rPr lang="en-US" sz="2400" dirty="0">
                <a:latin typeface="Old Standard TT"/>
              </a:rPr>
              <a:t>92.4% of respondents identified as Female</a:t>
            </a:r>
          </a:p>
          <a:p>
            <a:r>
              <a:rPr lang="en-US" sz="2400" dirty="0">
                <a:latin typeface="Old Standard TT"/>
              </a:rPr>
              <a:t>69% White, 12.4% Latinx, 10.1% African American</a:t>
            </a:r>
          </a:p>
        </p:txBody>
      </p:sp>
    </p:spTree>
    <p:extLst>
      <p:ext uri="{BB962C8B-B14F-4D97-AF65-F5344CB8AC3E}">
        <p14:creationId xmlns:p14="http://schemas.microsoft.com/office/powerpoint/2010/main" val="171702625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C81BA-BFE5-BAA9-23D7-A2FFED836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64566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Depression Prevalence: PHQ-8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E50221E-499A-C6A2-7B1C-C3BA24E84C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320735"/>
              </p:ext>
            </p:extLst>
          </p:nvPr>
        </p:nvGraphicFramePr>
        <p:xfrm>
          <a:off x="671204" y="1272115"/>
          <a:ext cx="7886700" cy="326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684561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791E4-C4F9-45CB-F488-64C0DDB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9" y="235027"/>
            <a:ext cx="8472511" cy="5081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>
                <a:solidFill>
                  <a:schemeClr val="tx1"/>
                </a:solidFill>
              </a:rPr>
              <a:t>Anxiety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Prevalence: GAD-7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8FBD2B-21CC-15B9-6D4E-0255F134F2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321990"/>
              </p:ext>
            </p:extLst>
          </p:nvPr>
        </p:nvGraphicFramePr>
        <p:xfrm>
          <a:off x="628650" y="1270450"/>
          <a:ext cx="7886700" cy="3155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232791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6828D-7B18-F90D-1DB0-41C8ABD06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543" y="257660"/>
            <a:ext cx="8073808" cy="584013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 felt burned out from my work (past year).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B4DED46-ABBE-CF68-BDFE-F1DAF1F4C6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658683"/>
              </p:ext>
            </p:extLst>
          </p:nvPr>
        </p:nvGraphicFramePr>
        <p:xfrm>
          <a:off x="441543" y="1191194"/>
          <a:ext cx="8265487" cy="326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903410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53020-7E3F-8DBF-AAB7-9388A5B08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Overall, how satisfied are you with your current 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work situation?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1ADB0C0-7255-DD28-711B-9D9D1D7285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036520"/>
              </p:ext>
            </p:extLst>
          </p:nvPr>
        </p:nvGraphicFramePr>
        <p:xfrm>
          <a:off x="628650" y="1191194"/>
          <a:ext cx="7886700" cy="326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513426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67E1-BF6E-DE4E-E98C-635D5434F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How likely are you to leave your position in the next year?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10DF35-6FC3-1FA8-3AF5-9ADFF1D318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095480"/>
              </p:ext>
            </p:extLst>
          </p:nvPr>
        </p:nvGraphicFramePr>
        <p:xfrm>
          <a:off x="671204" y="1272115"/>
          <a:ext cx="7886700" cy="326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414531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655C8FA-361A-BC1F-215E-15E113DF7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7AAD7-9E5B-D889-F439-E87E93C1D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69719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Ortho Versus Other Specialties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2F815-0A79-3495-6276-BA3A263BC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562" y="1031631"/>
            <a:ext cx="8488247" cy="3847285"/>
          </a:xfrm>
        </p:spPr>
        <p:txBody>
          <a:bodyPr/>
          <a:lstStyle/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Burnout Mean Scores</a:t>
            </a:r>
            <a:endParaRPr lang="en-US" sz="2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Emotional exhaustion- 3.80 vs 3.87</a:t>
            </a:r>
          </a:p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</a:rPr>
              <a:t>    Callousness- 2.52 vs 2.70</a:t>
            </a:r>
          </a:p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</a:rPr>
              <a:t>Job satisfaction</a:t>
            </a:r>
          </a:p>
          <a:p>
            <a:pPr marL="0" marR="0" indent="0">
              <a:spcBef>
                <a:spcPts val="1065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Satisfied or very satisfied- 65.0% vs 61.9%</a:t>
            </a:r>
          </a:p>
        </p:txBody>
      </p:sp>
    </p:spTree>
    <p:extLst>
      <p:ext uri="{BB962C8B-B14F-4D97-AF65-F5344CB8AC3E}">
        <p14:creationId xmlns:p14="http://schemas.microsoft.com/office/powerpoint/2010/main" val="162667866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0EB9A40-05F0-84F6-43EB-E57C89783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A6F08-50E7-8E3F-7669-9CA293AC9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99" y="147353"/>
            <a:ext cx="8472511" cy="69719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Follow Up Well-Being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39283-5635-8523-3C2D-20D4DB61C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9" y="1181825"/>
            <a:ext cx="8488247" cy="3814322"/>
          </a:xfrm>
        </p:spPr>
        <p:txBody>
          <a:bodyPr/>
          <a:lstStyle/>
          <a:p>
            <a:pPr marL="0" marR="0" indent="0">
              <a:lnSpc>
                <a:spcPts val="1440"/>
              </a:lnSpc>
              <a:spcBef>
                <a:spcPts val="0"/>
              </a:spcBef>
              <a:spcAft>
                <a:spcPts val="525"/>
              </a:spcAft>
              <a:buNone/>
            </a:pP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000" dirty="0">
              <a:latin typeface="Old Standard TT"/>
            </a:endParaRPr>
          </a:p>
        </p:txBody>
      </p:sp>
    </p:spTree>
    <p:extLst>
      <p:ext uri="{BB962C8B-B14F-4D97-AF65-F5344CB8AC3E}">
        <p14:creationId xmlns:p14="http://schemas.microsoft.com/office/powerpoint/2010/main" val="1169202413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GMETemplate1">
  <a:themeElements>
    <a:clrScheme name="ACGME Theme">
      <a:dk1>
        <a:srgbClr val="000000"/>
      </a:dk1>
      <a:lt1>
        <a:sysClr val="window" lastClr="FFFFFF"/>
      </a:lt1>
      <a:dk2>
        <a:srgbClr val="5D7880"/>
      </a:dk2>
      <a:lt2>
        <a:srgbClr val="DEDEE0"/>
      </a:lt2>
      <a:accent1>
        <a:srgbClr val="FF1300"/>
      </a:accent1>
      <a:accent2>
        <a:srgbClr val="5A7681"/>
      </a:accent2>
      <a:accent3>
        <a:srgbClr val="622F7C"/>
      </a:accent3>
      <a:accent4>
        <a:srgbClr val="056735"/>
      </a:accent4>
      <a:accent5>
        <a:srgbClr val="00728F"/>
      </a:accent5>
      <a:accent6>
        <a:srgbClr val="144B8E"/>
      </a:accent6>
      <a:hlink>
        <a:srgbClr val="FF1300"/>
      </a:hlink>
      <a:folHlink>
        <a:srgbClr val="FF666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CGMETemplate1" id="{B761F184-1F50-4055-926A-C85D0770764B}" vid="{3F1DB6F9-DFC9-4EA5-B582-B76AF3A5C9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ACGME - Template 1 - WIDE - 2019</Template>
  <TotalTime>1684</TotalTime>
  <Words>535</Words>
  <Application>Microsoft Office PowerPoint</Application>
  <PresentationFormat>On-screen Show (16:9)</PresentationFormat>
  <Paragraphs>64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</vt:lpstr>
      <vt:lpstr>Georgia</vt:lpstr>
      <vt:lpstr>Gill Sans</vt:lpstr>
      <vt:lpstr>Old Standard TT</vt:lpstr>
      <vt:lpstr>Times New Roman</vt:lpstr>
      <vt:lpstr>ACGMETemplate1</vt:lpstr>
      <vt:lpstr>Orthopedic Surgery  Coordinator Well-Being</vt:lpstr>
      <vt:lpstr>Review of National Coordinator Well-Being Survey Results</vt:lpstr>
      <vt:lpstr>Depression Prevalence: PHQ-8</vt:lpstr>
      <vt:lpstr>Anxiety Prevalence: GAD-7</vt:lpstr>
      <vt:lpstr>I felt burned out from my work (past year).</vt:lpstr>
      <vt:lpstr>Overall, how satisfied are you with your current  work situation?</vt:lpstr>
      <vt:lpstr>How likely are you to leave your position in the next year?</vt:lpstr>
      <vt:lpstr>Ortho Versus Other Specialties</vt:lpstr>
      <vt:lpstr>Follow Up Well-Being Study</vt:lpstr>
      <vt:lpstr>Flourishing Questions</vt:lpstr>
      <vt:lpstr>Flourishing Questions</vt:lpstr>
      <vt:lpstr>Community Well-Being Questions</vt:lpstr>
      <vt:lpstr>Mental Health and Well-Being Questions</vt:lpstr>
      <vt:lpstr>Satisfaction, Support, and Meaning at Work</vt:lpstr>
      <vt:lpstr>Discussion</vt:lpstr>
    </vt:vector>
  </TitlesOfParts>
  <Company>TMP Worldwide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Awa Gueye</dc:creator>
  <cp:lastModifiedBy>Stuart Slavin</cp:lastModifiedBy>
  <cp:revision>151</cp:revision>
  <dcterms:created xsi:type="dcterms:W3CDTF">2016-06-16T00:48:59Z</dcterms:created>
  <dcterms:modified xsi:type="dcterms:W3CDTF">2024-02-15T19:59:12Z</dcterms:modified>
</cp:coreProperties>
</file>