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4"/>
  </p:notesMasterIdLst>
  <p:sldIdLst>
    <p:sldId id="256" r:id="rId6"/>
    <p:sldId id="1169" r:id="rId7"/>
    <p:sldId id="282" r:id="rId8"/>
    <p:sldId id="257" r:id="rId9"/>
    <p:sldId id="1182" r:id="rId10"/>
    <p:sldId id="1185" r:id="rId11"/>
    <p:sldId id="1183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41682F-D4BA-36BA-A8C9-D03C2C80DE14}" name="Delaney, Astrid" initials="AD" userId="S::delaney@aaos.org::4055dcf9-7c53-499c-8d2e-dbef92df3a34" providerId="AD"/>
  <p188:author id="{30C1C5F5-F3CC-6C6D-341E-8ACFB6BE9F27}" name="Marshall, David" initials="DM" userId="S::marshall@aaos.org::595883af-8d6c-4b49-b4c5-bb57def91f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D6ACE-EC3D-4353-847D-84D625DDC5B5}" v="26" dt="2024-02-08T19:30:35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%20Files\BOD%20stuff\23%20Q4%20BO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Resident Test Mode Splits Since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In-Person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Sheet1!$A$16:$A$19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Sheet1!$B$16:$B$19</c:f>
              <c:numCache>
                <c:formatCode>General</c:formatCode>
                <c:ptCount val="4"/>
                <c:pt idx="0">
                  <c:v>2065</c:v>
                </c:pt>
                <c:pt idx="1">
                  <c:v>2417</c:v>
                </c:pt>
                <c:pt idx="2">
                  <c:v>2820</c:v>
                </c:pt>
                <c:pt idx="3">
                  <c:v>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9-47D1-BBFC-7D9EE2C0F955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Remote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Sheet1!$A$16:$A$19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Sheet1!$C$16:$C$19</c:f>
              <c:numCache>
                <c:formatCode>General</c:formatCode>
                <c:ptCount val="4"/>
                <c:pt idx="0">
                  <c:v>2893</c:v>
                </c:pt>
                <c:pt idx="1">
                  <c:v>2600</c:v>
                </c:pt>
                <c:pt idx="2">
                  <c:v>2204</c:v>
                </c:pt>
                <c:pt idx="3">
                  <c:v>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9-47D1-BBFC-7D9EE2C0F955}"/>
            </c:ext>
          </c:extLst>
        </c:ser>
        <c:ser>
          <c:idx val="2"/>
          <c:order val="2"/>
          <c:tx>
            <c:strRef>
              <c:f>Sheet1!$B$15:$C$15</c:f>
              <c:strCache>
                <c:ptCount val="1"/>
                <c:pt idx="0">
                  <c:v>In-Person Remote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B069-47D1-BBFC-7D9EE2C0F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6027424"/>
        <c:axId val="1499227376"/>
      </c:barChart>
      <c:catAx>
        <c:axId val="140602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227376"/>
        <c:crosses val="autoZero"/>
        <c:auto val="1"/>
        <c:lblAlgn val="ctr"/>
        <c:lblOffset val="100"/>
        <c:noMultiLvlLbl val="0"/>
      </c:catAx>
      <c:valAx>
        <c:axId val="149922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02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02123-D3A4-4B12-BC81-07D7B046C38D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0BD4-1AAF-4123-92E3-E05887B4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Closed potential security holes and made for more effective tracking of program test sessions</a:t>
            </a:r>
          </a:p>
          <a:p>
            <a:pPr marL="228600" indent="-228600">
              <a:buAutoNum type="arabicPeriod"/>
            </a:pPr>
            <a:r>
              <a:rPr lang="en-US"/>
              <a:t>Problem resolved through use of the vendor Session Management feature</a:t>
            </a:r>
          </a:p>
          <a:p>
            <a:pPr marL="228600" indent="-228600">
              <a:buAutoNum type="arabicPeriod"/>
            </a:pPr>
            <a:r>
              <a:rPr lang="en-US"/>
              <a:t>All programs registered 2 proctors, but there is no reliable method to verify adherence</a:t>
            </a:r>
          </a:p>
          <a:p>
            <a:pPr marL="228600" indent="-228600">
              <a:buAutoNum type="arabicPeriod"/>
            </a:pPr>
            <a:r>
              <a:rPr lang="en-US"/>
              <a:t>No reliable way to assure compliance</a:t>
            </a:r>
          </a:p>
          <a:p>
            <a:pPr marL="228600" indent="-228600">
              <a:buAutoNum type="arabicPeriod"/>
            </a:pPr>
            <a:r>
              <a:rPr lang="en-US"/>
              <a:t>Greater specificity, but we can’t make them read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2B848-E322-47AA-B677-53397C757D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60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2B848-E322-47AA-B677-53397C757D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0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3230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4137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57509"/>
            <a:ext cx="12192000" cy="0"/>
          </a:xfrm>
          <a:prstGeom prst="line">
            <a:avLst/>
          </a:prstGeom>
          <a:ln w="114300">
            <a:solidFill>
              <a:srgbClr val="C00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aaos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5" b="24205"/>
          <a:stretch/>
        </p:blipFill>
        <p:spPr bwMode="auto">
          <a:xfrm>
            <a:off x="4027714" y="212690"/>
            <a:ext cx="4136572" cy="21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8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847588F-2CFA-924B-A0AB-0CA7AFA1AC53}"/>
              </a:ext>
            </a:extLst>
          </p:cNvPr>
          <p:cNvSpPr/>
          <p:nvPr userDrawn="1"/>
        </p:nvSpPr>
        <p:spPr>
          <a:xfrm>
            <a:off x="4152161" y="1001490"/>
            <a:ext cx="3845496" cy="450557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trusted leaders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advancing musculoskeletal health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2D7E8A-96F6-9F42-902D-8DB2B1F293B0}"/>
              </a:ext>
            </a:extLst>
          </p:cNvPr>
          <p:cNvSpPr/>
          <p:nvPr userDrawn="1"/>
        </p:nvSpPr>
        <p:spPr>
          <a:xfrm>
            <a:off x="8129055" y="1001490"/>
            <a:ext cx="3855275" cy="450557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to serve     Shaping our future     Excellence together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648943-5C72-3645-94D1-A6E20B92FCEE}"/>
              </a:ext>
            </a:extLst>
          </p:cNvPr>
          <p:cNvSpPr/>
          <p:nvPr userDrawn="1"/>
        </p:nvSpPr>
        <p:spPr>
          <a:xfrm>
            <a:off x="214206" y="995073"/>
            <a:ext cx="3806558" cy="450557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Serving our profession to provide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quality musculoskeletal care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54AED5-11BB-E941-A833-ACFFD4AA9D7C}"/>
              </a:ext>
            </a:extLst>
          </p:cNvPr>
          <p:cNvSpPr txBox="1"/>
          <p:nvPr userDrawn="1"/>
        </p:nvSpPr>
        <p:spPr>
          <a:xfrm>
            <a:off x="205877" y="797580"/>
            <a:ext cx="383019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 STATEMENT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59B45E-F6CE-3B4B-B9CC-7DFCDD82FBA7}"/>
              </a:ext>
            </a:extLst>
          </p:cNvPr>
          <p:cNvSpPr txBox="1"/>
          <p:nvPr userDrawn="1"/>
        </p:nvSpPr>
        <p:spPr>
          <a:xfrm>
            <a:off x="8154139" y="797580"/>
            <a:ext cx="383019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VALUES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A6F569-0501-E347-9A53-32D620EF019F}"/>
              </a:ext>
            </a:extLst>
          </p:cNvPr>
          <p:cNvSpPr txBox="1"/>
          <p:nvPr userDrawn="1"/>
        </p:nvSpPr>
        <p:spPr>
          <a:xfrm>
            <a:off x="4180008" y="797580"/>
            <a:ext cx="383019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 STATEMENT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0EA762-D81C-6949-BD9E-ECB935FCB328}"/>
              </a:ext>
            </a:extLst>
          </p:cNvPr>
          <p:cNvSpPr/>
          <p:nvPr userDrawn="1"/>
        </p:nvSpPr>
        <p:spPr>
          <a:xfrm>
            <a:off x="4152161" y="1529658"/>
            <a:ext cx="3845496" cy="650286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2: 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 members to thrive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value-based environments and advance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quality of orthopaedic care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88ECC0-E534-8541-B37D-DD9054292B5C}"/>
              </a:ext>
            </a:extLst>
          </p:cNvPr>
          <p:cNvSpPr/>
          <p:nvPr userDrawn="1"/>
        </p:nvSpPr>
        <p:spPr>
          <a:xfrm>
            <a:off x="8110743" y="1529658"/>
            <a:ext cx="3873588" cy="650286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3: 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Evolve the culture and governance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AAOS’s board and volunteer structure to become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strategic, innovative, and diverse</a:t>
            </a:r>
            <a:endParaRPr kumimoji="0" lang="en-US" sz="1100" b="0" i="1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D3222B-58AE-EE47-AE62-729254C31FAB}"/>
              </a:ext>
            </a:extLst>
          </p:cNvPr>
          <p:cNvSpPr/>
          <p:nvPr userDrawn="1"/>
        </p:nvSpPr>
        <p:spPr>
          <a:xfrm>
            <a:off x="214206" y="1523241"/>
            <a:ext cx="3806558" cy="650286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 1: 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 a personalized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seamless member experience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CB286B-4C6B-174D-BB55-D8DF53661F2D}"/>
              </a:ext>
            </a:extLst>
          </p:cNvPr>
          <p:cNvSpPr/>
          <p:nvPr userDrawn="1"/>
        </p:nvSpPr>
        <p:spPr>
          <a:xfrm>
            <a:off x="214206" y="1526620"/>
            <a:ext cx="3806557" cy="4378977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7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DC82C4-7D55-CB4B-BDF8-B182E787C206}"/>
              </a:ext>
            </a:extLst>
          </p:cNvPr>
          <p:cNvSpPr/>
          <p:nvPr userDrawn="1"/>
        </p:nvSpPr>
        <p:spPr>
          <a:xfrm>
            <a:off x="4152160" y="1526621"/>
            <a:ext cx="3845497" cy="437897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7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33FB62-EFF0-6842-9F48-21A3AC970F7F}"/>
              </a:ext>
            </a:extLst>
          </p:cNvPr>
          <p:cNvSpPr/>
          <p:nvPr userDrawn="1"/>
        </p:nvSpPr>
        <p:spPr>
          <a:xfrm>
            <a:off x="8110742" y="1523242"/>
            <a:ext cx="3873588" cy="4382274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7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E0678D-FD55-244F-96D3-2B7431C262A1}"/>
              </a:ext>
            </a:extLst>
          </p:cNvPr>
          <p:cNvCxnSpPr>
            <a:cxnSpLocks/>
            <a:endCxn id="42" idx="2"/>
          </p:cNvCxnSpPr>
          <p:nvPr userDrawn="1"/>
        </p:nvCxnSpPr>
        <p:spPr>
          <a:xfrm>
            <a:off x="2105917" y="1973798"/>
            <a:ext cx="11568" cy="3931799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0DF1AC-A546-404A-8723-AD040678AF47}"/>
              </a:ext>
            </a:extLst>
          </p:cNvPr>
          <p:cNvCxnSpPr>
            <a:cxnSpLocks/>
            <a:endCxn id="43" idx="2"/>
          </p:cNvCxnSpPr>
          <p:nvPr userDrawn="1"/>
        </p:nvCxnSpPr>
        <p:spPr>
          <a:xfrm flipH="1">
            <a:off x="6074909" y="1943797"/>
            <a:ext cx="1928" cy="396180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0FCEDE-B3A2-C745-BCBE-002B4E363F8B}"/>
              </a:ext>
            </a:extLst>
          </p:cNvPr>
          <p:cNvCxnSpPr>
            <a:cxnSpLocks/>
            <a:endCxn id="44" idx="2"/>
          </p:cNvCxnSpPr>
          <p:nvPr userDrawn="1"/>
        </p:nvCxnSpPr>
        <p:spPr>
          <a:xfrm flipH="1">
            <a:off x="10047536" y="1835909"/>
            <a:ext cx="3530" cy="4069607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16127D4-71FD-904C-88EF-A94A88E837B3}"/>
              </a:ext>
            </a:extLst>
          </p:cNvPr>
          <p:cNvSpPr/>
          <p:nvPr userDrawn="1"/>
        </p:nvSpPr>
        <p:spPr>
          <a:xfrm>
            <a:off x="214205" y="2179143"/>
            <a:ext cx="1890487" cy="259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volume of member specific data collected and analyzed on member needs and preferences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user satisfaction and utilization of content delivery platform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the proportion of content and education personalized to user needs and preferences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member retention and recruitment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4020362-74FE-A54E-9DB4-862FD485105F}"/>
              </a:ext>
            </a:extLst>
          </p:cNvPr>
          <p:cNvSpPr/>
          <p:nvPr userDrawn="1"/>
        </p:nvSpPr>
        <p:spPr>
          <a:xfrm>
            <a:off x="2117485" y="2179143"/>
            <a:ext cx="1909955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OBJECTIVES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data to define individual member needs and preferences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 in internal processes and capabilities to transform AAOS's platform and portfolio to deliver personalized and seamless user experiences 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strategic partnerships to further enhance AAOS’s offerings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FE78578-808A-8E4B-B65F-8947F63B77D5}"/>
              </a:ext>
            </a:extLst>
          </p:cNvPr>
          <p:cNvSpPr/>
          <p:nvPr userDrawn="1"/>
        </p:nvSpPr>
        <p:spPr>
          <a:xfrm>
            <a:off x="4180008" y="2179143"/>
            <a:ext cx="1872174" cy="3550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adoption of AAOS’s quality solutions and tools by members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the proportion of AAOS products that deliver education and data on cost/value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member and institutional participation in AAOS’s family of registries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member utilization of evidence-based and high value treatments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 in member utilization of non evidence-based and low value treatments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% of professional reimbursement tied to value based care delivery</a:t>
            </a:r>
            <a:endParaRPr kumimoji="0" lang="en-US" sz="975" b="1" i="0" u="none" strike="noStrike" kern="0" cap="none" spc="0" normalizeH="0" baseline="0" noProof="0">
              <a:ln>
                <a:noFill/>
              </a:ln>
              <a:solidFill>
                <a:srgbClr val="E93E33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4188ED-77EF-7448-9A6B-BDAD692ADC89}"/>
              </a:ext>
            </a:extLst>
          </p:cNvPr>
          <p:cNvSpPr/>
          <p:nvPr userDrawn="1"/>
        </p:nvSpPr>
        <p:spPr>
          <a:xfrm>
            <a:off x="6099563" y="2179143"/>
            <a:ext cx="189809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OBJECTIVES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a definition of quality and effectiveness that incorporates cost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 members on the opportunities of moving to value-based environments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 data capture through AAOS registries and reduce the burden of data entry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Prioritize the development and roll out of practical solutions and tools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 AAOS’s advocacy and quality efforts to advance the quality of MSK health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Collaborate with payers, regulators, purchasers, industry, and others to influence future change in MSK health care delivery and professional reimbursement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B081BA-E9F9-764A-B0FE-EA3BBF097C3F}"/>
              </a:ext>
            </a:extLst>
          </p:cNvPr>
          <p:cNvSpPr txBox="1"/>
          <p:nvPr userDrawn="1"/>
        </p:nvSpPr>
        <p:spPr>
          <a:xfrm>
            <a:off x="8129053" y="2179143"/>
            <a:ext cx="1902508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awareness and impact of new core values and associated behaviors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Advancement in AAOS’s governance reflecting best practices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a baseline and establish a goal for increasing diversity among AAOS's board and volunteer structure 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amount of revenue generated from new investments in innovation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E5FF4A-5B29-F648-8C3D-B73E0078E4F0}"/>
              </a:ext>
            </a:extLst>
          </p:cNvPr>
          <p:cNvSpPr txBox="1"/>
          <p:nvPr userDrawn="1"/>
        </p:nvSpPr>
        <p:spPr>
          <a:xfrm>
            <a:off x="10047537" y="2179143"/>
            <a:ext cx="193679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OBJECTIVES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AAOS’s culture and define a refreshed set of core values and behaviors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and execute a rollout plan to embed new core values and associated behaviors in AAOS’s culture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evolving AAOS’s governance to reflect best practices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new leaders of AAOS’s board and volunteer structure on strategic focus and governance best practices</a:t>
            </a:r>
            <a:endParaRPr kumimoji="0" lang="en-US" sz="975" b="0" i="1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Discuss, evaluate, and establish a goal to increase diversity among the leadership of AAOS’s board and volunteer structure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75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an innovation process in AAOS with the goal of identifying future investments in innovation projects</a:t>
            </a: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75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3A693A-EF83-CF43-9F8A-D6BBDF876236}"/>
              </a:ext>
            </a:extLst>
          </p:cNvPr>
          <p:cNvSpPr/>
          <p:nvPr userDrawn="1"/>
        </p:nvSpPr>
        <p:spPr>
          <a:xfrm>
            <a:off x="205879" y="5982536"/>
            <a:ext cx="11782917" cy="233737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E93E3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ENABLERS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09BB85-3CA9-544F-AB66-518B35851085}"/>
              </a:ext>
            </a:extLst>
          </p:cNvPr>
          <p:cNvSpPr/>
          <p:nvPr userDrawn="1"/>
        </p:nvSpPr>
        <p:spPr>
          <a:xfrm>
            <a:off x="205877" y="5982537"/>
            <a:ext cx="11782919" cy="802729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627268-4D20-CF46-B93C-0F69C6A97C11}"/>
              </a:ext>
            </a:extLst>
          </p:cNvPr>
          <p:cNvSpPr txBox="1"/>
          <p:nvPr userDrawn="1"/>
        </p:nvSpPr>
        <p:spPr>
          <a:xfrm>
            <a:off x="308244" y="6202568"/>
            <a:ext cx="570996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Advocacy: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Advocate to advance access to and quality of MSK health care, and support providers to thrive in an evolving health care environment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Communication: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 renewed member value stemming from new strategic plan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309417-1F5A-EA46-B860-F3F2C9A770BE}"/>
              </a:ext>
            </a:extLst>
          </p:cNvPr>
          <p:cNvSpPr txBox="1"/>
          <p:nvPr userDrawn="1"/>
        </p:nvSpPr>
        <p:spPr>
          <a:xfrm>
            <a:off x="6104030" y="6209679"/>
            <a:ext cx="569474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Partnerships: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 to develop the right content, programs, and platforms to increase member value and drive greater impact</a:t>
            </a:r>
          </a:p>
          <a:p>
            <a:pPr marL="119063" marR="0" lvl="0" indent="-119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Technology: 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modernizing AAOS’s technology platforms to offer seamless experiences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FCC9136-0E85-A941-A77E-0EF54C70FA87}"/>
              </a:ext>
            </a:extLst>
          </p:cNvPr>
          <p:cNvSpPr/>
          <p:nvPr userDrawn="1"/>
        </p:nvSpPr>
        <p:spPr>
          <a:xfrm>
            <a:off x="223373" y="157188"/>
            <a:ext cx="6196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2019 – 2023 Strategic Plan</a:t>
            </a:r>
            <a:endParaRPr lang="en-US" sz="12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70F6977-FC66-DC46-8E69-6CCD8B1C7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980" y="198946"/>
            <a:ext cx="1419647" cy="425894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9B245-30C4-4A46-8492-0F0D867466B2}"/>
              </a:ext>
            </a:extLst>
          </p:cNvPr>
          <p:cNvCxnSpPr/>
          <p:nvPr userDrawn="1"/>
        </p:nvCxnSpPr>
        <p:spPr>
          <a:xfrm>
            <a:off x="0" y="57509"/>
            <a:ext cx="12192000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0FCC9136-0E85-A941-A77E-0EF54C70FA87}"/>
              </a:ext>
            </a:extLst>
          </p:cNvPr>
          <p:cNvSpPr/>
          <p:nvPr userDrawn="1"/>
        </p:nvSpPr>
        <p:spPr>
          <a:xfrm>
            <a:off x="223373" y="155724"/>
            <a:ext cx="881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Core Values and Supporting Behaviors</a:t>
            </a:r>
            <a:endParaRPr lang="en-US" sz="12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70F6977-FC66-DC46-8E69-6CCD8B1C7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980" y="198946"/>
            <a:ext cx="1419647" cy="425894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9B245-30C4-4A46-8492-0F0D867466B2}"/>
              </a:ext>
            </a:extLst>
          </p:cNvPr>
          <p:cNvCxnSpPr/>
          <p:nvPr userDrawn="1"/>
        </p:nvCxnSpPr>
        <p:spPr>
          <a:xfrm>
            <a:off x="0" y="57509"/>
            <a:ext cx="12192000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149589-2947-8B47-BAF7-3EF4B627F091}"/>
              </a:ext>
            </a:extLst>
          </p:cNvPr>
          <p:cNvSpPr txBox="1"/>
          <p:nvPr userDrawn="1"/>
        </p:nvSpPr>
        <p:spPr>
          <a:xfrm>
            <a:off x="8095693" y="2080491"/>
            <a:ext cx="3735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empower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seek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input from all people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not just the majority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acknowledge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unconscious biases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seek to address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barriers to inclusion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collaborate 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based on mutual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respect and trust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E9529D-E871-2442-BC74-19632A251365}"/>
              </a:ext>
            </a:extLst>
          </p:cNvPr>
          <p:cNvSpPr/>
          <p:nvPr userDrawn="1"/>
        </p:nvSpPr>
        <p:spPr>
          <a:xfrm>
            <a:off x="10062669" y="1526557"/>
            <a:ext cx="1962150" cy="5845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7537F5-AF94-2643-9F32-4AD66346D122}"/>
              </a:ext>
            </a:extLst>
          </p:cNvPr>
          <p:cNvSpPr/>
          <p:nvPr userDrawn="1"/>
        </p:nvSpPr>
        <p:spPr>
          <a:xfrm>
            <a:off x="405356" y="1528416"/>
            <a:ext cx="3563815" cy="58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Leading to serve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A7B56D-95DE-8C4D-AB8F-3ABA64F20B9F}"/>
              </a:ext>
            </a:extLst>
          </p:cNvPr>
          <p:cNvSpPr/>
          <p:nvPr userDrawn="1"/>
        </p:nvSpPr>
        <p:spPr>
          <a:xfrm>
            <a:off x="4280931" y="1528416"/>
            <a:ext cx="3563815" cy="58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Shaping our future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45C6157-D119-F348-B9F6-B55D065EE222}"/>
              </a:ext>
            </a:extLst>
          </p:cNvPr>
          <p:cNvSpPr/>
          <p:nvPr userDrawn="1"/>
        </p:nvSpPr>
        <p:spPr>
          <a:xfrm>
            <a:off x="8181785" y="1528416"/>
            <a:ext cx="3563815" cy="58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Excellence together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5191D6-0C5C-8547-8022-9B0D81895FE8}"/>
              </a:ext>
            </a:extLst>
          </p:cNvPr>
          <p:cNvSpPr txBox="1"/>
          <p:nvPr userDrawn="1"/>
        </p:nvSpPr>
        <p:spPr>
          <a:xfrm>
            <a:off x="4230375" y="2080491"/>
            <a:ext cx="3664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use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evidence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stay a step ahead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advocate 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promote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quality musculoskeletal care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proactively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embrace disruptors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develop innovative products and services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D2369A-70B6-874E-AC08-823744FAFA6C}"/>
              </a:ext>
            </a:extLst>
          </p:cNvPr>
          <p:cNvSpPr txBox="1"/>
          <p:nvPr userDrawn="1"/>
        </p:nvSpPr>
        <p:spPr>
          <a:xfrm>
            <a:off x="354800" y="2080491"/>
            <a:ext cx="36649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relentlessly focus on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enabling our profession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better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serve our patients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mentor 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 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members to drive excellence in musculoskeletal health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members, partners, and patients where they are, and 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 them forward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practice transparent 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decision-making</a:t>
            </a:r>
            <a:r>
              <a:rPr lang="en-US" sz="16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and 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communication</a:t>
            </a:r>
            <a:endParaRPr lang="en-US" sz="1400" i="1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11C8AC0-D102-CC43-9AB9-7F0830BE021A}"/>
              </a:ext>
            </a:extLst>
          </p:cNvPr>
          <p:cNvSpPr txBox="1"/>
          <p:nvPr userDrawn="1"/>
        </p:nvSpPr>
        <p:spPr>
          <a:xfrm>
            <a:off x="9760225" y="6523492"/>
            <a:ext cx="234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Approved on May 20, 2019</a:t>
            </a:r>
            <a:endParaRPr lang="en-US" sz="1200" i="1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8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683" y="2944904"/>
            <a:ext cx="9144000" cy="1721505"/>
          </a:xfrm>
        </p:spPr>
        <p:txBody>
          <a:bodyPr anchor="b"/>
          <a:lstStyle>
            <a:lvl1pPr algn="ctr">
              <a:defRPr sz="45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3" y="4758485"/>
            <a:ext cx="9144000" cy="1144774"/>
          </a:xfr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100" b="1" smtClean="0">
                <a:effectLst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pPr lvl="0"/>
            <a:endParaRPr lang="en-US"/>
          </a:p>
          <a:p>
            <a:pPr lvl="0"/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D2660-96D2-45DE-8831-356F6664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4963" y="6356350"/>
            <a:ext cx="1976437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12/1/2016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912AA-1320-413B-973C-EC93E43D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E220A-350C-4E09-85DB-CA1B88F2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3D99EEB0-0D1F-494D-844E-126A7B15F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75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3513"/>
            <a:ext cx="11125200" cy="68579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3FF3-9D16-4515-B614-ECACF684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3D2E-A45D-42D7-ABB0-7265A2C47A72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7636-D345-4AC1-B714-51A02CBD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1ABB4-C5E2-421F-B7A5-A2E18E46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A6DB-C897-4815-A360-141888712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978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9950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071E-EB34-4F63-A601-A877D0EB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68F9-C21D-4339-868C-362A61C4BBD6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6F6C0-FEFF-4A4D-B5B2-7153E8A1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8C369-6885-43C9-9F2E-7D934B38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1B85-7B60-4D56-BAB5-CAF053827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78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4410"/>
            <a:ext cx="5181600" cy="470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10"/>
            <a:ext cx="5181600" cy="470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645FDE-AF5F-48F8-9EF3-F85129BC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289E-FF7E-483F-9C5F-08E3098496F8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BBA551-E889-4908-A596-4505E088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D691B7-2E52-4226-ACD5-331CFB40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B81B-562C-4F49-B771-26C66F685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25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11125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91440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751124"/>
            <a:ext cx="5157787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91440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751124"/>
            <a:ext cx="5183188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982ABB-94B3-4E69-9023-184D4842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E651-05B6-4B15-B6DF-ECD6285903D8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C35BE2-7E5A-4448-9249-4B44DCA0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AE69A7-ACBD-4841-B451-C27F9EBF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A072-B524-42B1-A1CE-4C643DE7C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838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11125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91440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751124"/>
            <a:ext cx="5157787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91440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751124"/>
            <a:ext cx="5183188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C3C93A-A029-4CEA-8F1F-03E30C1D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A1FE-DCB8-4FC9-9A44-BA16CC352ACC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8F9782-3A84-4CC4-AED6-CB6A0DF8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DC1FEE-44E9-4505-A3C4-B81DC365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4E580-9FFD-485D-BAB5-7B913E7CB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5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FD6AA1-064D-48F9-82B8-05C789D9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D7EE-1DC7-4921-9BFE-732A86FEA207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CFE9B1-5AF6-4759-8377-02E6BCF7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AC497-88AC-421E-A889-2A62388C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E676-8E58-4DDD-BAD0-B520211D9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44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502829-C4DD-4B1E-93C4-0503AE82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0840-8814-4E42-B8BF-3AF93DAF8A24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5EF5F1-C2ED-4E41-9A46-0F3F8902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B811CF-5478-41C7-A18B-A89B3D02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5839-0359-4F5E-9524-C4DABA18A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3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97" y="137160"/>
            <a:ext cx="3866683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496" y="145098"/>
            <a:ext cx="6069304" cy="54038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1097" y="1737360"/>
            <a:ext cx="386668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E9552-C190-4BB6-B3C1-AA088E47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6B9B-2ABC-4AF5-8870-C833174A97A9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F0078D-2D34-45AD-913D-D9B4362E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1FBA04-8E53-4179-8A8B-13E5D06F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603-DD04-4E0B-B2F1-429973A03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81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37160"/>
            <a:ext cx="6172200" cy="541178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73736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D72D26-0745-4389-B684-483FAF64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648A-AD71-4466-A98D-E3F3B5AB583A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64435-ED8A-426D-A173-640A9B04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B52A67-29C3-489D-90AB-1E94CAFB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78E1-CF14-480D-9E03-4E01A1A5C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0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0AA51-6510-4834-86E9-FE4EC3B4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3C6D-308D-4BDA-8F6E-FE5D9336FAA9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EB374-0203-402B-BE8D-7394DF96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FDEAE-6349-41F8-A6C1-D4DABE9F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9080-74D1-418A-9DDD-D0C5DA01B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55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137170"/>
            <a:ext cx="2628900" cy="53767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37170"/>
            <a:ext cx="7734300" cy="53767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E7A90-5CC1-4100-A65C-48170091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19A8-B60D-42D3-A7DE-151AA5278640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74059-C4E5-468C-8C1D-508E38E2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E9AF-3352-439D-9B08-B2633E4C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0DC7-559E-468A-90F6-0BEE74E9B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59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9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9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3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29AA-D4F0-4F15-B5F2-72F97E26E025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Image result for aaos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 b="22447"/>
          <a:stretch/>
        </p:blipFill>
        <p:spPr bwMode="auto">
          <a:xfrm>
            <a:off x="386032" y="6311900"/>
            <a:ext cx="904336" cy="4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57509"/>
            <a:ext cx="12192000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18536" y="6257477"/>
            <a:ext cx="117434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2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493344-B424-40F2-8024-0E5DD74EE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36525"/>
            <a:ext cx="1112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9E37AD-4580-4FC1-AD38-9E849118D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14400"/>
            <a:ext cx="105156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C45EE-66CF-4547-9974-30D486ADC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24075" y="6356350"/>
            <a:ext cx="1457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C4BF7E-B6CD-421C-BB21-FDF6D5952C43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B5A8-0988-41BE-8163-686B9D177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CE1E2-7C20-4B77-81D9-40A6CBAFE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4CF4C2-3952-4A71-AB01-4D9BA6341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ED22B8-4D1A-7AD0-4ECC-11AA7607A527}"/>
              </a:ext>
            </a:extLst>
          </p:cNvPr>
          <p:cNvSpPr txBox="1"/>
          <p:nvPr/>
        </p:nvSpPr>
        <p:spPr>
          <a:xfrm>
            <a:off x="3494532" y="232029"/>
            <a:ext cx="5010150" cy="2099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DC1B10FE-BD5E-D658-D917-1360A1C7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66" y="1865554"/>
            <a:ext cx="7525467" cy="171719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A2F4548-AB2A-09BE-845C-D6F36379C28C}"/>
              </a:ext>
            </a:extLst>
          </p:cNvPr>
          <p:cNvSpPr txBox="1">
            <a:spLocks/>
          </p:cNvSpPr>
          <p:nvPr/>
        </p:nvSpPr>
        <p:spPr>
          <a:xfrm>
            <a:off x="3207542" y="3965436"/>
            <a:ext cx="5776913" cy="661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2023 Recap and 2024 Preview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C2A00ACA-CEFB-E5D0-3B2F-730192C0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5943814"/>
            <a:ext cx="1509713" cy="6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0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02E0DE5-1D86-4FE6-B5D0-99791188329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85788" y="1817288"/>
            <a:ext cx="5416118" cy="368995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The American Board of Orthopaedic Surgery (ABOS) and the American Academy of Orthopaedic Surgeons (AAOS) collaborated on the development of a collection of examination items that were included on both the 2023 ABOS Part I Certifying Examination and the 2023 AAOS OITE.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The purpose of including a set of common items on both examinations is to identify the score on the OITE that approximately corresponds to the minimum passing performance level on the ABOS Part I Certifying Examination.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0CF10-0E13-4C3F-8FC5-CC1EE73F1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758" y="3984350"/>
            <a:ext cx="5095702" cy="88198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800" dirty="0"/>
              <a:t>Based on the linking study, a score of </a:t>
            </a:r>
            <a:r>
              <a:rPr lang="en-US" altLang="en-US" sz="1800" b="1" dirty="0"/>
              <a:t>165 or 62.5% </a:t>
            </a:r>
            <a:r>
              <a:rPr lang="en-US" altLang="en-US" sz="1800" dirty="0"/>
              <a:t>on the OITE corresponded to the minimal passing standard on the ABOS Part I Certifying Examination.</a:t>
            </a:r>
            <a:endParaRPr lang="en-US" sz="1800" dirty="0"/>
          </a:p>
        </p:txBody>
      </p:sp>
      <p:pic>
        <p:nvPicPr>
          <p:cNvPr id="21509" name="Picture 2" descr="Home | ABOS">
            <a:extLst>
              <a:ext uri="{FF2B5EF4-FFF2-40B4-BE49-F238E27FC236}">
                <a16:creationId xmlns:a16="http://schemas.microsoft.com/office/drawing/2014/main" id="{40C79AFE-1C5B-4DD3-8911-46B78182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95" y="1834144"/>
            <a:ext cx="1507490" cy="178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Orthopaedic In-Training Examination (OITE)">
            <a:extLst>
              <a:ext uri="{FF2B5EF4-FFF2-40B4-BE49-F238E27FC236}">
                <a16:creationId xmlns:a16="http://schemas.microsoft.com/office/drawing/2014/main" id="{00776C11-27EB-41DA-BD4D-1640F3C1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10" y="2275493"/>
            <a:ext cx="3802602" cy="9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E175370-9DFE-4E08-A8A6-6D31BFDC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5943814"/>
            <a:ext cx="1509713" cy="6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7">
            <a:extLst>
              <a:ext uri="{FF2B5EF4-FFF2-40B4-BE49-F238E27FC236}">
                <a16:creationId xmlns:a16="http://schemas.microsoft.com/office/drawing/2014/main" id="{762FBC0D-23D9-43EC-9C59-1D3CB7865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3988"/>
          </a:xfrm>
          <a:prstGeom prst="rect">
            <a:avLst/>
          </a:prstGeom>
          <a:solidFill>
            <a:srgbClr val="CC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A0241-D89E-C260-3C30-8C7275651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662221"/>
            <a:ext cx="5535269" cy="59695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5pPr>
            <a:lvl6pPr marL="4572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6pPr>
            <a:lvl7pPr marL="9144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7pPr>
            <a:lvl8pPr marL="13716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8pPr>
            <a:lvl9pPr marL="18288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r" defTabSz="6842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ABOS Part I/OITE Linking Study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Picture 6" descr="Orthopaedic In-Training Examination (OITE)">
            <a:extLst>
              <a:ext uri="{FF2B5EF4-FFF2-40B4-BE49-F238E27FC236}">
                <a16:creationId xmlns:a16="http://schemas.microsoft.com/office/drawing/2014/main" id="{0D437561-0623-66D7-112E-7A1D1215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5" y="439998"/>
            <a:ext cx="3302783" cy="8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7">
            <a:extLst>
              <a:ext uri="{FF2B5EF4-FFF2-40B4-BE49-F238E27FC236}">
                <a16:creationId xmlns:a16="http://schemas.microsoft.com/office/drawing/2014/main" id="{41DFC58C-52D4-4E38-AEF7-C7F583EE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5805488"/>
            <a:ext cx="18542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>
            <a:extLst>
              <a:ext uri="{FF2B5EF4-FFF2-40B4-BE49-F238E27FC236}">
                <a16:creationId xmlns:a16="http://schemas.microsoft.com/office/drawing/2014/main" id="{EDB24790-B7F5-43D9-A7C0-B5069246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3988"/>
          </a:xfrm>
          <a:prstGeom prst="rect">
            <a:avLst/>
          </a:prstGeom>
          <a:solidFill>
            <a:srgbClr val="CC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5DA5-9FD6-8D12-35F5-506E8F40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86139"/>
            <a:ext cx="6935445" cy="59695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5pPr>
            <a:lvl6pPr marL="4572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6pPr>
            <a:lvl7pPr marL="9144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7pPr>
            <a:lvl8pPr marL="13716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8pPr>
            <a:lvl9pPr marL="18288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r" defTabSz="6842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2023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OITE/ABOS Part I Linking Study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Picture 6" descr="Orthopaedic In-Training Examination (OITE)">
            <a:extLst>
              <a:ext uri="{FF2B5EF4-FFF2-40B4-BE49-F238E27FC236}">
                <a16:creationId xmlns:a16="http://schemas.microsoft.com/office/drawing/2014/main" id="{F140FA46-5E62-3379-340D-D4045B7CF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5" y="439998"/>
            <a:ext cx="3302783" cy="8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754751-453A-542A-8EBE-C891A7A86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855" y="2224088"/>
            <a:ext cx="6880288" cy="3706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E8B20-573D-AA06-FB84-DE8CCB347454}"/>
              </a:ext>
            </a:extLst>
          </p:cNvPr>
          <p:cNvSpPr txBox="1"/>
          <p:nvPr/>
        </p:nvSpPr>
        <p:spPr>
          <a:xfrm>
            <a:off x="2095577" y="1690664"/>
            <a:ext cx="800084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 ABOS Linking Study Predicted Passing Score: 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165/264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(62.5% correct)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D634F3B-3722-21A4-D179-59FB91AD6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92133"/>
              </p:ext>
            </p:extLst>
          </p:nvPr>
        </p:nvGraphicFramePr>
        <p:xfrm>
          <a:off x="2076892" y="3249811"/>
          <a:ext cx="7478851" cy="315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E41559-654A-C281-66E8-30E291E05C2C}"/>
              </a:ext>
            </a:extLst>
          </p:cNvPr>
          <p:cNvSpPr txBox="1"/>
          <p:nvPr/>
        </p:nvSpPr>
        <p:spPr>
          <a:xfrm>
            <a:off x="4662290" y="1519319"/>
            <a:ext cx="2308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Administration Counts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0D89D-D1C4-473C-61D9-0C9CBA64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319" y="1930545"/>
            <a:ext cx="6089149" cy="992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D36AB-0DA4-04FC-1B58-84A72FA3F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2" y="1941821"/>
            <a:ext cx="5380843" cy="10127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0424CEA-73D1-9EB7-9B69-475C1FFE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86139"/>
            <a:ext cx="6935445" cy="59695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5pPr>
            <a:lvl6pPr marL="4572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6pPr>
            <a:lvl7pPr marL="9144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7pPr>
            <a:lvl8pPr marL="13716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8pPr>
            <a:lvl9pPr marL="18288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r" defTabSz="6842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2023 Administration Recap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6" name="Picture 6" descr="Orthopaedic In-Training Examination (OITE)">
            <a:extLst>
              <a:ext uri="{FF2B5EF4-FFF2-40B4-BE49-F238E27FC236}">
                <a16:creationId xmlns:a16="http://schemas.microsoft.com/office/drawing/2014/main" id="{0299834F-9885-AB1D-3A17-3279D787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5" y="439998"/>
            <a:ext cx="3302783" cy="8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84E0FE-E975-0C5B-0205-7BEBA572AFB2}"/>
              </a:ext>
            </a:extLst>
          </p:cNvPr>
          <p:cNvSpPr txBox="1"/>
          <p:nvPr/>
        </p:nvSpPr>
        <p:spPr>
          <a:xfrm>
            <a:off x="142875" y="6019800"/>
            <a:ext cx="11934825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30B2F8FF-8E84-7159-38E4-4C35F865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5943814"/>
            <a:ext cx="1509713" cy="6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53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CE316C-790C-D270-71CB-3CDD7A4FB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699" y="674419"/>
            <a:ext cx="7954490" cy="519329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5pPr>
            <a:lvl6pPr marL="4572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6pPr>
            <a:lvl7pPr marL="9144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7pPr>
            <a:lvl8pPr marL="13716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8pPr>
            <a:lvl9pPr marL="18288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r" defTabSz="6842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2023 OITE Recap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7DC04-4D30-06F4-532E-F331300A8F4C}"/>
              </a:ext>
            </a:extLst>
          </p:cNvPr>
          <p:cNvSpPr txBox="1"/>
          <p:nvPr/>
        </p:nvSpPr>
        <p:spPr>
          <a:xfrm>
            <a:off x="489597" y="1545187"/>
            <a:ext cx="11212805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Administration Enhancements for ’23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1562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Browser performance issues negatively effected remote examinees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72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Wingdings" panose="05000000000000000000" pitchFamily="2" charset="2"/>
            </a:endParaRPr>
          </a:p>
          <a:p>
            <a:pPr marL="51562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E870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Requirement for 2 proctors per in-person test session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1562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E870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Strengthening of resident and inclusion of proctor Codes of Conduct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(Honor Codes)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1562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E870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Expansion and revision of administration documentation for all parties</a:t>
            </a:r>
          </a:p>
          <a:p>
            <a:pPr marL="17272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Wingdings" panose="05000000000000000000" pitchFamily="2" charset="2"/>
            </a:endParaRPr>
          </a:p>
          <a:p>
            <a:pPr marL="51562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Restricted proctors from creating new proctor records, initiating test sessions at will, and ceased the use of generic passwords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1562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Ceased the practice of “touchless” proctor login</a:t>
            </a:r>
          </a:p>
          <a:p>
            <a:pPr marL="51562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Calibri"/>
                <a:cs typeface="Calibri"/>
              </a:rPr>
              <a:t>New feature for residents, OITE items link directly to ROCK chapters for easier review of content.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Wingdings" panose="05000000000000000000" pitchFamily="2" charset="2"/>
            </a:endParaRPr>
          </a:p>
          <a:p>
            <a:pPr marL="17272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6" descr="Orthopaedic In-Training Examination (OITE)">
            <a:extLst>
              <a:ext uri="{FF2B5EF4-FFF2-40B4-BE49-F238E27FC236}">
                <a16:creationId xmlns:a16="http://schemas.microsoft.com/office/drawing/2014/main" id="{4A8CAC3C-946F-8294-EE3B-BFFEE719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5" y="439998"/>
            <a:ext cx="3302783" cy="8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061781F-A088-107E-1BCF-098854D43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3988"/>
          </a:xfrm>
          <a:prstGeom prst="rect">
            <a:avLst/>
          </a:prstGeom>
          <a:solidFill>
            <a:srgbClr val="CC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8A891C6E-CF24-93DD-08BF-BF12FB5B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5805488"/>
            <a:ext cx="18542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60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rthopaedic In-Training Examination (OITE)">
            <a:extLst>
              <a:ext uri="{FF2B5EF4-FFF2-40B4-BE49-F238E27FC236}">
                <a16:creationId xmlns:a16="http://schemas.microsoft.com/office/drawing/2014/main" id="{4A8CAC3C-946F-8294-EE3B-BFFEE719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5" y="439998"/>
            <a:ext cx="3302783" cy="8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061781F-A088-107E-1BCF-098854D43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3988"/>
          </a:xfrm>
          <a:prstGeom prst="rect">
            <a:avLst/>
          </a:prstGeom>
          <a:solidFill>
            <a:srgbClr val="CC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E4103-3D71-0843-97F3-AA8F3411A059}"/>
              </a:ext>
            </a:extLst>
          </p:cNvPr>
          <p:cNvSpPr txBox="1"/>
          <p:nvPr/>
        </p:nvSpPr>
        <p:spPr>
          <a:xfrm>
            <a:off x="293694" y="1714179"/>
            <a:ext cx="5699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Score Reports for ‘23</a:t>
            </a:r>
          </a:p>
          <a:p>
            <a:pPr marL="5143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Program score reports now online</a:t>
            </a:r>
          </a:p>
          <a:p>
            <a:pPr marL="5143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Advanced sorting and filtering capability</a:t>
            </a:r>
          </a:p>
          <a:p>
            <a:pPr marL="5143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Multiple-format data exporting</a:t>
            </a:r>
          </a:p>
          <a:p>
            <a:pPr marL="5143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Targeted report printing</a:t>
            </a:r>
          </a:p>
          <a:p>
            <a:pPr marL="51435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Ability to access both OITE and ROCK report data through the same dashboard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29736-79BB-DAF4-7CD3-E26A0D3AA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94" b="-294"/>
          <a:stretch/>
        </p:blipFill>
        <p:spPr>
          <a:xfrm>
            <a:off x="5993652" y="2094249"/>
            <a:ext cx="5699958" cy="246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E42C1B-B234-7AD8-C480-EF7F1667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591" y="661570"/>
            <a:ext cx="5305425" cy="658023"/>
          </a:xfrm>
        </p:spPr>
        <p:txBody>
          <a:bodyPr>
            <a:normAutofit/>
          </a:bodyPr>
          <a:lstStyle/>
          <a:p>
            <a:pPr algn="r"/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2023 Administration Recap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0AEF9-28D7-44DB-3BBD-4F0F60B5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5943814"/>
            <a:ext cx="1509713" cy="6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7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rthopaedic In-Training Examination (OITE)">
            <a:extLst>
              <a:ext uri="{FF2B5EF4-FFF2-40B4-BE49-F238E27FC236}">
                <a16:creationId xmlns:a16="http://schemas.microsoft.com/office/drawing/2014/main" id="{4A8CAC3C-946F-8294-EE3B-BFFEE719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5" y="439998"/>
            <a:ext cx="3302783" cy="8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44EC37C-3EE2-A40C-FE86-9AA1A50A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3988"/>
          </a:xfrm>
          <a:prstGeom prst="rect">
            <a:avLst/>
          </a:prstGeom>
          <a:solidFill>
            <a:srgbClr val="CC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A34C6-2DFA-73B3-EB4D-9E1B034B8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699" y="674419"/>
            <a:ext cx="7954490" cy="519329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5pPr>
            <a:lvl6pPr marL="4572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6pPr>
            <a:lvl7pPr marL="9144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7pPr>
            <a:lvl8pPr marL="13716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8pPr>
            <a:lvl9pPr marL="18288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r" defTabSz="6842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2024 Projected Enhancements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70096-C920-D452-72C7-7BACE9D75B35}"/>
              </a:ext>
            </a:extLst>
          </p:cNvPr>
          <p:cNvSpPr txBox="1"/>
          <p:nvPr/>
        </p:nvSpPr>
        <p:spPr>
          <a:xfrm>
            <a:off x="808616" y="1629789"/>
            <a:ext cx="1057476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provider of Remote Proctoring: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technical issue that caused progressively degraded performance for remote examinees during the first Friday and Saturday of the administration necessitated this change.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Access to Score Reports: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longer accessed through aaos.org account settings, will now be available via “Manage Residency Programs” tab on the AAOS LMS.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learn.aaos.org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3AF5CF4-B0B0-A556-354D-9515C8E0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4" y="5943814"/>
            <a:ext cx="1509713" cy="6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9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3">
            <a:extLst>
              <a:ext uri="{FF2B5EF4-FFF2-40B4-BE49-F238E27FC236}">
                <a16:creationId xmlns:a16="http://schemas.microsoft.com/office/drawing/2014/main" id="{26425D43-0D4F-4126-95A2-DA11D16B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3988"/>
          </a:xfrm>
          <a:prstGeom prst="rect">
            <a:avLst/>
          </a:prstGeom>
          <a:solidFill>
            <a:srgbClr val="CC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6" name="Picture 8">
            <a:extLst>
              <a:ext uri="{FF2B5EF4-FFF2-40B4-BE49-F238E27FC236}">
                <a16:creationId xmlns:a16="http://schemas.microsoft.com/office/drawing/2014/main" id="{78262C46-A9F7-41CB-BFA2-E887EC00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44" y="580115"/>
            <a:ext cx="10327756" cy="52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2F0AC-80CC-4AA7-B4A0-6AA77729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5805488"/>
            <a:ext cx="18542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AO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D4CEAB-E77C-8F45-8092-0C0787D8B517}" vid="{79C26378-CA06-BA47-9775-847456FADD79}"/>
    </a:ext>
  </a:extLst>
</a:theme>
</file>

<file path=ppt/theme/theme2.xml><?xml version="1.0" encoding="utf-8"?>
<a:theme xmlns:a="http://schemas.openxmlformats.org/drawingml/2006/main" name="AAOS Academy Wide">
  <a:themeElements>
    <a:clrScheme name="AA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33"/>
      </a:accent1>
      <a:accent2>
        <a:srgbClr val="595959"/>
      </a:accent2>
      <a:accent3>
        <a:srgbClr val="009C99"/>
      </a:accent3>
      <a:accent4>
        <a:srgbClr val="DE8703"/>
      </a:accent4>
      <a:accent5>
        <a:srgbClr val="75263B"/>
      </a:accent5>
      <a:accent6>
        <a:srgbClr val="CC0033"/>
      </a:accent6>
      <a:hlink>
        <a:srgbClr val="595959"/>
      </a:hlink>
      <a:folHlink>
        <a:srgbClr val="009C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 PPT - Wide Screen.pptx" id="{EB00BC02-E70D-4FA0-90D8-1D94CA4A7406}" vid="{5F23D685-CF1E-4387-9A12-F30220B7B1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FF8A63D87CD438DF38E6B6E3F64CF" ma:contentTypeVersion="12" ma:contentTypeDescription="Create a new document." ma:contentTypeScope="" ma:versionID="a9970e847d62cac40a098c4fd58f58a1">
  <xsd:schema xmlns:xsd="http://www.w3.org/2001/XMLSchema" xmlns:xs="http://www.w3.org/2001/XMLSchema" xmlns:p="http://schemas.microsoft.com/office/2006/metadata/properties" xmlns:ns2="3d5d58d1-1505-426e-9cc0-3c2e3ea77c8e" xmlns:ns3="d758f1d3-a930-4bc9-a19e-a0cb5fe14599" targetNamespace="http://schemas.microsoft.com/office/2006/metadata/properties" ma:root="true" ma:fieldsID="be472413b30c2226ab1233edf865966f" ns2:_="" ns3:_="">
    <xsd:import namespace="3d5d58d1-1505-426e-9cc0-3c2e3ea77c8e"/>
    <xsd:import namespace="d758f1d3-a930-4bc9-a19e-a0cb5fe14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d58d1-1505-426e-9cc0-3c2e3ea77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8f1d3-a930-4bc9-a19e-a0cb5fe14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954E40-2471-49F7-8DB2-D7EF529616F3}">
  <ds:schemaRefs>
    <ds:schemaRef ds:uri="http://purl.org/dc/dcmitype/"/>
    <ds:schemaRef ds:uri="http://schemas.microsoft.com/office/infopath/2007/PartnerControls"/>
    <ds:schemaRef ds:uri="d758f1d3-a930-4bc9-a19e-a0cb5fe14599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3d5d58d1-1505-426e-9cc0-3c2e3ea77c8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CE1F68-EC63-402B-992B-638B720C0EE8}">
  <ds:schemaRefs>
    <ds:schemaRef ds:uri="3d5d58d1-1505-426e-9cc0-3c2e3ea77c8e"/>
    <ds:schemaRef ds:uri="d758f1d3-a930-4bc9-a19e-a0cb5fe145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CA9B60-2C83-4868-A07D-E8C8F19610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Academy PPT (White)</Template>
  <TotalTime>461</TotalTime>
  <Words>418</Words>
  <Application>Microsoft Office PowerPoint</Application>
  <PresentationFormat>Widescreen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Helvetica Neue</vt:lpstr>
      <vt:lpstr>Wingdings</vt:lpstr>
      <vt:lpstr>Office Theme</vt:lpstr>
      <vt:lpstr>AAOS Academy Wide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 Administration Recap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OITE Administration 2023</dc:title>
  <dc:creator>Delaney, Astrid</dc:creator>
  <cp:lastModifiedBy>Marshall, David</cp:lastModifiedBy>
  <cp:revision>9</cp:revision>
  <dcterms:created xsi:type="dcterms:W3CDTF">2024-01-08T14:25:47Z</dcterms:created>
  <dcterms:modified xsi:type="dcterms:W3CDTF">2024-02-13T21:08:55Z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0x010100EA0FF8A63D87CD438DF38E6B6E3F64CF</vt:lpwstr>
  </property>
</Properties>
</file>