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0" r:id="rId6"/>
    <p:sldId id="261" r:id="rId7"/>
    <p:sldId id="272" r:id="rId8"/>
    <p:sldId id="266" r:id="rId9"/>
    <p:sldId id="273" r:id="rId10"/>
    <p:sldId id="264" r:id="rId11"/>
    <p:sldId id="265" r:id="rId12"/>
    <p:sldId id="268" r:id="rId13"/>
    <p:sldId id="275" r:id="rId14"/>
    <p:sldId id="263" r:id="rId15"/>
    <p:sldId id="274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44F3B-06F0-4ADE-8D46-1BF74A87EF1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6DE5-2DDB-40E5-AAC9-6804462EE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9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E84CF24-5C20-47C7-B06B-435CAFF55525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7B0C-8BAB-4243-91B8-763FB2C4B43D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FFBF76-3A3F-44E3-BC60-B5D96CA2AAFC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B6F8-81E7-4E06-BBD8-0C251B73D47F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BBB9BA0-C579-4BF7-A452-79E4CC0EB05F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D87-B633-4B18-8845-52B0923FA2FC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BB6A-ECDF-4D8D-A5CB-7CBD46157865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86B3-F379-4560-B6AB-DFBF015F8E0B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3BB2-836E-4F2C-B850-B15DAE472767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29507EF-9923-45DA-B2F9-EC9416818C8A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A482-3724-47AA-9A09-95BA1569473B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97C799F-619F-4D60-B10F-BBDDAD884C6F}" type="datetime1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SES078: Keep Calm &amp; Carry On: Managing a Crisis in GME. Cristin Hart, M.Ed &amp; George Sarosi,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1315592"/>
            <a:ext cx="10993549" cy="1475013"/>
          </a:xfrm>
        </p:spPr>
        <p:txBody>
          <a:bodyPr>
            <a:normAutofit fontScale="90000"/>
          </a:bodyPr>
          <a:lstStyle/>
          <a:p>
            <a:br>
              <a:rPr lang="en-US" altLang="en-US" sz="4000" dirty="0">
                <a:solidFill>
                  <a:srgbClr val="002060"/>
                </a:solidFill>
              </a:rPr>
            </a:br>
            <a:r>
              <a:rPr lang="en-US" altLang="en-US" sz="4000" dirty="0">
                <a:solidFill>
                  <a:srgbClr val="002060"/>
                </a:solidFill>
              </a:rPr>
              <a:t>Keep Calm and Carry On: Managing Crisis in GME </a:t>
            </a:r>
            <a:br>
              <a:rPr lang="en-US" alt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Cristin Hart, M.Ed. 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2080" y="3779953"/>
            <a:ext cx="9711774" cy="25627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ARCOS Annual Conference - 2024</a:t>
            </a:r>
          </a:p>
          <a:p>
            <a:br>
              <a:rPr lang="en-US" altLang="en-US" dirty="0">
                <a:solidFill>
                  <a:schemeClr val="bg1"/>
                </a:solidFill>
              </a:rPr>
            </a:br>
            <a:br>
              <a:rPr lang="en-US" altLang="en-US" dirty="0">
                <a:solidFill>
                  <a:schemeClr val="bg1"/>
                </a:solidFill>
              </a:rPr>
            </a:br>
            <a:br>
              <a:rPr lang="en-US" altLang="en-US" sz="3200" dirty="0">
                <a:solidFill>
                  <a:schemeClr val="bg1"/>
                </a:solidFill>
              </a:rPr>
            </a:br>
            <a:endParaRPr lang="en-US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3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964365"/>
            <a:ext cx="11029615" cy="452010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en-US" sz="2900" dirty="0">
                <a:solidFill>
                  <a:schemeClr val="tx1"/>
                </a:solidFill>
              </a:rPr>
              <a:t>What would you do? </a:t>
            </a:r>
          </a:p>
          <a:p>
            <a:pPr lvl="1">
              <a:defRPr/>
            </a:pPr>
            <a:r>
              <a:rPr lang="en-US" altLang="en-US" sz="2900" dirty="0">
                <a:solidFill>
                  <a:schemeClr val="tx1"/>
                </a:solidFill>
              </a:rPr>
              <a:t>Resident tells attending she needs to go home because her house has been broken into</a:t>
            </a:r>
          </a:p>
          <a:p>
            <a:pPr>
              <a:defRPr/>
            </a:pPr>
            <a:r>
              <a:rPr lang="en-US" altLang="en-US" sz="2900" dirty="0">
                <a:solidFill>
                  <a:schemeClr val="tx1"/>
                </a:solidFill>
              </a:rPr>
              <a:t>Its her peer</a:t>
            </a:r>
          </a:p>
          <a:p>
            <a:pPr lvl="1">
              <a:defRPr/>
            </a:pPr>
            <a:r>
              <a:rPr lang="en-US" altLang="en-US" sz="2500" dirty="0">
                <a:solidFill>
                  <a:schemeClr val="tx1"/>
                </a:solidFill>
              </a:rPr>
              <a:t>Now what do you do?</a:t>
            </a:r>
          </a:p>
          <a:p>
            <a:pPr>
              <a:defRPr/>
            </a:pPr>
            <a:r>
              <a:rPr lang="en-US" altLang="en-US" sz="2900" dirty="0">
                <a:solidFill>
                  <a:schemeClr val="tx1"/>
                </a:solidFill>
              </a:rPr>
              <a:t>Refuses to file a police report, but gets a restraining order</a:t>
            </a:r>
            <a:endParaRPr lang="en-US" altLang="en-US" sz="2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What happened: </a:t>
            </a:r>
          </a:p>
          <a:p>
            <a:pPr lvl="1">
              <a:defRPr/>
            </a:pPr>
            <a:r>
              <a:rPr lang="en-US" altLang="en-US" sz="2500" dirty="0">
                <a:solidFill>
                  <a:schemeClr val="tx1"/>
                </a:solidFill>
              </a:rPr>
              <a:t>Cover the shift, offer EAP, let her go home alone </a:t>
            </a:r>
          </a:p>
          <a:p>
            <a:pPr lvl="1">
              <a:defRPr/>
            </a:pPr>
            <a:r>
              <a:rPr lang="en-US" altLang="en-US" sz="2500" dirty="0">
                <a:solidFill>
                  <a:schemeClr val="tx1"/>
                </a:solidFill>
              </a:rPr>
              <a:t>Involves other peers- protect privacy/rumor control</a:t>
            </a:r>
          </a:p>
          <a:p>
            <a:pPr lvl="1">
              <a:defRPr/>
            </a:pPr>
            <a:r>
              <a:rPr lang="en-US" altLang="en-US" sz="2500" dirty="0">
                <a:solidFill>
                  <a:schemeClr val="tx1"/>
                </a:solidFill>
              </a:rPr>
              <a:t>Protective Orders;</a:t>
            </a:r>
          </a:p>
          <a:p>
            <a:pPr lvl="2"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Title IX, how do you protect education? </a:t>
            </a:r>
          </a:p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A8B344-2CD0-E3ED-7EC4-227799FD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30658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23672"/>
            <a:ext cx="11029615" cy="472190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altLang="en-US" sz="3800" dirty="0"/>
              <a:t>What would you do?</a:t>
            </a:r>
          </a:p>
          <a:p>
            <a:pPr lvl="1">
              <a:defRPr/>
            </a:pPr>
            <a:r>
              <a:rPr lang="en-US" altLang="en-US" sz="3800" dirty="0"/>
              <a:t>Resident doesn’t come to work</a:t>
            </a:r>
            <a:r>
              <a:rPr lang="en-US" altLang="en-US" sz="3400" dirty="0"/>
              <a:t>	</a:t>
            </a:r>
            <a:r>
              <a:rPr lang="en-US" altLang="en-US" sz="3800" dirty="0"/>
              <a:t>and isn’t answering their phone</a:t>
            </a:r>
          </a:p>
          <a:p>
            <a:pPr>
              <a:defRPr/>
            </a:pPr>
            <a:r>
              <a:rPr lang="en-US" altLang="en-US" sz="3800" dirty="0"/>
              <a:t>Go to the house, no one answers</a:t>
            </a:r>
          </a:p>
          <a:p>
            <a:pPr lvl="1">
              <a:defRPr/>
            </a:pPr>
            <a:r>
              <a:rPr lang="en-US" altLang="en-US" sz="3400" dirty="0"/>
              <a:t>Now what? </a:t>
            </a:r>
          </a:p>
          <a:p>
            <a:pPr>
              <a:defRPr/>
            </a:pPr>
            <a:r>
              <a:rPr lang="en-US" altLang="en-US" sz="3800" dirty="0"/>
              <a:t>Resident is found dead</a:t>
            </a:r>
          </a:p>
          <a:p>
            <a:pPr lvl="1">
              <a:defRPr/>
            </a:pPr>
            <a:r>
              <a:rPr lang="en-US" altLang="en-US" sz="3400" dirty="0"/>
              <a:t>What's the next 5 hours look like? </a:t>
            </a:r>
          </a:p>
          <a:p>
            <a:pPr>
              <a:defRPr/>
            </a:pPr>
            <a:r>
              <a:rPr lang="en-US" altLang="en-US" sz="3800" b="1" dirty="0"/>
              <a:t>What happened: </a:t>
            </a:r>
          </a:p>
          <a:p>
            <a:pPr lvl="1">
              <a:defRPr/>
            </a:pPr>
            <a:r>
              <a:rPr lang="en-US" altLang="en-US" sz="3400" dirty="0"/>
              <a:t>Going to the house</a:t>
            </a:r>
          </a:p>
          <a:p>
            <a:pPr lvl="1">
              <a:defRPr/>
            </a:pPr>
            <a:r>
              <a:rPr lang="en-US" altLang="en-US" sz="3400" dirty="0"/>
              <a:t>Police Involvement</a:t>
            </a:r>
          </a:p>
          <a:p>
            <a:pPr lvl="2">
              <a:defRPr/>
            </a:pPr>
            <a:r>
              <a:rPr lang="en-US" altLang="en-US" sz="2900" dirty="0"/>
              <a:t>Notifying Emergency Contact</a:t>
            </a:r>
          </a:p>
          <a:p>
            <a:pPr lvl="1">
              <a:defRPr/>
            </a:pPr>
            <a:r>
              <a:rPr lang="en-US" altLang="en-US" sz="3400" dirty="0"/>
              <a:t>Importance of a policy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BB640E-7B6D-6E9C-BDB0-41BF2CFE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5212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altLang="en-US" dirty="0"/>
              <a:t>Lessons Learned </a:t>
            </a:r>
            <a:endParaRPr lang="en-US" dirty="0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F9E22090-20B0-4E64-847E-6DE402F7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3090826"/>
            <a:ext cx="3305175" cy="21896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7" y="2530874"/>
            <a:ext cx="7105481" cy="4045683"/>
          </a:xfrm>
        </p:spPr>
        <p:txBody>
          <a:bodyPr>
            <a:normAutofit/>
          </a:bodyPr>
          <a:lstStyle/>
          <a:p>
            <a:r>
              <a:rPr lang="en-US" altLang="en-US" dirty="0"/>
              <a:t>Need for a communication plan</a:t>
            </a:r>
          </a:p>
          <a:p>
            <a:pPr lvl="1"/>
            <a:r>
              <a:rPr lang="en-US" altLang="en-US" dirty="0"/>
              <a:t>Use of social media</a:t>
            </a:r>
          </a:p>
          <a:p>
            <a:pPr lvl="2"/>
            <a:r>
              <a:rPr lang="en-US" altLang="en-US" dirty="0"/>
              <a:t>friend and foe</a:t>
            </a:r>
          </a:p>
          <a:p>
            <a:pPr lvl="1"/>
            <a:r>
              <a:rPr lang="en-US" altLang="en-US" dirty="0"/>
              <a:t>Be mindful of the multi- communications</a:t>
            </a:r>
          </a:p>
          <a:p>
            <a:pPr lvl="2"/>
            <a:r>
              <a:rPr lang="en-US" altLang="en-US" dirty="0"/>
              <a:t>Hospital/university/programs </a:t>
            </a:r>
          </a:p>
          <a:p>
            <a:r>
              <a:rPr lang="en-US" altLang="en-US" dirty="0"/>
              <a:t>The PD will need support</a:t>
            </a:r>
          </a:p>
          <a:p>
            <a:r>
              <a:rPr lang="en-US" altLang="en-US" dirty="0"/>
              <a:t>Balance transparency &amp; privacy</a:t>
            </a:r>
          </a:p>
          <a:p>
            <a:r>
              <a:rPr lang="en-US" altLang="en-US" dirty="0"/>
              <a:t>Emergency loans/crisis employee program</a:t>
            </a:r>
          </a:p>
          <a:p>
            <a:r>
              <a:rPr lang="en-US" altLang="en-US" dirty="0"/>
              <a:t>Ensure updated emergency contact info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4E2B1-8232-6C9F-7AA7-6EA6FC2D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88621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Step 1: Talk about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327CB-1839-4A51-8B61-B95E86C56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14156-375B-4FAB-BE31-BC7F037C1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r="23483" b="3"/>
          <a:stretch/>
        </p:blipFill>
        <p:spPr>
          <a:xfrm>
            <a:off x="657225" y="2361056"/>
            <a:ext cx="3305175" cy="36492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altLang="en-US" dirty="0"/>
              <a:t>What can a Coordinator handle on their own?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When do to escalate?</a:t>
            </a:r>
            <a:br>
              <a:rPr lang="en-US" altLang="en-US" dirty="0"/>
            </a:br>
            <a:endParaRPr lang="en-US" dirty="0"/>
          </a:p>
          <a:p>
            <a:r>
              <a:rPr lang="en-US" dirty="0"/>
              <a:t>Who are your program stakeholders?</a:t>
            </a:r>
          </a:p>
          <a:p>
            <a:pPr lvl="1"/>
            <a:r>
              <a:rPr lang="en-US" dirty="0"/>
              <a:t>Chief Residents</a:t>
            </a:r>
          </a:p>
          <a:p>
            <a:pPr lvl="1"/>
            <a:r>
              <a:rPr lang="en-US" dirty="0"/>
              <a:t>Program Director</a:t>
            </a:r>
          </a:p>
          <a:p>
            <a:pPr lvl="1"/>
            <a:r>
              <a:rPr lang="en-US" dirty="0"/>
              <a:t>Program Admin</a:t>
            </a:r>
          </a:p>
          <a:p>
            <a:pPr lvl="1"/>
            <a:r>
              <a:rPr lang="en-US" dirty="0"/>
              <a:t>Program Chair</a:t>
            </a:r>
          </a:p>
          <a:p>
            <a:pPr lvl="1"/>
            <a:r>
              <a:rPr lang="en-US" dirty="0"/>
              <a:t>GME Office/DIO</a:t>
            </a:r>
          </a:p>
          <a:p>
            <a:pPr lvl="1"/>
            <a:r>
              <a:rPr lang="en-US" dirty="0"/>
              <a:t>Hospital Leadership</a:t>
            </a:r>
          </a:p>
          <a:p>
            <a:pPr marL="3240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92CD96-7940-9DE9-FFCD-20167FC5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175184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altLang="en-US" dirty="0"/>
              <a:t>Step 2: Develop Your Tool Kit</a:t>
            </a:r>
            <a:endParaRPr lang="en-US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A2327CB-1839-4A51-8B61-B95E86C56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99" r="16271" b="1"/>
          <a:stretch/>
        </p:blipFill>
        <p:spPr>
          <a:xfrm>
            <a:off x="657225" y="2361056"/>
            <a:ext cx="3305175" cy="36492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Create a Strategic Plan </a:t>
            </a:r>
          </a:p>
          <a:p>
            <a:pPr lvl="1"/>
            <a:r>
              <a:rPr lang="en-US" altLang="en-US" sz="2000" dirty="0"/>
              <a:t>Meet with key stakeholders:</a:t>
            </a:r>
          </a:p>
          <a:p>
            <a:pPr lvl="2"/>
            <a:r>
              <a:rPr lang="en-US" altLang="en-US" sz="1800" dirty="0"/>
              <a:t>PD, Chief Residents, Administrators</a:t>
            </a:r>
          </a:p>
          <a:p>
            <a:pPr lvl="1"/>
            <a:r>
              <a:rPr lang="en-US" altLang="en-US" sz="2000" dirty="0"/>
              <a:t>Tiered Communication Plan</a:t>
            </a:r>
          </a:p>
          <a:p>
            <a:pPr lvl="1"/>
            <a:r>
              <a:rPr lang="en-US" altLang="en-US" sz="2000" dirty="0"/>
              <a:t>Emergency Response Team</a:t>
            </a:r>
          </a:p>
          <a:p>
            <a:r>
              <a:rPr lang="en-US" altLang="en-US" sz="2400" dirty="0"/>
              <a:t>Create a phone tree</a:t>
            </a:r>
          </a:p>
          <a:p>
            <a:r>
              <a:rPr lang="en-US" altLang="en-US" sz="2400" dirty="0"/>
              <a:t>Align with the ACGME  Policy </a:t>
            </a:r>
            <a:r>
              <a:rPr lang="en-US" sz="1050" dirty="0"/>
              <a:t>“IV.N. Substantial Disruptions in Patient Care or Education: The Sponsoring Institution must maintain a policy consistent with ACGME Policies and Procedures that addresses support for each of its ACGME-accredited programs and residents/fellows in the event of a disaster or other substantial disruption in patient care or education. (Core)” </a:t>
            </a:r>
            <a:endParaRPr lang="en-US" altLang="en-US" sz="1050" dirty="0"/>
          </a:p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B8E57E-0262-6718-70C9-F10703D7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204180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FAEE973-9BA8-47FC-978E-9052735A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0"/>
            <a:ext cx="12188952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ACEF87-056E-4E77-899B-9E9A04E9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096000" cy="3474720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708142"/>
            <a:ext cx="5139775" cy="82904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Shared Tools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" b="10476"/>
          <a:stretch/>
        </p:blipFill>
        <p:spPr>
          <a:xfrm>
            <a:off x="727089" y="321733"/>
            <a:ext cx="4591530" cy="27335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4624173"/>
            <a:ext cx="5147354" cy="17512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FF"/>
                </a:solidFill>
              </a:rPr>
              <a:t>QR Codes: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FF"/>
                </a:solidFill>
              </a:rPr>
              <a:t>Program flip charts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Communication Plan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Updated call lists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Share plans with stakeholders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CFCDA-AE42-B68E-4819-8C8F209C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9311" y="6609586"/>
            <a:ext cx="46024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Keep Calm &amp; Carry On; Managing Crisis in GME. Cristin Hart, M.Ed.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0C6C3A-73B1-4E33-AD0D-8BCD35B7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-460"/>
            <a:ext cx="9144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417A4-08A8-EBB7-7BCD-10BF2C408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994" y="321733"/>
            <a:ext cx="2743632" cy="27340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03022F3-BFF5-4104-AE9A-399949DAF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383280"/>
            <a:ext cx="12188952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00C8E1-66A1-4EDE-B375-B4C6D3A5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823" y="3802211"/>
            <a:ext cx="4111360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2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17C35B5F-59FB-4E4A-A4E6-85CC504D7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7" descr="Colourful envelopes">
            <a:extLst>
              <a:ext uri="{FF2B5EF4-FFF2-40B4-BE49-F238E27FC236}">
                <a16:creationId xmlns:a16="http://schemas.microsoft.com/office/drawing/2014/main" id="{836F5D43-168B-306E-BC2A-EDA85CD15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5358" b="3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32" name="Group 21">
            <a:extLst>
              <a:ext uri="{FF2B5EF4-FFF2-40B4-BE49-F238E27FC236}">
                <a16:creationId xmlns:a16="http://schemas.microsoft.com/office/drawing/2014/main" id="{266203B4-6411-4E9D-AAC1-D798EF731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0D9114-A47D-47E3-9417-1858C7C68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6705EF-CBA4-4963-9FCA-08B278014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Contact Info: </a:t>
            </a:r>
            <a:r>
              <a:rPr lang="en-US" sz="1400" dirty="0">
                <a:solidFill>
                  <a:schemeClr val="bg1"/>
                </a:solidFill>
                <a:hlinkClick r:id="rId3"/>
              </a:rPr>
              <a:t>cristin.hart@Tenethealth.com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1" y="1113096"/>
            <a:ext cx="3412067" cy="738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Questions?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9B677B-1DF6-4134-9246-A26A4698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5065" y="6544030"/>
            <a:ext cx="6917210" cy="365125"/>
          </a:xfrm>
        </p:spPr>
        <p:txBody>
          <a:bodyPr/>
          <a:lstStyle/>
          <a:p>
            <a:r>
              <a:rPr lang="en-US" dirty="0"/>
              <a:t>SES078: Keep Calm &amp; Carry On: Managing a Crisis in GME. Cristin Hart, M.Ed. &amp; George Sarosi, MD</a:t>
            </a:r>
          </a:p>
        </p:txBody>
      </p:sp>
    </p:spTree>
    <p:extLst>
      <p:ext uri="{BB962C8B-B14F-4D97-AF65-F5344CB8AC3E}">
        <p14:creationId xmlns:p14="http://schemas.microsoft.com/office/powerpoint/2010/main" val="325300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/>
              <a:t>No conflicts of interest to report</a:t>
            </a:r>
            <a:endParaRPr lang="en-US" sz="40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4E4940-1D90-A120-A8B8-D41BA822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121119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Provide a base knowledge of managing unexpected &amp; complex situations within your program/institutions </a:t>
            </a:r>
          </a:p>
          <a:p>
            <a:pPr lvl="0"/>
            <a:r>
              <a:rPr lang="en-US" sz="2800" dirty="0"/>
              <a:t>Properly strategize how to prepare for a crisis </a:t>
            </a:r>
          </a:p>
          <a:p>
            <a:pPr lvl="0"/>
            <a:r>
              <a:rPr lang="en-US" sz="2800" dirty="0"/>
              <a:t>Create action plans focused on a variety of crisis situations and the utilization of an emergency response plan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C2A42-E7AD-D970-9C03-2C69894E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173032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About Me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208739" y="1924804"/>
            <a:ext cx="4772217" cy="211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panose="02020603050405020304" pitchFamily="18" charset="0"/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3399"/>
              </a:buClr>
              <a:buFont typeface="Times" panose="02020603050405020304" pitchFamily="18" charset="0"/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3399"/>
              </a:buClr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 Cristin</a:t>
            </a:r>
            <a:r>
              <a:rPr kumimoji="0" lang="en-US" altLang="en-US" sz="3200" b="0" i="0" u="none" strike="noStrike" kern="0" cap="none" spc="0" normalizeH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Hart, M.Ed.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	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</a:b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 </a:t>
            </a:r>
            <a:r>
              <a:rPr lang="en-US" altLang="en-US" sz="1600" kern="0" dirty="0">
                <a:solidFill>
                  <a:srgbClr val="808080"/>
                </a:solidFill>
                <a:latin typeface="Times"/>
              </a:rPr>
              <a:t>National GME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SzTx/>
              <a:buFont typeface="Times" panose="02020603050405020304" pitchFamily="18" charset="0"/>
              <a:buNone/>
              <a:tabLst/>
              <a:defRPr/>
            </a:pPr>
            <a:r>
              <a:rPr lang="en-US" altLang="en-US" sz="1600" kern="0" dirty="0">
                <a:solidFill>
                  <a:srgbClr val="808080"/>
                </a:solidFill>
                <a:latin typeface="Times"/>
              </a:rPr>
              <a:t>	                 Tenet Health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			        	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69" y="3350004"/>
            <a:ext cx="1770199" cy="26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0CC78C-DFC6-8C02-C46D-A2C670196FE5}"/>
              </a:ext>
            </a:extLst>
          </p:cNvPr>
          <p:cNvSpPr txBox="1">
            <a:spLocks/>
          </p:cNvSpPr>
          <p:nvPr/>
        </p:nvSpPr>
        <p:spPr>
          <a:xfrm>
            <a:off x="8152827" y="6576557"/>
            <a:ext cx="41789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Keep Calm &amp; Carry On; Managing Crisis in GME. Cristin Hart, M.Ed.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DD405-9434-ADE6-5434-997254ED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90" y="2168820"/>
            <a:ext cx="27273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33BDF-B08E-95D7-3614-A0C0AFE34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64" y="4146256"/>
            <a:ext cx="25177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1A2483-A6AB-DF3D-58D3-94C79514D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730" y="4264786"/>
            <a:ext cx="3955257" cy="219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993FF0-AEBD-2717-11C3-69028099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042" y="1953016"/>
            <a:ext cx="3338634" cy="21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en-US" altLang="en-US" sz="5400" dirty="0">
                <a:solidFill>
                  <a:srgbClr val="FFFFFF"/>
                </a:solidFill>
              </a:rPr>
              <a:t>Isn’t everything a crisis?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The few years – hasn’t everyone become a crisis manager?</a:t>
            </a:r>
          </a:p>
          <a:p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Coordinators are often “First Responders”</a:t>
            </a:r>
          </a:p>
          <a:p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Uniqueness of Residents/Fellows</a:t>
            </a:r>
          </a:p>
          <a:p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*Trigger warning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E2769B-EFE3-B032-BCBA-F5C98CBA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543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1E7785-3D2D-4FF8-9C82-42CE9DBD7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11E146-5AE8-4892-B0B5-42052873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3194092"/>
            <a:ext cx="3705323" cy="32067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53" y="3425294"/>
            <a:ext cx="3397924" cy="2800478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Quick History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A552A-290C-474C-9CC8-401379CD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432A-7050-43CE-AC0E-48F00C7D5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B5BA19-E267-49E0-A8F7-3435C9118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00" y="780711"/>
            <a:ext cx="2635228" cy="21674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9504FF-266B-4F6E-BAA1-DF9730E9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64F78D-891F-49EC-ADDE-5E581A66A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312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61" y="780711"/>
            <a:ext cx="3085375" cy="21674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25488F-35F4-46B0-BDF0-AFAA3610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068" y="798102"/>
            <a:ext cx="3385959" cy="21500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870" y="3425295"/>
            <a:ext cx="6864154" cy="2800477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Change Policy: </a:t>
            </a:r>
          </a:p>
          <a:p>
            <a:pPr lvl="1"/>
            <a:r>
              <a:rPr lang="en-US" altLang="en-US" sz="2000" dirty="0"/>
              <a:t>Kent State: Invention of the swat team</a:t>
            </a:r>
          </a:p>
          <a:p>
            <a:pPr lvl="1"/>
            <a:r>
              <a:rPr lang="en-US" altLang="en-US" sz="2000" dirty="0"/>
              <a:t>Virginia Tech: Invention of the Behavior Assessment Team</a:t>
            </a:r>
          </a:p>
          <a:p>
            <a:pPr lvl="1"/>
            <a:r>
              <a:rPr lang="en-US" altLang="en-US" sz="2000" dirty="0"/>
              <a:t>Hartman v. Bethany College: Universities don’t have a duty to protect off campus</a:t>
            </a:r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661A22-E469-4873-DB8C-3FCDDC4A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228188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Types of crisis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61" y="2424136"/>
            <a:ext cx="3262370" cy="34346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/>
              <a:t>Environmental</a:t>
            </a:r>
          </a:p>
          <a:p>
            <a:pPr lvl="1">
              <a:defRPr/>
            </a:pPr>
            <a:r>
              <a:rPr lang="en-US" altLang="en-US"/>
              <a:t>Hurricanes, Wildfires, Pandemics</a:t>
            </a:r>
          </a:p>
          <a:p>
            <a:pPr>
              <a:defRPr/>
            </a:pPr>
            <a:r>
              <a:rPr lang="en-US" altLang="en-US"/>
              <a:t>Facilities</a:t>
            </a:r>
          </a:p>
          <a:p>
            <a:pPr lvl="1">
              <a:defRPr/>
            </a:pPr>
            <a:r>
              <a:rPr lang="en-US" altLang="en-US"/>
              <a:t>Fires, Floods</a:t>
            </a:r>
          </a:p>
          <a:p>
            <a:pPr>
              <a:defRPr/>
            </a:pPr>
            <a:r>
              <a:rPr lang="en-US" altLang="en-US"/>
              <a:t>Human</a:t>
            </a:r>
          </a:p>
          <a:p>
            <a:pPr lvl="1">
              <a:defRPr/>
            </a:pPr>
            <a:r>
              <a:rPr lang="en-US" altLang="en-US"/>
              <a:t>Everything else*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05" r="4051" b="-2"/>
          <a:stretch/>
        </p:blipFill>
        <p:spPr>
          <a:xfrm>
            <a:off x="4241761" y="1892627"/>
            <a:ext cx="3699935" cy="2203704"/>
          </a:xfrm>
          <a:prstGeom prst="rect">
            <a:avLst/>
          </a:prstGeom>
        </p:spPr>
      </p:pic>
      <p:pic>
        <p:nvPicPr>
          <p:cNvPr id="1028" name="Picture 4" descr="red and white flower petals">
            <a:extLst>
              <a:ext uri="{FF2B5EF4-FFF2-40B4-BE49-F238E27FC236}">
                <a16:creationId xmlns:a16="http://schemas.microsoft.com/office/drawing/2014/main" id="{A65AB302-B4D5-4AD7-920C-61AB86EA1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r="1811" b="-2"/>
          <a:stretch/>
        </p:blipFill>
        <p:spPr bwMode="auto">
          <a:xfrm>
            <a:off x="8042494" y="1892627"/>
            <a:ext cx="3699935" cy="22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ve Days at Memorial: Life and Death in a Storm-Ravaged Hospital by Sheri  Fink">
            <a:extLst>
              <a:ext uri="{FF2B5EF4-FFF2-40B4-BE49-F238E27FC236}">
                <a16:creationId xmlns:a16="http://schemas.microsoft.com/office/drawing/2014/main" id="{C321FB4C-4FAF-4DFA-89A9-01358C773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 r="2" b="2"/>
          <a:stretch/>
        </p:blipFill>
        <p:spPr bwMode="auto">
          <a:xfrm>
            <a:off x="4241761" y="4186861"/>
            <a:ext cx="3699935" cy="22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7659" b="2"/>
          <a:stretch/>
        </p:blipFill>
        <p:spPr>
          <a:xfrm>
            <a:off x="8042494" y="4186861"/>
            <a:ext cx="3699935" cy="22037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254C12-3BAF-03CA-FA2B-74131C11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220935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D936F5-D47C-418E-957B-E67FE0AB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36C78-D2A7-412A-9321-3AC28893C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83D63D-AFF6-450E-9563-88C596AE6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1BE33D-0E67-4BB0-8A1B-581C9F3C4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16AD71-390C-4868-A5FB-5EB087437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C428F49-D716-4BA1-9E15-BCC588E9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61" y="790866"/>
            <a:ext cx="3296490" cy="1290417"/>
          </a:xfrm>
        </p:spPr>
        <p:txBody>
          <a:bodyPr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Human Crisis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61" y="2424099"/>
            <a:ext cx="3296490" cy="35234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Institutional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Community</a:t>
            </a:r>
          </a:p>
          <a:p>
            <a:pPr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Personal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412" r="18779" b="-3"/>
          <a:stretch/>
        </p:blipFill>
        <p:spPr>
          <a:xfrm>
            <a:off x="4241830" y="619432"/>
            <a:ext cx="3703320" cy="284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106" r="25241" b="3"/>
          <a:stretch/>
        </p:blipFill>
        <p:spPr>
          <a:xfrm>
            <a:off x="8042500" y="619432"/>
            <a:ext cx="3702973" cy="28471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C74029B-F37A-4DBD-AFE8-05E4B98D4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8" b="2"/>
          <a:stretch/>
        </p:blipFill>
        <p:spPr bwMode="auto">
          <a:xfrm>
            <a:off x="4241824" y="3562350"/>
            <a:ext cx="3703320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158" r="9710" b="3"/>
          <a:stretch/>
        </p:blipFill>
        <p:spPr>
          <a:xfrm>
            <a:off x="8037113" y="3562351"/>
            <a:ext cx="3702973" cy="282549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DB22F1-E87C-924B-7331-C38351B3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517" y="6576557"/>
            <a:ext cx="6917210" cy="365125"/>
          </a:xfrm>
        </p:spPr>
        <p:txBody>
          <a:bodyPr/>
          <a:lstStyle/>
          <a:p>
            <a:r>
              <a:rPr lang="en-US" dirty="0"/>
              <a:t>SES070 Making the Extraordinary, Ordinary; Managing a Crisis in GME . Cristin Hart, M.Ed. &amp; George Sarosi, MD</a:t>
            </a:r>
          </a:p>
        </p:txBody>
      </p:sp>
    </p:spTree>
    <p:extLst>
      <p:ext uri="{BB962C8B-B14F-4D97-AF65-F5344CB8AC3E}">
        <p14:creationId xmlns:p14="http://schemas.microsoft.com/office/powerpoint/2010/main" val="1980039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altLang="en-US" dirty="0"/>
              <a:t>Human-Crisis Real Scenarios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2075D-9299-4657-87D7-B9987B7FD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28" r="-4" b="-4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700" dirty="0"/>
              <a:t>Resident shows up drunk to the ER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Husband commits suicide 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attempts suicide and found by peer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as trauma patient treated by peers 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Residents arrested for felony break-in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accused of sexual misconduct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Residents injured during a wellness event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in an adult film site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operating while intoxicated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Resident finds a peer diverting 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Mass/Active Shooting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FE5FBD5-20B3-A217-03B8-500B30C5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2827" y="6576557"/>
            <a:ext cx="4178989" cy="365125"/>
          </a:xfrm>
        </p:spPr>
        <p:txBody>
          <a:bodyPr/>
          <a:lstStyle/>
          <a:p>
            <a:r>
              <a:rPr lang="en-US" dirty="0"/>
              <a:t>Keep Calm &amp; Carry On; Managing Crisis in GME. Cristin Hart, M.Ed. </a:t>
            </a:r>
          </a:p>
        </p:txBody>
      </p:sp>
    </p:spTree>
    <p:extLst>
      <p:ext uri="{BB962C8B-B14F-4D97-AF65-F5344CB8AC3E}">
        <p14:creationId xmlns:p14="http://schemas.microsoft.com/office/powerpoint/2010/main" val="235969871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14078</TotalTime>
  <Words>884</Words>
  <Application>Microsoft Office PowerPoint</Application>
  <PresentationFormat>Widescreen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Gill Sans MT</vt:lpstr>
      <vt:lpstr>Times</vt:lpstr>
      <vt:lpstr>Wingdings 2</vt:lpstr>
      <vt:lpstr>Dividend</vt:lpstr>
      <vt:lpstr> Keep Calm and Carry On: Managing Crisis in GME  </vt:lpstr>
      <vt:lpstr>Disclosure</vt:lpstr>
      <vt:lpstr>Objectives</vt:lpstr>
      <vt:lpstr>About Me</vt:lpstr>
      <vt:lpstr>Isn’t everything a crisis?</vt:lpstr>
      <vt:lpstr>Quick History</vt:lpstr>
      <vt:lpstr>Types of crisis</vt:lpstr>
      <vt:lpstr>Human Crisis</vt:lpstr>
      <vt:lpstr>Human-Crisis Real Scenarios</vt:lpstr>
      <vt:lpstr>Activity </vt:lpstr>
      <vt:lpstr>Activity </vt:lpstr>
      <vt:lpstr>Lessons Learned </vt:lpstr>
      <vt:lpstr>Step 1: Talk about it</vt:lpstr>
      <vt:lpstr>Step 2: Develop Your Tool Kit</vt:lpstr>
      <vt:lpstr>Shared Tools</vt:lpstr>
      <vt:lpstr> Contact Info: cristin.hart@Tenethealth.com </vt:lpstr>
    </vt:vector>
  </TitlesOfParts>
  <Company>HCA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 Calm &amp; Carry On: How to Effectively Manage a Crisis.</dc:title>
  <dc:creator>Hart Cristin</dc:creator>
  <cp:lastModifiedBy>Brandon Wagner</cp:lastModifiedBy>
  <cp:revision>45</cp:revision>
  <dcterms:created xsi:type="dcterms:W3CDTF">2020-02-10T20:43:53Z</dcterms:created>
  <dcterms:modified xsi:type="dcterms:W3CDTF">2024-02-13T21:23:13Z</dcterms:modified>
</cp:coreProperties>
</file>