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20" r:id="rId5"/>
  </p:sldMasterIdLst>
  <p:notesMasterIdLst>
    <p:notesMasterId r:id="rId30"/>
  </p:notesMasterIdLst>
  <p:sldIdLst>
    <p:sldId id="256" r:id="rId6"/>
    <p:sldId id="257" r:id="rId7"/>
    <p:sldId id="258" r:id="rId8"/>
    <p:sldId id="1176" r:id="rId9"/>
    <p:sldId id="1179" r:id="rId10"/>
    <p:sldId id="1180" r:id="rId11"/>
    <p:sldId id="273" r:id="rId12"/>
    <p:sldId id="259" r:id="rId13"/>
    <p:sldId id="275" r:id="rId14"/>
    <p:sldId id="1169" r:id="rId15"/>
    <p:sldId id="282" r:id="rId16"/>
    <p:sldId id="289" r:id="rId17"/>
    <p:sldId id="276" r:id="rId18"/>
    <p:sldId id="1187" r:id="rId19"/>
    <p:sldId id="284" r:id="rId20"/>
    <p:sldId id="1186" r:id="rId21"/>
    <p:sldId id="1182" r:id="rId22"/>
    <p:sldId id="1185" r:id="rId23"/>
    <p:sldId id="1183" r:id="rId24"/>
    <p:sldId id="278" r:id="rId25"/>
    <p:sldId id="1188" r:id="rId26"/>
    <p:sldId id="285" r:id="rId27"/>
    <p:sldId id="288" r:id="rId28"/>
    <p:sldId id="287"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1C5F5-F3CC-6C6D-341E-8ACFB6BE9F27}" name="Marshall, David" initials="DM" userId="S::marshall@aaos.org::595883af-8d6c-4b49-b4c5-bb57def91fe1" providerId="AD"/>
  <p188:author id="{88CA55FF-7B83-AEA5-633E-D5641A8A7B31}" name="Crumlish, Christina" initials="CC" userId="S::crumlish@aaos.org::8caa7471-6da1-4169-9519-ac066529f5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4472C4"/>
    <a:srgbClr val="0040C4"/>
    <a:srgbClr val="E2E9F6"/>
    <a:srgbClr val="FFDDDF"/>
    <a:srgbClr val="F0F0F0"/>
    <a:srgbClr val="CC0034"/>
    <a:srgbClr val="CC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1" autoAdjust="0"/>
    <p:restoredTop sz="86262" autoAdjust="0"/>
  </p:normalViewPr>
  <p:slideViewPr>
    <p:cSldViewPr snapToGrid="0">
      <p:cViewPr varScale="1">
        <p:scale>
          <a:sx n="68" d="100"/>
          <a:sy n="68" d="100"/>
        </p:scale>
        <p:origin x="509"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Project%20Files\BOD%20stuff\23%20Q4%20BOD%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400"/>
              <a:t>Resident Test Mode Splits Since 2020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Sheet1!$B$15</c:f>
              <c:strCache>
                <c:ptCount val="1"/>
                <c:pt idx="0">
                  <c:v>In-Person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Sheet1!$A$16:$A$19</c:f>
              <c:numCache>
                <c:formatCode>General</c:formatCode>
                <c:ptCount val="4"/>
                <c:pt idx="0">
                  <c:v>2020</c:v>
                </c:pt>
                <c:pt idx="1">
                  <c:v>2021</c:v>
                </c:pt>
                <c:pt idx="2">
                  <c:v>2022</c:v>
                </c:pt>
                <c:pt idx="3">
                  <c:v>2023</c:v>
                </c:pt>
              </c:numCache>
            </c:numRef>
          </c:cat>
          <c:val>
            <c:numRef>
              <c:f>Sheet1!$B$16:$B$19</c:f>
              <c:numCache>
                <c:formatCode>General</c:formatCode>
                <c:ptCount val="4"/>
                <c:pt idx="0">
                  <c:v>2065</c:v>
                </c:pt>
                <c:pt idx="1">
                  <c:v>2417</c:v>
                </c:pt>
                <c:pt idx="2">
                  <c:v>2820</c:v>
                </c:pt>
                <c:pt idx="3">
                  <c:v>2497</c:v>
                </c:pt>
              </c:numCache>
            </c:numRef>
          </c:val>
          <c:extLst>
            <c:ext xmlns:c16="http://schemas.microsoft.com/office/drawing/2014/chart" uri="{C3380CC4-5D6E-409C-BE32-E72D297353CC}">
              <c16:uniqueId val="{00000000-8814-47F8-AD23-09D8CD5CD600}"/>
            </c:ext>
          </c:extLst>
        </c:ser>
        <c:ser>
          <c:idx val="1"/>
          <c:order val="1"/>
          <c:tx>
            <c:strRef>
              <c:f>Sheet1!$C$15</c:f>
              <c:strCache>
                <c:ptCount val="1"/>
                <c:pt idx="0">
                  <c:v>Remote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Sheet1!$A$16:$A$19</c:f>
              <c:numCache>
                <c:formatCode>General</c:formatCode>
                <c:ptCount val="4"/>
                <c:pt idx="0">
                  <c:v>2020</c:v>
                </c:pt>
                <c:pt idx="1">
                  <c:v>2021</c:v>
                </c:pt>
                <c:pt idx="2">
                  <c:v>2022</c:v>
                </c:pt>
                <c:pt idx="3">
                  <c:v>2023</c:v>
                </c:pt>
              </c:numCache>
            </c:numRef>
          </c:cat>
          <c:val>
            <c:numRef>
              <c:f>Sheet1!$C$16:$C$19</c:f>
              <c:numCache>
                <c:formatCode>General</c:formatCode>
                <c:ptCount val="4"/>
                <c:pt idx="0">
                  <c:v>2893</c:v>
                </c:pt>
                <c:pt idx="1">
                  <c:v>2600</c:v>
                </c:pt>
                <c:pt idx="2">
                  <c:v>2204</c:v>
                </c:pt>
                <c:pt idx="3">
                  <c:v>2581</c:v>
                </c:pt>
              </c:numCache>
            </c:numRef>
          </c:val>
          <c:extLst>
            <c:ext xmlns:c16="http://schemas.microsoft.com/office/drawing/2014/chart" uri="{C3380CC4-5D6E-409C-BE32-E72D297353CC}">
              <c16:uniqueId val="{00000001-8814-47F8-AD23-09D8CD5CD600}"/>
            </c:ext>
          </c:extLst>
        </c:ser>
        <c:ser>
          <c:idx val="2"/>
          <c:order val="2"/>
          <c:tx>
            <c:strRef>
              <c:f>Sheet1!$B$15:$C$15</c:f>
              <c:strCache>
                <c:ptCount val="1"/>
                <c:pt idx="0">
                  <c:v>In-Person Remote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Lit>
              <c:formatCode>General</c:formatCode>
              <c:ptCount val="1"/>
              <c:pt idx="0">
                <c:v>1</c:v>
              </c:pt>
            </c:numLit>
          </c:val>
          <c:extLst>
            <c:ext xmlns:c16="http://schemas.microsoft.com/office/drawing/2014/chart" uri="{C3380CC4-5D6E-409C-BE32-E72D297353CC}">
              <c16:uniqueId val="{00000002-8814-47F8-AD23-09D8CD5CD600}"/>
            </c:ext>
          </c:extLst>
        </c:ser>
        <c:dLbls>
          <c:showLegendKey val="0"/>
          <c:showVal val="0"/>
          <c:showCatName val="0"/>
          <c:showSerName val="0"/>
          <c:showPercent val="0"/>
          <c:showBubbleSize val="0"/>
        </c:dLbls>
        <c:gapWidth val="150"/>
        <c:overlap val="100"/>
        <c:axId val="1406027424"/>
        <c:axId val="1499227376"/>
      </c:barChart>
      <c:catAx>
        <c:axId val="1406027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227376"/>
        <c:crosses val="autoZero"/>
        <c:auto val="1"/>
        <c:lblAlgn val="ctr"/>
        <c:lblOffset val="100"/>
        <c:noMultiLvlLbl val="0"/>
      </c:catAx>
      <c:valAx>
        <c:axId val="1499227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60274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42646-FC6A-48C2-B733-4C6B0963D4C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E8984A1-EDB0-4927-9466-A20028A93AF1}" type="asst">
      <dgm:prSet phldrT="[Text]"/>
      <dgm:spPr/>
      <dgm:t>
        <a:bodyPr/>
        <a:lstStyle/>
        <a:p>
          <a:r>
            <a:rPr lang="en-US" b="1"/>
            <a:t>Brian Moore</a:t>
          </a:r>
        </a:p>
        <a:p>
          <a:r>
            <a:rPr lang="en-US" b="1"/>
            <a:t>Director Learning &amp; Practice</a:t>
          </a:r>
        </a:p>
      </dgm:t>
    </dgm:pt>
    <dgm:pt modelId="{D1B85553-B210-4540-829E-6D3045A797B1}" type="parTrans" cxnId="{A12DEEC7-8D64-4D59-AE24-7F3B657E2C46}">
      <dgm:prSet/>
      <dgm:spPr/>
      <dgm:t>
        <a:bodyPr/>
        <a:lstStyle/>
        <a:p>
          <a:endParaRPr lang="en-US"/>
        </a:p>
      </dgm:t>
    </dgm:pt>
    <dgm:pt modelId="{E0A65838-F3FC-4756-8D3D-9A1D7F210C23}" type="sibTrans" cxnId="{A12DEEC7-8D64-4D59-AE24-7F3B657E2C46}">
      <dgm:prSet/>
      <dgm:spPr/>
      <dgm:t>
        <a:bodyPr/>
        <a:lstStyle/>
        <a:p>
          <a:endParaRPr lang="en-US"/>
        </a:p>
      </dgm:t>
    </dgm:pt>
    <dgm:pt modelId="{228795F9-FB5C-46A9-A2D5-F9DC67504C82}">
      <dgm:prSet phldrT="[Text]"/>
      <dgm:spPr/>
      <dgm:t>
        <a:bodyPr/>
        <a:lstStyle/>
        <a:p>
          <a:r>
            <a:rPr lang="en-US" b="1"/>
            <a:t>Irene Bogdal</a:t>
          </a:r>
          <a:br>
            <a:rPr lang="en-US" b="1"/>
          </a:br>
          <a:r>
            <a:rPr lang="en-US" b="1"/>
            <a:t>Administrative Specialist</a:t>
          </a:r>
        </a:p>
      </dgm:t>
    </dgm:pt>
    <dgm:pt modelId="{21246092-9265-4A6F-B421-3ACADF967A04}" type="parTrans" cxnId="{A2F02BC7-FFC8-4C05-9615-8896CD47819E}">
      <dgm:prSet/>
      <dgm:spPr/>
      <dgm:t>
        <a:bodyPr/>
        <a:lstStyle/>
        <a:p>
          <a:endParaRPr lang="en-US"/>
        </a:p>
      </dgm:t>
    </dgm:pt>
    <dgm:pt modelId="{891D0F2A-0BD6-47E3-A7AB-86EF1477E67A}" type="sibTrans" cxnId="{A2F02BC7-FFC8-4C05-9615-8896CD47819E}">
      <dgm:prSet/>
      <dgm:spPr/>
      <dgm:t>
        <a:bodyPr/>
        <a:lstStyle/>
        <a:p>
          <a:endParaRPr lang="en-US"/>
        </a:p>
      </dgm:t>
    </dgm:pt>
    <dgm:pt modelId="{AE5DCA27-867C-4B9C-BDAD-A875D4009F8B}">
      <dgm:prSet phldrT="[Text]"/>
      <dgm:spPr/>
      <dgm:t>
        <a:bodyPr/>
        <a:lstStyle/>
        <a:p>
          <a:r>
            <a:rPr lang="en-US" b="1"/>
            <a:t>Christina Crumlish</a:t>
          </a:r>
          <a:br>
            <a:rPr lang="en-US" b="1"/>
          </a:br>
          <a:r>
            <a:rPr lang="en-US" b="1"/>
            <a:t>Examinations Specialist</a:t>
          </a:r>
        </a:p>
      </dgm:t>
    </dgm:pt>
    <dgm:pt modelId="{56A20F93-329F-4854-B324-7D959298357F}" type="parTrans" cxnId="{FCE6D33D-4B05-4A21-B2D2-027E9E2A4FEE}">
      <dgm:prSet/>
      <dgm:spPr/>
      <dgm:t>
        <a:bodyPr/>
        <a:lstStyle/>
        <a:p>
          <a:endParaRPr lang="en-US"/>
        </a:p>
      </dgm:t>
    </dgm:pt>
    <dgm:pt modelId="{EA4C321F-F731-4CAA-8762-C916847A324B}" type="sibTrans" cxnId="{FCE6D33D-4B05-4A21-B2D2-027E9E2A4FEE}">
      <dgm:prSet/>
      <dgm:spPr/>
      <dgm:t>
        <a:bodyPr/>
        <a:lstStyle/>
        <a:p>
          <a:endParaRPr lang="en-US"/>
        </a:p>
      </dgm:t>
    </dgm:pt>
    <dgm:pt modelId="{6CA84952-3B2C-4E22-AAAE-9DF48D5CBFFC}">
      <dgm:prSet phldrT="[Text]"/>
      <dgm:spPr/>
      <dgm:t>
        <a:bodyPr/>
        <a:lstStyle/>
        <a:p>
          <a:r>
            <a:rPr lang="en-US" b="1"/>
            <a:t>Astrid Delaney</a:t>
          </a:r>
          <a:br>
            <a:rPr lang="en-US" b="1"/>
          </a:br>
          <a:r>
            <a:rPr lang="en-US" b="1"/>
            <a:t>Examinations Specialist</a:t>
          </a:r>
        </a:p>
      </dgm:t>
    </dgm:pt>
    <dgm:pt modelId="{AF8CA8EC-F8F6-4318-883F-F634C1229BD8}" type="parTrans" cxnId="{BE1AB924-5AE4-4362-AF28-B820CA247AC5}">
      <dgm:prSet/>
      <dgm:spPr/>
      <dgm:t>
        <a:bodyPr/>
        <a:lstStyle/>
        <a:p>
          <a:endParaRPr lang="en-US"/>
        </a:p>
      </dgm:t>
    </dgm:pt>
    <dgm:pt modelId="{8F16997A-236D-4D69-B4C6-68B9BFF463DE}" type="sibTrans" cxnId="{BE1AB924-5AE4-4362-AF28-B820CA247AC5}">
      <dgm:prSet/>
      <dgm:spPr/>
      <dgm:t>
        <a:bodyPr/>
        <a:lstStyle/>
        <a:p>
          <a:endParaRPr lang="en-US"/>
        </a:p>
      </dgm:t>
    </dgm:pt>
    <dgm:pt modelId="{7EB0A523-8120-4CE1-9544-E2C475E9F693}">
      <dgm:prSet phldrT="[Text]"/>
      <dgm:spPr/>
      <dgm:t>
        <a:bodyPr/>
        <a:lstStyle/>
        <a:p>
          <a:r>
            <a:rPr lang="en-US" b="1"/>
            <a:t>David Marshall</a:t>
          </a:r>
          <a:br>
            <a:rPr lang="en-US" b="1"/>
          </a:br>
          <a:r>
            <a:rPr lang="en-US" b="1"/>
            <a:t>Manager -Assessments &amp; Examinations</a:t>
          </a:r>
        </a:p>
      </dgm:t>
    </dgm:pt>
    <dgm:pt modelId="{A289EA2A-B1F0-4C15-A770-B865FEE90FBE}" type="parTrans" cxnId="{E489F5B1-F9C0-4E4B-83BD-18C3CDD7BD80}">
      <dgm:prSet/>
      <dgm:spPr/>
      <dgm:t>
        <a:bodyPr/>
        <a:lstStyle/>
        <a:p>
          <a:endParaRPr lang="en-US"/>
        </a:p>
      </dgm:t>
    </dgm:pt>
    <dgm:pt modelId="{5D01E914-FFE1-43C3-A341-CC0AE64F48EC}" type="sibTrans" cxnId="{E489F5B1-F9C0-4E4B-83BD-18C3CDD7BD80}">
      <dgm:prSet/>
      <dgm:spPr/>
      <dgm:t>
        <a:bodyPr/>
        <a:lstStyle/>
        <a:p>
          <a:endParaRPr lang="en-US"/>
        </a:p>
      </dgm:t>
    </dgm:pt>
    <dgm:pt modelId="{825E9CE2-73BD-41A6-BB3A-1DC544901AA4}">
      <dgm:prSet phldrT="[Text]"/>
      <dgm:spPr/>
      <dgm:t>
        <a:bodyPr/>
        <a:lstStyle/>
        <a:p>
          <a:r>
            <a:rPr lang="en-US" b="1"/>
            <a:t>Marcie Lampert</a:t>
          </a:r>
          <a:br>
            <a:rPr lang="en-US" b="1"/>
          </a:br>
          <a:r>
            <a:rPr lang="en-US" b="1"/>
            <a:t>Examinations Specialist</a:t>
          </a:r>
        </a:p>
      </dgm:t>
    </dgm:pt>
    <dgm:pt modelId="{CD3A4F2F-A97A-43B9-81EA-78F65B8E6D41}" type="parTrans" cxnId="{A42A00D8-AE8B-4AB9-A70D-E957BD992E40}">
      <dgm:prSet/>
      <dgm:spPr/>
      <dgm:t>
        <a:bodyPr/>
        <a:lstStyle/>
        <a:p>
          <a:endParaRPr lang="en-US"/>
        </a:p>
      </dgm:t>
    </dgm:pt>
    <dgm:pt modelId="{2B650579-3402-469B-899A-D7333DAAAB22}" type="sibTrans" cxnId="{A42A00D8-AE8B-4AB9-A70D-E957BD992E40}">
      <dgm:prSet/>
      <dgm:spPr/>
      <dgm:t>
        <a:bodyPr/>
        <a:lstStyle/>
        <a:p>
          <a:endParaRPr lang="en-US"/>
        </a:p>
      </dgm:t>
    </dgm:pt>
    <dgm:pt modelId="{FB26DA55-E44E-47A4-BBD8-CD8E5AC55D1E}">
      <dgm:prSet phldrT="[Text]"/>
      <dgm:spPr/>
      <dgm:t>
        <a:bodyPr/>
        <a:lstStyle/>
        <a:p>
          <a:r>
            <a:rPr lang="en-US" b="1"/>
            <a:t>Anna Salt Troise</a:t>
          </a:r>
          <a:br>
            <a:rPr lang="en-US" b="1"/>
          </a:br>
          <a:r>
            <a:rPr lang="en-US" b="1"/>
            <a:t>Chief Commercial Strategist</a:t>
          </a:r>
          <a:br>
            <a:rPr lang="en-US" b="1"/>
          </a:br>
          <a:endParaRPr lang="en-US" b="1"/>
        </a:p>
      </dgm:t>
    </dgm:pt>
    <dgm:pt modelId="{9697DC3E-3931-4F47-94E1-B8557CDF7A70}" type="parTrans" cxnId="{CA4CE459-2B57-4B4C-B844-40943B414524}">
      <dgm:prSet/>
      <dgm:spPr/>
      <dgm:t>
        <a:bodyPr/>
        <a:lstStyle/>
        <a:p>
          <a:endParaRPr lang="en-US"/>
        </a:p>
      </dgm:t>
    </dgm:pt>
    <dgm:pt modelId="{264F8D35-F383-446B-88FF-2576492B14C5}" type="sibTrans" cxnId="{CA4CE459-2B57-4B4C-B844-40943B414524}">
      <dgm:prSet/>
      <dgm:spPr/>
      <dgm:t>
        <a:bodyPr/>
        <a:lstStyle/>
        <a:p>
          <a:endParaRPr lang="en-US"/>
        </a:p>
      </dgm:t>
    </dgm:pt>
    <dgm:pt modelId="{3005496C-FB4B-41F4-8980-D470DAB07590}" type="pres">
      <dgm:prSet presAssocID="{E2542646-FC6A-48C2-B733-4C6B0963D4C3}" presName="hierChild1" presStyleCnt="0">
        <dgm:presLayoutVars>
          <dgm:orgChart val="1"/>
          <dgm:chPref val="1"/>
          <dgm:dir/>
          <dgm:animOne val="branch"/>
          <dgm:animLvl val="lvl"/>
          <dgm:resizeHandles/>
        </dgm:presLayoutVars>
      </dgm:prSet>
      <dgm:spPr/>
    </dgm:pt>
    <dgm:pt modelId="{3F0B8972-651F-49CE-99F2-F8159E8BDAD3}" type="pres">
      <dgm:prSet presAssocID="{FB26DA55-E44E-47A4-BBD8-CD8E5AC55D1E}" presName="hierRoot1" presStyleCnt="0">
        <dgm:presLayoutVars>
          <dgm:hierBranch val="init"/>
        </dgm:presLayoutVars>
      </dgm:prSet>
      <dgm:spPr/>
    </dgm:pt>
    <dgm:pt modelId="{2A4ACF59-9BF4-4D72-8B8E-9BEA95159FD8}" type="pres">
      <dgm:prSet presAssocID="{FB26DA55-E44E-47A4-BBD8-CD8E5AC55D1E}" presName="rootComposite1" presStyleCnt="0"/>
      <dgm:spPr/>
    </dgm:pt>
    <dgm:pt modelId="{7D38280C-8942-4690-96A4-930F5B3E2DEF}" type="pres">
      <dgm:prSet presAssocID="{FB26DA55-E44E-47A4-BBD8-CD8E5AC55D1E}" presName="rootText1" presStyleLbl="node0" presStyleIdx="0" presStyleCnt="1">
        <dgm:presLayoutVars>
          <dgm:chPref val="3"/>
        </dgm:presLayoutVars>
      </dgm:prSet>
      <dgm:spPr/>
    </dgm:pt>
    <dgm:pt modelId="{7B909EFC-0E2A-4BC5-B0E2-CEE305DA284F}" type="pres">
      <dgm:prSet presAssocID="{FB26DA55-E44E-47A4-BBD8-CD8E5AC55D1E}" presName="rootConnector1" presStyleLbl="node1" presStyleIdx="0" presStyleCnt="0"/>
      <dgm:spPr/>
    </dgm:pt>
    <dgm:pt modelId="{30CA75BC-8BE7-435F-A35E-AF5895969457}" type="pres">
      <dgm:prSet presAssocID="{FB26DA55-E44E-47A4-BBD8-CD8E5AC55D1E}" presName="hierChild2" presStyleCnt="0"/>
      <dgm:spPr/>
    </dgm:pt>
    <dgm:pt modelId="{FC5BE8AD-C46D-4E9B-95E3-A4855AF81983}" type="pres">
      <dgm:prSet presAssocID="{21246092-9265-4A6F-B421-3ACADF967A04}" presName="Name37" presStyleLbl="parChTrans1D2" presStyleIdx="0" presStyleCnt="6"/>
      <dgm:spPr/>
    </dgm:pt>
    <dgm:pt modelId="{1303C201-4752-43E7-AF5D-D59BB0578AE7}" type="pres">
      <dgm:prSet presAssocID="{228795F9-FB5C-46A9-A2D5-F9DC67504C82}" presName="hierRoot2" presStyleCnt="0">
        <dgm:presLayoutVars>
          <dgm:hierBranch val="init"/>
        </dgm:presLayoutVars>
      </dgm:prSet>
      <dgm:spPr/>
    </dgm:pt>
    <dgm:pt modelId="{B6036B14-8B05-49C2-B0B0-E7A6D09D5B1A}" type="pres">
      <dgm:prSet presAssocID="{228795F9-FB5C-46A9-A2D5-F9DC67504C82}" presName="rootComposite" presStyleCnt="0"/>
      <dgm:spPr/>
    </dgm:pt>
    <dgm:pt modelId="{7DB5EEFF-329C-4E50-94ED-495DAA146AAF}" type="pres">
      <dgm:prSet presAssocID="{228795F9-FB5C-46A9-A2D5-F9DC67504C82}" presName="rootText" presStyleLbl="node2" presStyleIdx="0" presStyleCnt="5" custLinFactX="200000" custLinFactNeighborX="283848" custLinFactNeighborY="1148">
        <dgm:presLayoutVars>
          <dgm:chPref val="3"/>
        </dgm:presLayoutVars>
      </dgm:prSet>
      <dgm:spPr/>
    </dgm:pt>
    <dgm:pt modelId="{37A458BC-15EE-4CCD-9397-2047E9B2FDD3}" type="pres">
      <dgm:prSet presAssocID="{228795F9-FB5C-46A9-A2D5-F9DC67504C82}" presName="rootConnector" presStyleLbl="node2" presStyleIdx="0" presStyleCnt="5"/>
      <dgm:spPr/>
    </dgm:pt>
    <dgm:pt modelId="{EA0C8472-8577-4495-AF96-E5A0B2839CB8}" type="pres">
      <dgm:prSet presAssocID="{228795F9-FB5C-46A9-A2D5-F9DC67504C82}" presName="hierChild4" presStyleCnt="0"/>
      <dgm:spPr/>
    </dgm:pt>
    <dgm:pt modelId="{3DE4C767-F4B4-4F9F-877E-97937A95EF9B}" type="pres">
      <dgm:prSet presAssocID="{228795F9-FB5C-46A9-A2D5-F9DC67504C82}" presName="hierChild5" presStyleCnt="0"/>
      <dgm:spPr/>
    </dgm:pt>
    <dgm:pt modelId="{456E17E4-E019-4680-9705-B239C7732573}" type="pres">
      <dgm:prSet presAssocID="{56A20F93-329F-4854-B324-7D959298357F}" presName="Name37" presStyleLbl="parChTrans1D2" presStyleIdx="1" presStyleCnt="6"/>
      <dgm:spPr/>
    </dgm:pt>
    <dgm:pt modelId="{A77D2FE5-3352-492F-BB34-24073DE6E6B1}" type="pres">
      <dgm:prSet presAssocID="{AE5DCA27-867C-4B9C-BDAD-A875D4009F8B}" presName="hierRoot2" presStyleCnt="0">
        <dgm:presLayoutVars>
          <dgm:hierBranch val="init"/>
        </dgm:presLayoutVars>
      </dgm:prSet>
      <dgm:spPr/>
    </dgm:pt>
    <dgm:pt modelId="{CB44469C-50F4-41E1-8BB1-C64D730835FC}" type="pres">
      <dgm:prSet presAssocID="{AE5DCA27-867C-4B9C-BDAD-A875D4009F8B}" presName="rootComposite" presStyleCnt="0"/>
      <dgm:spPr/>
    </dgm:pt>
    <dgm:pt modelId="{7CB91D0A-C589-447C-B87A-BB3908506E33}" type="pres">
      <dgm:prSet presAssocID="{AE5DCA27-867C-4B9C-BDAD-A875D4009F8B}" presName="rootText" presStyleLbl="node2" presStyleIdx="1" presStyleCnt="5">
        <dgm:presLayoutVars>
          <dgm:chPref val="3"/>
        </dgm:presLayoutVars>
      </dgm:prSet>
      <dgm:spPr/>
    </dgm:pt>
    <dgm:pt modelId="{D43F4182-CF84-4B8E-A3E7-7363D5495A99}" type="pres">
      <dgm:prSet presAssocID="{AE5DCA27-867C-4B9C-BDAD-A875D4009F8B}" presName="rootConnector" presStyleLbl="node2" presStyleIdx="1" presStyleCnt="5"/>
      <dgm:spPr/>
    </dgm:pt>
    <dgm:pt modelId="{667AD918-6719-42E7-AEC5-1B450B29D448}" type="pres">
      <dgm:prSet presAssocID="{AE5DCA27-867C-4B9C-BDAD-A875D4009F8B}" presName="hierChild4" presStyleCnt="0"/>
      <dgm:spPr/>
    </dgm:pt>
    <dgm:pt modelId="{5E5D9A7F-9E14-4B68-A7E5-825D4C8CF674}" type="pres">
      <dgm:prSet presAssocID="{AE5DCA27-867C-4B9C-BDAD-A875D4009F8B}" presName="hierChild5" presStyleCnt="0"/>
      <dgm:spPr/>
    </dgm:pt>
    <dgm:pt modelId="{4CBE3658-42AA-474A-B7EF-9D5BD1BDF8AF}" type="pres">
      <dgm:prSet presAssocID="{A289EA2A-B1F0-4C15-A770-B865FEE90FBE}" presName="Name37" presStyleLbl="parChTrans1D2" presStyleIdx="2" presStyleCnt="6"/>
      <dgm:spPr/>
    </dgm:pt>
    <dgm:pt modelId="{85C7A355-58CC-4F46-97E7-4542B894C312}" type="pres">
      <dgm:prSet presAssocID="{7EB0A523-8120-4CE1-9544-E2C475E9F693}" presName="hierRoot2" presStyleCnt="0">
        <dgm:presLayoutVars>
          <dgm:hierBranch val="init"/>
        </dgm:presLayoutVars>
      </dgm:prSet>
      <dgm:spPr/>
    </dgm:pt>
    <dgm:pt modelId="{B024D98D-DABE-408F-AC3F-259CB3F49712}" type="pres">
      <dgm:prSet presAssocID="{7EB0A523-8120-4CE1-9544-E2C475E9F693}" presName="rootComposite" presStyleCnt="0"/>
      <dgm:spPr/>
    </dgm:pt>
    <dgm:pt modelId="{63C17A49-FB82-4BA1-BC9F-998D5FE6627C}" type="pres">
      <dgm:prSet presAssocID="{7EB0A523-8120-4CE1-9544-E2C475E9F693}" presName="rootText" presStyleLbl="node2" presStyleIdx="2" presStyleCnt="5">
        <dgm:presLayoutVars>
          <dgm:chPref val="3"/>
        </dgm:presLayoutVars>
      </dgm:prSet>
      <dgm:spPr/>
    </dgm:pt>
    <dgm:pt modelId="{C3C98BFC-29A5-4A64-8480-32346C41BD45}" type="pres">
      <dgm:prSet presAssocID="{7EB0A523-8120-4CE1-9544-E2C475E9F693}" presName="rootConnector" presStyleLbl="node2" presStyleIdx="2" presStyleCnt="5"/>
      <dgm:spPr/>
    </dgm:pt>
    <dgm:pt modelId="{1D7F630E-260A-430F-94A9-F7879C340874}" type="pres">
      <dgm:prSet presAssocID="{7EB0A523-8120-4CE1-9544-E2C475E9F693}" presName="hierChild4" presStyleCnt="0"/>
      <dgm:spPr/>
    </dgm:pt>
    <dgm:pt modelId="{9193FC6E-0096-495E-8B1A-66D6EF1A839E}" type="pres">
      <dgm:prSet presAssocID="{7EB0A523-8120-4CE1-9544-E2C475E9F693}" presName="hierChild5" presStyleCnt="0"/>
      <dgm:spPr/>
    </dgm:pt>
    <dgm:pt modelId="{38C61276-2D67-4516-AC87-EC37AB67EDAD}" type="pres">
      <dgm:prSet presAssocID="{CD3A4F2F-A97A-43B9-81EA-78F65B8E6D41}" presName="Name37" presStyleLbl="parChTrans1D2" presStyleIdx="3" presStyleCnt="6"/>
      <dgm:spPr/>
    </dgm:pt>
    <dgm:pt modelId="{194F8E48-A987-4F3F-99A4-80AD666DC29F}" type="pres">
      <dgm:prSet presAssocID="{825E9CE2-73BD-41A6-BB3A-1DC544901AA4}" presName="hierRoot2" presStyleCnt="0">
        <dgm:presLayoutVars>
          <dgm:hierBranch val="init"/>
        </dgm:presLayoutVars>
      </dgm:prSet>
      <dgm:spPr/>
    </dgm:pt>
    <dgm:pt modelId="{881E7A1C-93C2-454A-AD91-5281F56E76A6}" type="pres">
      <dgm:prSet presAssocID="{825E9CE2-73BD-41A6-BB3A-1DC544901AA4}" presName="rootComposite" presStyleCnt="0"/>
      <dgm:spPr/>
    </dgm:pt>
    <dgm:pt modelId="{C3971DC1-15A5-4337-9F8C-5D50128B2277}" type="pres">
      <dgm:prSet presAssocID="{825E9CE2-73BD-41A6-BB3A-1DC544901AA4}" presName="rootText" presStyleLbl="node2" presStyleIdx="3" presStyleCnt="5" custLinFactX="-161594" custLinFactNeighborX="-200000" custLinFactNeighborY="0">
        <dgm:presLayoutVars>
          <dgm:chPref val="3"/>
        </dgm:presLayoutVars>
      </dgm:prSet>
      <dgm:spPr/>
    </dgm:pt>
    <dgm:pt modelId="{63AE5F70-213B-4185-98EF-21F9325D552D}" type="pres">
      <dgm:prSet presAssocID="{825E9CE2-73BD-41A6-BB3A-1DC544901AA4}" presName="rootConnector" presStyleLbl="node2" presStyleIdx="3" presStyleCnt="5"/>
      <dgm:spPr/>
    </dgm:pt>
    <dgm:pt modelId="{EB641291-0418-4587-963C-6E5CF962F82C}" type="pres">
      <dgm:prSet presAssocID="{825E9CE2-73BD-41A6-BB3A-1DC544901AA4}" presName="hierChild4" presStyleCnt="0"/>
      <dgm:spPr/>
    </dgm:pt>
    <dgm:pt modelId="{97A9BCD3-97DA-4AE8-AE74-383043F2901D}" type="pres">
      <dgm:prSet presAssocID="{825E9CE2-73BD-41A6-BB3A-1DC544901AA4}" presName="hierChild5" presStyleCnt="0"/>
      <dgm:spPr/>
    </dgm:pt>
    <dgm:pt modelId="{4DC61105-CB31-4C25-A1CB-176C756F68F3}" type="pres">
      <dgm:prSet presAssocID="{AF8CA8EC-F8F6-4318-883F-F634C1229BD8}" presName="Name37" presStyleLbl="parChTrans1D2" presStyleIdx="4" presStyleCnt="6"/>
      <dgm:spPr/>
    </dgm:pt>
    <dgm:pt modelId="{4A852203-F5F4-4A3C-BA02-7E4C7B020A24}" type="pres">
      <dgm:prSet presAssocID="{6CA84952-3B2C-4E22-AAAE-9DF48D5CBFFC}" presName="hierRoot2" presStyleCnt="0">
        <dgm:presLayoutVars>
          <dgm:hierBranch val="init"/>
        </dgm:presLayoutVars>
      </dgm:prSet>
      <dgm:spPr/>
    </dgm:pt>
    <dgm:pt modelId="{E5CB042E-F7CC-4F3B-94A2-F77A1EBF19F4}" type="pres">
      <dgm:prSet presAssocID="{6CA84952-3B2C-4E22-AAAE-9DF48D5CBFFC}" presName="rootComposite" presStyleCnt="0"/>
      <dgm:spPr/>
    </dgm:pt>
    <dgm:pt modelId="{90CB48D0-BF59-4388-805E-5A09E2D2C3EB}" type="pres">
      <dgm:prSet presAssocID="{6CA84952-3B2C-4E22-AAAE-9DF48D5CBFFC}" presName="rootText" presStyleLbl="node2" presStyleIdx="4" presStyleCnt="5" custLinFactX="-20531" custLinFactNeighborX="-100000" custLinFactNeighborY="1148">
        <dgm:presLayoutVars>
          <dgm:chPref val="3"/>
        </dgm:presLayoutVars>
      </dgm:prSet>
      <dgm:spPr/>
    </dgm:pt>
    <dgm:pt modelId="{F91C87EA-A5E9-4CFF-8672-5A0B5BFABA5A}" type="pres">
      <dgm:prSet presAssocID="{6CA84952-3B2C-4E22-AAAE-9DF48D5CBFFC}" presName="rootConnector" presStyleLbl="node2" presStyleIdx="4" presStyleCnt="5"/>
      <dgm:spPr/>
    </dgm:pt>
    <dgm:pt modelId="{C652856A-63FE-4B14-95BB-5C4FFB5D7312}" type="pres">
      <dgm:prSet presAssocID="{6CA84952-3B2C-4E22-AAAE-9DF48D5CBFFC}" presName="hierChild4" presStyleCnt="0"/>
      <dgm:spPr/>
    </dgm:pt>
    <dgm:pt modelId="{7083B9C0-D43F-40A7-BC1A-BE2AFFF72E5A}" type="pres">
      <dgm:prSet presAssocID="{6CA84952-3B2C-4E22-AAAE-9DF48D5CBFFC}" presName="hierChild5" presStyleCnt="0"/>
      <dgm:spPr/>
    </dgm:pt>
    <dgm:pt modelId="{4356B218-8FAB-4F13-BA2E-A9622471AB4A}" type="pres">
      <dgm:prSet presAssocID="{FB26DA55-E44E-47A4-BBD8-CD8E5AC55D1E}" presName="hierChild3" presStyleCnt="0"/>
      <dgm:spPr/>
    </dgm:pt>
    <dgm:pt modelId="{714FFF1D-DD07-4B82-8F1E-DDEBEB210F36}" type="pres">
      <dgm:prSet presAssocID="{D1B85553-B210-4540-829E-6D3045A797B1}" presName="Name111" presStyleLbl="parChTrans1D2" presStyleIdx="5" presStyleCnt="6"/>
      <dgm:spPr/>
    </dgm:pt>
    <dgm:pt modelId="{4CA9A2BB-EB70-4A23-8C59-3654C6F91698}" type="pres">
      <dgm:prSet presAssocID="{CE8984A1-EDB0-4927-9466-A20028A93AF1}" presName="hierRoot3" presStyleCnt="0">
        <dgm:presLayoutVars>
          <dgm:hierBranch val="init"/>
        </dgm:presLayoutVars>
      </dgm:prSet>
      <dgm:spPr/>
    </dgm:pt>
    <dgm:pt modelId="{539F27C9-7F89-48D6-A7CD-B424F8B209D9}" type="pres">
      <dgm:prSet presAssocID="{CE8984A1-EDB0-4927-9466-A20028A93AF1}" presName="rootComposite3" presStyleCnt="0"/>
      <dgm:spPr/>
    </dgm:pt>
    <dgm:pt modelId="{1DA3B8F1-6609-456C-B5C2-A4474EF6ED05}" type="pres">
      <dgm:prSet presAssocID="{CE8984A1-EDB0-4927-9466-A20028A93AF1}" presName="rootText3" presStyleLbl="asst1" presStyleIdx="0" presStyleCnt="1">
        <dgm:presLayoutVars>
          <dgm:chPref val="3"/>
        </dgm:presLayoutVars>
      </dgm:prSet>
      <dgm:spPr/>
    </dgm:pt>
    <dgm:pt modelId="{4CBA93C5-5591-4429-90AF-69C465C94760}" type="pres">
      <dgm:prSet presAssocID="{CE8984A1-EDB0-4927-9466-A20028A93AF1}" presName="rootConnector3" presStyleLbl="asst1" presStyleIdx="0" presStyleCnt="1"/>
      <dgm:spPr/>
    </dgm:pt>
    <dgm:pt modelId="{C5346447-F617-4216-83CD-92D4C73CE80C}" type="pres">
      <dgm:prSet presAssocID="{CE8984A1-EDB0-4927-9466-A20028A93AF1}" presName="hierChild6" presStyleCnt="0"/>
      <dgm:spPr/>
    </dgm:pt>
    <dgm:pt modelId="{70BC6DB3-F9F5-4C1D-ADF9-7CC2F21659EC}" type="pres">
      <dgm:prSet presAssocID="{CE8984A1-EDB0-4927-9466-A20028A93AF1}" presName="hierChild7" presStyleCnt="0"/>
      <dgm:spPr/>
    </dgm:pt>
  </dgm:ptLst>
  <dgm:cxnLst>
    <dgm:cxn modelId="{305B3404-10C7-4383-9723-24531DA024A1}" type="presOf" srcId="{6CA84952-3B2C-4E22-AAAE-9DF48D5CBFFC}" destId="{F91C87EA-A5E9-4CFF-8672-5A0B5BFABA5A}" srcOrd="1" destOrd="0" presId="urn:microsoft.com/office/officeart/2005/8/layout/orgChart1"/>
    <dgm:cxn modelId="{D93DE109-E592-4C31-9E19-6B093E367E45}" type="presOf" srcId="{A289EA2A-B1F0-4C15-A770-B865FEE90FBE}" destId="{4CBE3658-42AA-474A-B7EF-9D5BD1BDF8AF}" srcOrd="0" destOrd="0" presId="urn:microsoft.com/office/officeart/2005/8/layout/orgChart1"/>
    <dgm:cxn modelId="{FDDFB80B-8913-4FEC-9DB6-592D0D5C805F}" type="presOf" srcId="{AE5DCA27-867C-4B9C-BDAD-A875D4009F8B}" destId="{D43F4182-CF84-4B8E-A3E7-7363D5495A99}" srcOrd="1" destOrd="0" presId="urn:microsoft.com/office/officeart/2005/8/layout/orgChart1"/>
    <dgm:cxn modelId="{C0CB7619-A62F-4BD1-82F2-94BD1926B98B}" type="presOf" srcId="{6CA84952-3B2C-4E22-AAAE-9DF48D5CBFFC}" destId="{90CB48D0-BF59-4388-805E-5A09E2D2C3EB}" srcOrd="0" destOrd="0" presId="urn:microsoft.com/office/officeart/2005/8/layout/orgChart1"/>
    <dgm:cxn modelId="{130D9E20-1D2C-4B86-B312-E9E8BFCCC446}" type="presOf" srcId="{CE8984A1-EDB0-4927-9466-A20028A93AF1}" destId="{4CBA93C5-5591-4429-90AF-69C465C94760}" srcOrd="1" destOrd="0" presId="urn:microsoft.com/office/officeart/2005/8/layout/orgChart1"/>
    <dgm:cxn modelId="{BE1AB924-5AE4-4362-AF28-B820CA247AC5}" srcId="{FB26DA55-E44E-47A4-BBD8-CD8E5AC55D1E}" destId="{6CA84952-3B2C-4E22-AAAE-9DF48D5CBFFC}" srcOrd="5" destOrd="0" parTransId="{AF8CA8EC-F8F6-4318-883F-F634C1229BD8}" sibTransId="{8F16997A-236D-4D69-B4C6-68B9BFF463DE}"/>
    <dgm:cxn modelId="{FCE6D33D-4B05-4A21-B2D2-027E9E2A4FEE}" srcId="{FB26DA55-E44E-47A4-BBD8-CD8E5AC55D1E}" destId="{AE5DCA27-867C-4B9C-BDAD-A875D4009F8B}" srcOrd="2" destOrd="0" parTransId="{56A20F93-329F-4854-B324-7D959298357F}" sibTransId="{EA4C321F-F731-4CAA-8762-C916847A324B}"/>
    <dgm:cxn modelId="{F17B9140-63B7-4D82-BB03-6357A1103A02}" type="presOf" srcId="{21246092-9265-4A6F-B421-3ACADF967A04}" destId="{FC5BE8AD-C46D-4E9B-95E3-A4855AF81983}" srcOrd="0" destOrd="0" presId="urn:microsoft.com/office/officeart/2005/8/layout/orgChart1"/>
    <dgm:cxn modelId="{D4C29C5C-C414-46AA-BA1D-5087914D821A}" type="presOf" srcId="{7EB0A523-8120-4CE1-9544-E2C475E9F693}" destId="{C3C98BFC-29A5-4A64-8480-32346C41BD45}" srcOrd="1" destOrd="0" presId="urn:microsoft.com/office/officeart/2005/8/layout/orgChart1"/>
    <dgm:cxn modelId="{005BC161-0BCC-4C76-818B-09C4BA185C7D}" type="presOf" srcId="{825E9CE2-73BD-41A6-BB3A-1DC544901AA4}" destId="{C3971DC1-15A5-4337-9F8C-5D50128B2277}" srcOrd="0" destOrd="0" presId="urn:microsoft.com/office/officeart/2005/8/layout/orgChart1"/>
    <dgm:cxn modelId="{D016AE48-6BFC-49D4-B86D-25F3E644F239}" type="presOf" srcId="{825E9CE2-73BD-41A6-BB3A-1DC544901AA4}" destId="{63AE5F70-213B-4185-98EF-21F9325D552D}" srcOrd="1" destOrd="0" presId="urn:microsoft.com/office/officeart/2005/8/layout/orgChart1"/>
    <dgm:cxn modelId="{E771CE48-F046-44FC-A431-FB5192B79B73}" type="presOf" srcId="{AF8CA8EC-F8F6-4318-883F-F634C1229BD8}" destId="{4DC61105-CB31-4C25-A1CB-176C756F68F3}" srcOrd="0" destOrd="0" presId="urn:microsoft.com/office/officeart/2005/8/layout/orgChart1"/>
    <dgm:cxn modelId="{CA4CE459-2B57-4B4C-B844-40943B414524}" srcId="{E2542646-FC6A-48C2-B733-4C6B0963D4C3}" destId="{FB26DA55-E44E-47A4-BBD8-CD8E5AC55D1E}" srcOrd="0" destOrd="0" parTransId="{9697DC3E-3931-4F47-94E1-B8557CDF7A70}" sibTransId="{264F8D35-F383-446B-88FF-2576492B14C5}"/>
    <dgm:cxn modelId="{7F79477E-4E52-44BA-9BFC-045D64CCA798}" type="presOf" srcId="{FB26DA55-E44E-47A4-BBD8-CD8E5AC55D1E}" destId="{7B909EFC-0E2A-4BC5-B0E2-CEE305DA284F}" srcOrd="1" destOrd="0" presId="urn:microsoft.com/office/officeart/2005/8/layout/orgChart1"/>
    <dgm:cxn modelId="{FF2A44A0-DE31-4877-8D8F-8FE5A7726AA5}" type="presOf" srcId="{CD3A4F2F-A97A-43B9-81EA-78F65B8E6D41}" destId="{38C61276-2D67-4516-AC87-EC37AB67EDAD}" srcOrd="0" destOrd="0" presId="urn:microsoft.com/office/officeart/2005/8/layout/orgChart1"/>
    <dgm:cxn modelId="{B66C64AD-57AF-46B6-83C7-64F00EC5BDDB}" type="presOf" srcId="{E2542646-FC6A-48C2-B733-4C6B0963D4C3}" destId="{3005496C-FB4B-41F4-8980-D470DAB07590}" srcOrd="0" destOrd="0" presId="urn:microsoft.com/office/officeart/2005/8/layout/orgChart1"/>
    <dgm:cxn modelId="{E489F5B1-F9C0-4E4B-83BD-18C3CDD7BD80}" srcId="{FB26DA55-E44E-47A4-BBD8-CD8E5AC55D1E}" destId="{7EB0A523-8120-4CE1-9544-E2C475E9F693}" srcOrd="3" destOrd="0" parTransId="{A289EA2A-B1F0-4C15-A770-B865FEE90FBE}" sibTransId="{5D01E914-FFE1-43C3-A341-CC0AE64F48EC}"/>
    <dgm:cxn modelId="{73E389BD-50B3-4905-869F-02AF63F8A93A}" type="presOf" srcId="{56A20F93-329F-4854-B324-7D959298357F}" destId="{456E17E4-E019-4680-9705-B239C7732573}" srcOrd="0" destOrd="0" presId="urn:microsoft.com/office/officeart/2005/8/layout/orgChart1"/>
    <dgm:cxn modelId="{9E9972C2-BA49-4499-92B1-BF207030BD29}" type="presOf" srcId="{CE8984A1-EDB0-4927-9466-A20028A93AF1}" destId="{1DA3B8F1-6609-456C-B5C2-A4474EF6ED05}" srcOrd="0" destOrd="0" presId="urn:microsoft.com/office/officeart/2005/8/layout/orgChart1"/>
    <dgm:cxn modelId="{E4B4FEC2-01E7-42F2-B26C-F68B78EE3947}" type="presOf" srcId="{FB26DA55-E44E-47A4-BBD8-CD8E5AC55D1E}" destId="{7D38280C-8942-4690-96A4-930F5B3E2DEF}" srcOrd="0" destOrd="0" presId="urn:microsoft.com/office/officeart/2005/8/layout/orgChart1"/>
    <dgm:cxn modelId="{6DD44BC6-2DD9-45AE-8735-63D135514E33}" type="presOf" srcId="{AE5DCA27-867C-4B9C-BDAD-A875D4009F8B}" destId="{7CB91D0A-C589-447C-B87A-BB3908506E33}" srcOrd="0" destOrd="0" presId="urn:microsoft.com/office/officeart/2005/8/layout/orgChart1"/>
    <dgm:cxn modelId="{A2F02BC7-FFC8-4C05-9615-8896CD47819E}" srcId="{FB26DA55-E44E-47A4-BBD8-CD8E5AC55D1E}" destId="{228795F9-FB5C-46A9-A2D5-F9DC67504C82}" srcOrd="1" destOrd="0" parTransId="{21246092-9265-4A6F-B421-3ACADF967A04}" sibTransId="{891D0F2A-0BD6-47E3-A7AB-86EF1477E67A}"/>
    <dgm:cxn modelId="{A12DEEC7-8D64-4D59-AE24-7F3B657E2C46}" srcId="{FB26DA55-E44E-47A4-BBD8-CD8E5AC55D1E}" destId="{CE8984A1-EDB0-4927-9466-A20028A93AF1}" srcOrd="0" destOrd="0" parTransId="{D1B85553-B210-4540-829E-6D3045A797B1}" sibTransId="{E0A65838-F3FC-4756-8D3D-9A1D7F210C23}"/>
    <dgm:cxn modelId="{A42A00D8-AE8B-4AB9-A70D-E957BD992E40}" srcId="{FB26DA55-E44E-47A4-BBD8-CD8E5AC55D1E}" destId="{825E9CE2-73BD-41A6-BB3A-1DC544901AA4}" srcOrd="4" destOrd="0" parTransId="{CD3A4F2F-A97A-43B9-81EA-78F65B8E6D41}" sibTransId="{2B650579-3402-469B-899A-D7333DAAAB22}"/>
    <dgm:cxn modelId="{9DD5CED8-9531-4E47-9AB9-40499493BFB2}" type="presOf" srcId="{228795F9-FB5C-46A9-A2D5-F9DC67504C82}" destId="{7DB5EEFF-329C-4E50-94ED-495DAA146AAF}" srcOrd="0" destOrd="0" presId="urn:microsoft.com/office/officeart/2005/8/layout/orgChart1"/>
    <dgm:cxn modelId="{65AF92DD-D048-437C-A257-79F0B2990E45}" type="presOf" srcId="{7EB0A523-8120-4CE1-9544-E2C475E9F693}" destId="{63C17A49-FB82-4BA1-BC9F-998D5FE6627C}" srcOrd="0" destOrd="0" presId="urn:microsoft.com/office/officeart/2005/8/layout/orgChart1"/>
    <dgm:cxn modelId="{A9C353EE-D6FE-49BD-B3D6-C2DAAE32187B}" type="presOf" srcId="{228795F9-FB5C-46A9-A2D5-F9DC67504C82}" destId="{37A458BC-15EE-4CCD-9397-2047E9B2FDD3}" srcOrd="1" destOrd="0" presId="urn:microsoft.com/office/officeart/2005/8/layout/orgChart1"/>
    <dgm:cxn modelId="{5BE23CEF-B1DE-4E5E-97A8-004797EC133F}" type="presOf" srcId="{D1B85553-B210-4540-829E-6D3045A797B1}" destId="{714FFF1D-DD07-4B82-8F1E-DDEBEB210F36}" srcOrd="0" destOrd="0" presId="urn:microsoft.com/office/officeart/2005/8/layout/orgChart1"/>
    <dgm:cxn modelId="{D73002EE-CFC4-4C23-8694-F028FD363E26}" type="presParOf" srcId="{3005496C-FB4B-41F4-8980-D470DAB07590}" destId="{3F0B8972-651F-49CE-99F2-F8159E8BDAD3}" srcOrd="0" destOrd="0" presId="urn:microsoft.com/office/officeart/2005/8/layout/orgChart1"/>
    <dgm:cxn modelId="{9D574716-AE4B-41ED-8360-41AEB6CC8143}" type="presParOf" srcId="{3F0B8972-651F-49CE-99F2-F8159E8BDAD3}" destId="{2A4ACF59-9BF4-4D72-8B8E-9BEA95159FD8}" srcOrd="0" destOrd="0" presId="urn:microsoft.com/office/officeart/2005/8/layout/orgChart1"/>
    <dgm:cxn modelId="{2A717688-4DE1-406E-8838-0FA10E5DD086}" type="presParOf" srcId="{2A4ACF59-9BF4-4D72-8B8E-9BEA95159FD8}" destId="{7D38280C-8942-4690-96A4-930F5B3E2DEF}" srcOrd="0" destOrd="0" presId="urn:microsoft.com/office/officeart/2005/8/layout/orgChart1"/>
    <dgm:cxn modelId="{E09278ED-E5E0-4330-82F1-CF30FD4EB48E}" type="presParOf" srcId="{2A4ACF59-9BF4-4D72-8B8E-9BEA95159FD8}" destId="{7B909EFC-0E2A-4BC5-B0E2-CEE305DA284F}" srcOrd="1" destOrd="0" presId="urn:microsoft.com/office/officeart/2005/8/layout/orgChart1"/>
    <dgm:cxn modelId="{9B9C79E4-8DEA-40C5-A3E9-D4EFA04DC4B7}" type="presParOf" srcId="{3F0B8972-651F-49CE-99F2-F8159E8BDAD3}" destId="{30CA75BC-8BE7-435F-A35E-AF5895969457}" srcOrd="1" destOrd="0" presId="urn:microsoft.com/office/officeart/2005/8/layout/orgChart1"/>
    <dgm:cxn modelId="{96351428-5576-43AD-B124-5C64F9D023C6}" type="presParOf" srcId="{30CA75BC-8BE7-435F-A35E-AF5895969457}" destId="{FC5BE8AD-C46D-4E9B-95E3-A4855AF81983}" srcOrd="0" destOrd="0" presId="urn:microsoft.com/office/officeart/2005/8/layout/orgChart1"/>
    <dgm:cxn modelId="{E9DF4CB1-210A-41B9-884F-6D83C7DCD579}" type="presParOf" srcId="{30CA75BC-8BE7-435F-A35E-AF5895969457}" destId="{1303C201-4752-43E7-AF5D-D59BB0578AE7}" srcOrd="1" destOrd="0" presId="urn:microsoft.com/office/officeart/2005/8/layout/orgChart1"/>
    <dgm:cxn modelId="{2612CE2D-4597-4E6F-B90F-90731C8BC80A}" type="presParOf" srcId="{1303C201-4752-43E7-AF5D-D59BB0578AE7}" destId="{B6036B14-8B05-49C2-B0B0-E7A6D09D5B1A}" srcOrd="0" destOrd="0" presId="urn:microsoft.com/office/officeart/2005/8/layout/orgChart1"/>
    <dgm:cxn modelId="{46A614FC-C246-4790-85F3-528F7584D043}" type="presParOf" srcId="{B6036B14-8B05-49C2-B0B0-E7A6D09D5B1A}" destId="{7DB5EEFF-329C-4E50-94ED-495DAA146AAF}" srcOrd="0" destOrd="0" presId="urn:microsoft.com/office/officeart/2005/8/layout/orgChart1"/>
    <dgm:cxn modelId="{3755075A-1F07-4DA8-AAB2-23D3E122F4A8}" type="presParOf" srcId="{B6036B14-8B05-49C2-B0B0-E7A6D09D5B1A}" destId="{37A458BC-15EE-4CCD-9397-2047E9B2FDD3}" srcOrd="1" destOrd="0" presId="urn:microsoft.com/office/officeart/2005/8/layout/orgChart1"/>
    <dgm:cxn modelId="{8F42CC03-9D0F-4D55-8C21-2E93B3D58FA9}" type="presParOf" srcId="{1303C201-4752-43E7-AF5D-D59BB0578AE7}" destId="{EA0C8472-8577-4495-AF96-E5A0B2839CB8}" srcOrd="1" destOrd="0" presId="urn:microsoft.com/office/officeart/2005/8/layout/orgChart1"/>
    <dgm:cxn modelId="{E6BD78F6-9A62-4EC1-9404-367F55C3512E}" type="presParOf" srcId="{1303C201-4752-43E7-AF5D-D59BB0578AE7}" destId="{3DE4C767-F4B4-4F9F-877E-97937A95EF9B}" srcOrd="2" destOrd="0" presId="urn:microsoft.com/office/officeart/2005/8/layout/orgChart1"/>
    <dgm:cxn modelId="{834EA18A-E7B6-4C88-95EB-D0E92A90FB00}" type="presParOf" srcId="{30CA75BC-8BE7-435F-A35E-AF5895969457}" destId="{456E17E4-E019-4680-9705-B239C7732573}" srcOrd="2" destOrd="0" presId="urn:microsoft.com/office/officeart/2005/8/layout/orgChart1"/>
    <dgm:cxn modelId="{8373C9FD-2504-4F5B-98E1-38422838FF0A}" type="presParOf" srcId="{30CA75BC-8BE7-435F-A35E-AF5895969457}" destId="{A77D2FE5-3352-492F-BB34-24073DE6E6B1}" srcOrd="3" destOrd="0" presId="urn:microsoft.com/office/officeart/2005/8/layout/orgChart1"/>
    <dgm:cxn modelId="{906C1B06-96EA-44A6-807B-C2B487CBC152}" type="presParOf" srcId="{A77D2FE5-3352-492F-BB34-24073DE6E6B1}" destId="{CB44469C-50F4-41E1-8BB1-C64D730835FC}" srcOrd="0" destOrd="0" presId="urn:microsoft.com/office/officeart/2005/8/layout/orgChart1"/>
    <dgm:cxn modelId="{4BB4D2E3-F7AF-4892-9549-3E9A5DF5EEEF}" type="presParOf" srcId="{CB44469C-50F4-41E1-8BB1-C64D730835FC}" destId="{7CB91D0A-C589-447C-B87A-BB3908506E33}" srcOrd="0" destOrd="0" presId="urn:microsoft.com/office/officeart/2005/8/layout/orgChart1"/>
    <dgm:cxn modelId="{9E3DC5AB-88A1-4150-894F-A7AEBA2AE6A9}" type="presParOf" srcId="{CB44469C-50F4-41E1-8BB1-C64D730835FC}" destId="{D43F4182-CF84-4B8E-A3E7-7363D5495A99}" srcOrd="1" destOrd="0" presId="urn:microsoft.com/office/officeart/2005/8/layout/orgChart1"/>
    <dgm:cxn modelId="{3F71688F-DD93-4E64-ABB2-27DF9359ABFA}" type="presParOf" srcId="{A77D2FE5-3352-492F-BB34-24073DE6E6B1}" destId="{667AD918-6719-42E7-AEC5-1B450B29D448}" srcOrd="1" destOrd="0" presId="urn:microsoft.com/office/officeart/2005/8/layout/orgChart1"/>
    <dgm:cxn modelId="{2EC8B529-A9C1-4360-9543-22F37DCC4C2F}" type="presParOf" srcId="{A77D2FE5-3352-492F-BB34-24073DE6E6B1}" destId="{5E5D9A7F-9E14-4B68-A7E5-825D4C8CF674}" srcOrd="2" destOrd="0" presId="urn:microsoft.com/office/officeart/2005/8/layout/orgChart1"/>
    <dgm:cxn modelId="{E25E5C39-B3B9-4E50-9AB9-91FFBA9F7C19}" type="presParOf" srcId="{30CA75BC-8BE7-435F-A35E-AF5895969457}" destId="{4CBE3658-42AA-474A-B7EF-9D5BD1BDF8AF}" srcOrd="4" destOrd="0" presId="urn:microsoft.com/office/officeart/2005/8/layout/orgChart1"/>
    <dgm:cxn modelId="{EC3143CF-7A81-4720-8C4D-40B753B64445}" type="presParOf" srcId="{30CA75BC-8BE7-435F-A35E-AF5895969457}" destId="{85C7A355-58CC-4F46-97E7-4542B894C312}" srcOrd="5" destOrd="0" presId="urn:microsoft.com/office/officeart/2005/8/layout/orgChart1"/>
    <dgm:cxn modelId="{000C36D6-7551-4CCE-AC9D-F006C1F8D638}" type="presParOf" srcId="{85C7A355-58CC-4F46-97E7-4542B894C312}" destId="{B024D98D-DABE-408F-AC3F-259CB3F49712}" srcOrd="0" destOrd="0" presId="urn:microsoft.com/office/officeart/2005/8/layout/orgChart1"/>
    <dgm:cxn modelId="{CBD75D17-739E-40A9-8822-69E5793AB5C7}" type="presParOf" srcId="{B024D98D-DABE-408F-AC3F-259CB3F49712}" destId="{63C17A49-FB82-4BA1-BC9F-998D5FE6627C}" srcOrd="0" destOrd="0" presId="urn:microsoft.com/office/officeart/2005/8/layout/orgChart1"/>
    <dgm:cxn modelId="{FF6CFCD7-0D07-494F-93F7-A2C4B44CD2EF}" type="presParOf" srcId="{B024D98D-DABE-408F-AC3F-259CB3F49712}" destId="{C3C98BFC-29A5-4A64-8480-32346C41BD45}" srcOrd="1" destOrd="0" presId="urn:microsoft.com/office/officeart/2005/8/layout/orgChart1"/>
    <dgm:cxn modelId="{5B17FB30-3BBB-4886-8B61-57CE2ADD8F51}" type="presParOf" srcId="{85C7A355-58CC-4F46-97E7-4542B894C312}" destId="{1D7F630E-260A-430F-94A9-F7879C340874}" srcOrd="1" destOrd="0" presId="urn:microsoft.com/office/officeart/2005/8/layout/orgChart1"/>
    <dgm:cxn modelId="{E62C5DC2-625F-434A-9708-1C29C6344F14}" type="presParOf" srcId="{85C7A355-58CC-4F46-97E7-4542B894C312}" destId="{9193FC6E-0096-495E-8B1A-66D6EF1A839E}" srcOrd="2" destOrd="0" presId="urn:microsoft.com/office/officeart/2005/8/layout/orgChart1"/>
    <dgm:cxn modelId="{994C1209-EDD7-4012-81DB-733C4F1B5332}" type="presParOf" srcId="{30CA75BC-8BE7-435F-A35E-AF5895969457}" destId="{38C61276-2D67-4516-AC87-EC37AB67EDAD}" srcOrd="6" destOrd="0" presId="urn:microsoft.com/office/officeart/2005/8/layout/orgChart1"/>
    <dgm:cxn modelId="{DAB31035-973F-4837-8014-B281F3AEDA35}" type="presParOf" srcId="{30CA75BC-8BE7-435F-A35E-AF5895969457}" destId="{194F8E48-A987-4F3F-99A4-80AD666DC29F}" srcOrd="7" destOrd="0" presId="urn:microsoft.com/office/officeart/2005/8/layout/orgChart1"/>
    <dgm:cxn modelId="{8C5B5720-D4A3-4968-85EC-8C0DEFEF98F3}" type="presParOf" srcId="{194F8E48-A987-4F3F-99A4-80AD666DC29F}" destId="{881E7A1C-93C2-454A-AD91-5281F56E76A6}" srcOrd="0" destOrd="0" presId="urn:microsoft.com/office/officeart/2005/8/layout/orgChart1"/>
    <dgm:cxn modelId="{2FD3DD41-4F4A-4F7B-BA76-0B986D330A72}" type="presParOf" srcId="{881E7A1C-93C2-454A-AD91-5281F56E76A6}" destId="{C3971DC1-15A5-4337-9F8C-5D50128B2277}" srcOrd="0" destOrd="0" presId="urn:microsoft.com/office/officeart/2005/8/layout/orgChart1"/>
    <dgm:cxn modelId="{BF50384B-0FBB-4756-B753-79B257E507A3}" type="presParOf" srcId="{881E7A1C-93C2-454A-AD91-5281F56E76A6}" destId="{63AE5F70-213B-4185-98EF-21F9325D552D}" srcOrd="1" destOrd="0" presId="urn:microsoft.com/office/officeart/2005/8/layout/orgChart1"/>
    <dgm:cxn modelId="{94E087DF-9232-4723-992E-DE368A0CF16D}" type="presParOf" srcId="{194F8E48-A987-4F3F-99A4-80AD666DC29F}" destId="{EB641291-0418-4587-963C-6E5CF962F82C}" srcOrd="1" destOrd="0" presId="urn:microsoft.com/office/officeart/2005/8/layout/orgChart1"/>
    <dgm:cxn modelId="{562C6E59-2663-4D3C-BAEA-D6D1E4C6DF4E}" type="presParOf" srcId="{194F8E48-A987-4F3F-99A4-80AD666DC29F}" destId="{97A9BCD3-97DA-4AE8-AE74-383043F2901D}" srcOrd="2" destOrd="0" presId="urn:microsoft.com/office/officeart/2005/8/layout/orgChart1"/>
    <dgm:cxn modelId="{26C05B38-E7CE-40CB-A9B4-05342B9BD16D}" type="presParOf" srcId="{30CA75BC-8BE7-435F-A35E-AF5895969457}" destId="{4DC61105-CB31-4C25-A1CB-176C756F68F3}" srcOrd="8" destOrd="0" presId="urn:microsoft.com/office/officeart/2005/8/layout/orgChart1"/>
    <dgm:cxn modelId="{9B4862C5-66EE-421A-8471-9230EDF40DE1}" type="presParOf" srcId="{30CA75BC-8BE7-435F-A35E-AF5895969457}" destId="{4A852203-F5F4-4A3C-BA02-7E4C7B020A24}" srcOrd="9" destOrd="0" presId="urn:microsoft.com/office/officeart/2005/8/layout/orgChart1"/>
    <dgm:cxn modelId="{7336A810-2211-4182-954D-145387CF5FC3}" type="presParOf" srcId="{4A852203-F5F4-4A3C-BA02-7E4C7B020A24}" destId="{E5CB042E-F7CC-4F3B-94A2-F77A1EBF19F4}" srcOrd="0" destOrd="0" presId="urn:microsoft.com/office/officeart/2005/8/layout/orgChart1"/>
    <dgm:cxn modelId="{89376F8E-8834-401B-B63C-ECD2C665E9F3}" type="presParOf" srcId="{E5CB042E-F7CC-4F3B-94A2-F77A1EBF19F4}" destId="{90CB48D0-BF59-4388-805E-5A09E2D2C3EB}" srcOrd="0" destOrd="0" presId="urn:microsoft.com/office/officeart/2005/8/layout/orgChart1"/>
    <dgm:cxn modelId="{50111363-66B3-441B-AA5D-1E5FF85B0297}" type="presParOf" srcId="{E5CB042E-F7CC-4F3B-94A2-F77A1EBF19F4}" destId="{F91C87EA-A5E9-4CFF-8672-5A0B5BFABA5A}" srcOrd="1" destOrd="0" presId="urn:microsoft.com/office/officeart/2005/8/layout/orgChart1"/>
    <dgm:cxn modelId="{876D92C2-8243-4100-8DD1-A533CE771E64}" type="presParOf" srcId="{4A852203-F5F4-4A3C-BA02-7E4C7B020A24}" destId="{C652856A-63FE-4B14-95BB-5C4FFB5D7312}" srcOrd="1" destOrd="0" presId="urn:microsoft.com/office/officeart/2005/8/layout/orgChart1"/>
    <dgm:cxn modelId="{DAB37914-C985-40D7-ADA7-910CEEC0544B}" type="presParOf" srcId="{4A852203-F5F4-4A3C-BA02-7E4C7B020A24}" destId="{7083B9C0-D43F-40A7-BC1A-BE2AFFF72E5A}" srcOrd="2" destOrd="0" presId="urn:microsoft.com/office/officeart/2005/8/layout/orgChart1"/>
    <dgm:cxn modelId="{1D8606C0-47DF-4404-9074-B8BB3264D309}" type="presParOf" srcId="{3F0B8972-651F-49CE-99F2-F8159E8BDAD3}" destId="{4356B218-8FAB-4F13-BA2E-A9622471AB4A}" srcOrd="2" destOrd="0" presId="urn:microsoft.com/office/officeart/2005/8/layout/orgChart1"/>
    <dgm:cxn modelId="{F9C1F266-B696-4161-8C0B-CEF5D12C758F}" type="presParOf" srcId="{4356B218-8FAB-4F13-BA2E-A9622471AB4A}" destId="{714FFF1D-DD07-4B82-8F1E-DDEBEB210F36}" srcOrd="0" destOrd="0" presId="urn:microsoft.com/office/officeart/2005/8/layout/orgChart1"/>
    <dgm:cxn modelId="{06037D97-79EB-4FF3-B789-3265F65DF4BE}" type="presParOf" srcId="{4356B218-8FAB-4F13-BA2E-A9622471AB4A}" destId="{4CA9A2BB-EB70-4A23-8C59-3654C6F91698}" srcOrd="1" destOrd="0" presId="urn:microsoft.com/office/officeart/2005/8/layout/orgChart1"/>
    <dgm:cxn modelId="{E33AA83B-EE47-43A3-93A6-424A8E00B203}" type="presParOf" srcId="{4CA9A2BB-EB70-4A23-8C59-3654C6F91698}" destId="{539F27C9-7F89-48D6-A7CD-B424F8B209D9}" srcOrd="0" destOrd="0" presId="urn:microsoft.com/office/officeart/2005/8/layout/orgChart1"/>
    <dgm:cxn modelId="{1F910E60-131D-4483-A31B-1DB156E95530}" type="presParOf" srcId="{539F27C9-7F89-48D6-A7CD-B424F8B209D9}" destId="{1DA3B8F1-6609-456C-B5C2-A4474EF6ED05}" srcOrd="0" destOrd="0" presId="urn:microsoft.com/office/officeart/2005/8/layout/orgChart1"/>
    <dgm:cxn modelId="{82E7321E-9360-4F5A-9021-1CB400B79F30}" type="presParOf" srcId="{539F27C9-7F89-48D6-A7CD-B424F8B209D9}" destId="{4CBA93C5-5591-4429-90AF-69C465C94760}" srcOrd="1" destOrd="0" presId="urn:microsoft.com/office/officeart/2005/8/layout/orgChart1"/>
    <dgm:cxn modelId="{099A0371-8405-464F-8179-1FCA9E469CB6}" type="presParOf" srcId="{4CA9A2BB-EB70-4A23-8C59-3654C6F91698}" destId="{C5346447-F617-4216-83CD-92D4C73CE80C}" srcOrd="1" destOrd="0" presId="urn:microsoft.com/office/officeart/2005/8/layout/orgChart1"/>
    <dgm:cxn modelId="{ABBD0CE3-41C2-46EE-80E7-1118D4B76897}" type="presParOf" srcId="{4CA9A2BB-EB70-4A23-8C59-3654C6F91698}" destId="{70BC6DB3-F9F5-4C1D-ADF9-7CC2F21659E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FFF1D-DD07-4B82-8F1E-DDEBEB210F36}">
      <dsp:nvSpPr>
        <dsp:cNvPr id="0" name=""/>
        <dsp:cNvSpPr/>
      </dsp:nvSpPr>
      <dsp:spPr>
        <a:xfrm>
          <a:off x="3801266" y="1642718"/>
          <a:ext cx="141762" cy="621056"/>
        </a:xfrm>
        <a:custGeom>
          <a:avLst/>
          <a:gdLst/>
          <a:ahLst/>
          <a:cxnLst/>
          <a:rect l="0" t="0" r="0" b="0"/>
          <a:pathLst>
            <a:path>
              <a:moveTo>
                <a:pt x="141762" y="0"/>
              </a:moveTo>
              <a:lnTo>
                <a:pt x="141762" y="621056"/>
              </a:lnTo>
              <a:lnTo>
                <a:pt x="0" y="6210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61105-CB31-4C25-A1CB-176C756F68F3}">
      <dsp:nvSpPr>
        <dsp:cNvPr id="0" name=""/>
        <dsp:cNvSpPr/>
      </dsp:nvSpPr>
      <dsp:spPr>
        <a:xfrm>
          <a:off x="3943029" y="1642718"/>
          <a:ext cx="1639979" cy="1249861"/>
        </a:xfrm>
        <a:custGeom>
          <a:avLst/>
          <a:gdLst/>
          <a:ahLst/>
          <a:cxnLst/>
          <a:rect l="0" t="0" r="0" b="0"/>
          <a:pathLst>
            <a:path>
              <a:moveTo>
                <a:pt x="0" y="0"/>
              </a:moveTo>
              <a:lnTo>
                <a:pt x="0" y="1108098"/>
              </a:lnTo>
              <a:lnTo>
                <a:pt x="1639979" y="1108098"/>
              </a:lnTo>
              <a:lnTo>
                <a:pt x="1639979" y="1249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61276-2D67-4516-AC87-EC37AB67EDAD}">
      <dsp:nvSpPr>
        <dsp:cNvPr id="0" name=""/>
        <dsp:cNvSpPr/>
      </dsp:nvSpPr>
      <dsp:spPr>
        <a:xfrm>
          <a:off x="694717" y="1642718"/>
          <a:ext cx="3248312" cy="1242112"/>
        </a:xfrm>
        <a:custGeom>
          <a:avLst/>
          <a:gdLst/>
          <a:ahLst/>
          <a:cxnLst/>
          <a:rect l="0" t="0" r="0" b="0"/>
          <a:pathLst>
            <a:path>
              <a:moveTo>
                <a:pt x="3248312" y="0"/>
              </a:moveTo>
              <a:lnTo>
                <a:pt x="3248312" y="1100349"/>
              </a:lnTo>
              <a:lnTo>
                <a:pt x="0" y="1100349"/>
              </a:lnTo>
              <a:lnTo>
                <a:pt x="0" y="1242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E3658-42AA-474A-B7EF-9D5BD1BDF8AF}">
      <dsp:nvSpPr>
        <dsp:cNvPr id="0" name=""/>
        <dsp:cNvSpPr/>
      </dsp:nvSpPr>
      <dsp:spPr>
        <a:xfrm>
          <a:off x="3897309" y="1642718"/>
          <a:ext cx="91440" cy="1242112"/>
        </a:xfrm>
        <a:custGeom>
          <a:avLst/>
          <a:gdLst/>
          <a:ahLst/>
          <a:cxnLst/>
          <a:rect l="0" t="0" r="0" b="0"/>
          <a:pathLst>
            <a:path>
              <a:moveTo>
                <a:pt x="45720" y="0"/>
              </a:moveTo>
              <a:lnTo>
                <a:pt x="45720" y="1242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6E17E4-E019-4680-9705-B239C7732573}">
      <dsp:nvSpPr>
        <dsp:cNvPr id="0" name=""/>
        <dsp:cNvSpPr/>
      </dsp:nvSpPr>
      <dsp:spPr>
        <a:xfrm>
          <a:off x="2309382" y="1642718"/>
          <a:ext cx="1633647" cy="1242112"/>
        </a:xfrm>
        <a:custGeom>
          <a:avLst/>
          <a:gdLst/>
          <a:ahLst/>
          <a:cxnLst/>
          <a:rect l="0" t="0" r="0" b="0"/>
          <a:pathLst>
            <a:path>
              <a:moveTo>
                <a:pt x="1633647" y="0"/>
              </a:moveTo>
              <a:lnTo>
                <a:pt x="1633647" y="1100349"/>
              </a:lnTo>
              <a:lnTo>
                <a:pt x="0" y="1100349"/>
              </a:lnTo>
              <a:lnTo>
                <a:pt x="0" y="1242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BE8AD-C46D-4E9B-95E3-A4855AF81983}">
      <dsp:nvSpPr>
        <dsp:cNvPr id="0" name=""/>
        <dsp:cNvSpPr/>
      </dsp:nvSpPr>
      <dsp:spPr>
        <a:xfrm>
          <a:off x="3943029" y="1642718"/>
          <a:ext cx="3265242" cy="1249861"/>
        </a:xfrm>
        <a:custGeom>
          <a:avLst/>
          <a:gdLst/>
          <a:ahLst/>
          <a:cxnLst/>
          <a:rect l="0" t="0" r="0" b="0"/>
          <a:pathLst>
            <a:path>
              <a:moveTo>
                <a:pt x="0" y="0"/>
              </a:moveTo>
              <a:lnTo>
                <a:pt x="0" y="1108098"/>
              </a:lnTo>
              <a:lnTo>
                <a:pt x="3265242" y="1108098"/>
              </a:lnTo>
              <a:lnTo>
                <a:pt x="3265242" y="1249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38280C-8942-4690-96A4-930F5B3E2DEF}">
      <dsp:nvSpPr>
        <dsp:cNvPr id="0" name=""/>
        <dsp:cNvSpPr/>
      </dsp:nvSpPr>
      <dsp:spPr>
        <a:xfrm>
          <a:off x="3267968" y="967657"/>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Anna Salt Troise</a:t>
          </a:r>
          <a:br>
            <a:rPr lang="en-US" sz="1100" b="1" kern="1200"/>
          </a:br>
          <a:r>
            <a:rPr lang="en-US" sz="1100" b="1" kern="1200"/>
            <a:t>Chief Commercial Strategist</a:t>
          </a:r>
          <a:br>
            <a:rPr lang="en-US" sz="1100" b="1" kern="1200"/>
          </a:br>
          <a:endParaRPr lang="en-US" sz="1100" b="1" kern="1200"/>
        </a:p>
      </dsp:txBody>
      <dsp:txXfrm>
        <a:off x="3267968" y="967657"/>
        <a:ext cx="1350121" cy="675060"/>
      </dsp:txXfrm>
    </dsp:sp>
    <dsp:sp modelId="{7DB5EEFF-329C-4E50-94ED-495DAA146AAF}">
      <dsp:nvSpPr>
        <dsp:cNvPr id="0" name=""/>
        <dsp:cNvSpPr/>
      </dsp:nvSpPr>
      <dsp:spPr>
        <a:xfrm>
          <a:off x="6533211" y="2892580"/>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Irene Bogdal</a:t>
          </a:r>
          <a:br>
            <a:rPr lang="en-US" sz="1100" b="1" kern="1200"/>
          </a:br>
          <a:r>
            <a:rPr lang="en-US" sz="1100" b="1" kern="1200"/>
            <a:t>Administrative Specialist</a:t>
          </a:r>
        </a:p>
      </dsp:txBody>
      <dsp:txXfrm>
        <a:off x="6533211" y="2892580"/>
        <a:ext cx="1350121" cy="675060"/>
      </dsp:txXfrm>
    </dsp:sp>
    <dsp:sp modelId="{7CB91D0A-C589-447C-B87A-BB3908506E33}">
      <dsp:nvSpPr>
        <dsp:cNvPr id="0" name=""/>
        <dsp:cNvSpPr/>
      </dsp:nvSpPr>
      <dsp:spPr>
        <a:xfrm>
          <a:off x="1634321" y="2884830"/>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Christina Crumlish</a:t>
          </a:r>
          <a:br>
            <a:rPr lang="en-US" sz="1100" b="1" kern="1200"/>
          </a:br>
          <a:r>
            <a:rPr lang="en-US" sz="1100" b="1" kern="1200"/>
            <a:t>Examinations Specialist</a:t>
          </a:r>
        </a:p>
      </dsp:txBody>
      <dsp:txXfrm>
        <a:off x="1634321" y="2884830"/>
        <a:ext cx="1350121" cy="675060"/>
      </dsp:txXfrm>
    </dsp:sp>
    <dsp:sp modelId="{63C17A49-FB82-4BA1-BC9F-998D5FE6627C}">
      <dsp:nvSpPr>
        <dsp:cNvPr id="0" name=""/>
        <dsp:cNvSpPr/>
      </dsp:nvSpPr>
      <dsp:spPr>
        <a:xfrm>
          <a:off x="3267968" y="2884830"/>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David Marshall</a:t>
          </a:r>
          <a:br>
            <a:rPr lang="en-US" sz="1100" b="1" kern="1200"/>
          </a:br>
          <a:r>
            <a:rPr lang="en-US" sz="1100" b="1" kern="1200"/>
            <a:t>Manager -Assessments &amp; Examinations</a:t>
          </a:r>
        </a:p>
      </dsp:txBody>
      <dsp:txXfrm>
        <a:off x="3267968" y="2884830"/>
        <a:ext cx="1350121" cy="675060"/>
      </dsp:txXfrm>
    </dsp:sp>
    <dsp:sp modelId="{C3971DC1-15A5-4337-9F8C-5D50128B2277}">
      <dsp:nvSpPr>
        <dsp:cNvPr id="0" name=""/>
        <dsp:cNvSpPr/>
      </dsp:nvSpPr>
      <dsp:spPr>
        <a:xfrm>
          <a:off x="19656" y="2884830"/>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Marcie Lampert</a:t>
          </a:r>
          <a:br>
            <a:rPr lang="en-US" sz="1100" b="1" kern="1200"/>
          </a:br>
          <a:r>
            <a:rPr lang="en-US" sz="1100" b="1" kern="1200"/>
            <a:t>Examinations Specialist</a:t>
          </a:r>
        </a:p>
      </dsp:txBody>
      <dsp:txXfrm>
        <a:off x="19656" y="2884830"/>
        <a:ext cx="1350121" cy="675060"/>
      </dsp:txXfrm>
    </dsp:sp>
    <dsp:sp modelId="{90CB48D0-BF59-4388-805E-5A09E2D2C3EB}">
      <dsp:nvSpPr>
        <dsp:cNvPr id="0" name=""/>
        <dsp:cNvSpPr/>
      </dsp:nvSpPr>
      <dsp:spPr>
        <a:xfrm>
          <a:off x="4907948" y="2892580"/>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Astrid Delaney</a:t>
          </a:r>
          <a:br>
            <a:rPr lang="en-US" sz="1100" b="1" kern="1200"/>
          </a:br>
          <a:r>
            <a:rPr lang="en-US" sz="1100" b="1" kern="1200"/>
            <a:t>Examinations Specialist</a:t>
          </a:r>
        </a:p>
      </dsp:txBody>
      <dsp:txXfrm>
        <a:off x="4907948" y="2892580"/>
        <a:ext cx="1350121" cy="675060"/>
      </dsp:txXfrm>
    </dsp:sp>
    <dsp:sp modelId="{1DA3B8F1-6609-456C-B5C2-A4474EF6ED05}">
      <dsp:nvSpPr>
        <dsp:cNvPr id="0" name=""/>
        <dsp:cNvSpPr/>
      </dsp:nvSpPr>
      <dsp:spPr>
        <a:xfrm>
          <a:off x="2451144" y="1926244"/>
          <a:ext cx="1350121" cy="675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Brian Moore</a:t>
          </a:r>
        </a:p>
        <a:p>
          <a:pPr marL="0" lvl="0" indent="0" algn="ctr" defTabSz="488950">
            <a:lnSpc>
              <a:spcPct val="90000"/>
            </a:lnSpc>
            <a:spcBef>
              <a:spcPct val="0"/>
            </a:spcBef>
            <a:spcAft>
              <a:spcPct val="35000"/>
            </a:spcAft>
            <a:buNone/>
          </a:pPr>
          <a:r>
            <a:rPr lang="en-US" sz="1100" b="1" kern="1200"/>
            <a:t>Director Learning &amp; Practice</a:t>
          </a:r>
        </a:p>
      </dsp:txBody>
      <dsp:txXfrm>
        <a:off x="2451144" y="1926244"/>
        <a:ext cx="1350121" cy="6750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8B882-ABC2-49C0-A8A7-3545EB8692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C8C352D-1E08-461B-A3A8-70D7A2B9E9F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135E89-4C22-4761-98AB-B89601A96B25}" type="datetimeFigureOut">
              <a:rPr lang="en-US"/>
              <a:pPr>
                <a:defRPr/>
              </a:pPr>
              <a:t>2/12/2024</a:t>
            </a:fld>
            <a:endParaRPr lang="en-US"/>
          </a:p>
        </p:txBody>
      </p:sp>
      <p:sp>
        <p:nvSpPr>
          <p:cNvPr id="4" name="Slide Image Placeholder 3">
            <a:extLst>
              <a:ext uri="{FF2B5EF4-FFF2-40B4-BE49-F238E27FC236}">
                <a16:creationId xmlns:a16="http://schemas.microsoft.com/office/drawing/2014/main" id="{AC6B249D-BD8D-4653-9320-425EDA5739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F34BB82-56E0-42F4-8488-FCBC60916A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C206CE5-0D85-4159-8E84-C5A577A283F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0B090C8-A35F-4D65-BDAC-8AFFA9162C7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02B848-E322-47AA-B677-53397C757D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02B848-E322-47AA-B677-53397C757D15}" type="slidenum">
              <a:rPr lang="en-US" altLang="en-US" smtClean="0"/>
              <a:pPr>
                <a:defRPr/>
              </a:pPr>
              <a:t>2</a:t>
            </a:fld>
            <a:endParaRPr lang="en-US" altLang="en-US"/>
          </a:p>
        </p:txBody>
      </p:sp>
    </p:spTree>
    <p:extLst>
      <p:ext uri="{BB962C8B-B14F-4D97-AF65-F5344CB8AC3E}">
        <p14:creationId xmlns:p14="http://schemas.microsoft.com/office/powerpoint/2010/main" val="45855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6643070-ECF9-42FA-9999-D01719B7D3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E6116D7-FC88-49F2-B96E-67ECE7E077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4,942 residents in 2020</a:t>
            </a:r>
          </a:p>
          <a:p>
            <a:r>
              <a:rPr lang="en-US" altLang="en-US"/>
              <a:t>228 programs in 2020</a:t>
            </a:r>
          </a:p>
          <a:p>
            <a:r>
              <a:rPr lang="en-US" altLang="en-US"/>
              <a:t>40%/60% in-person vs. remote</a:t>
            </a:r>
          </a:p>
        </p:txBody>
      </p:sp>
      <p:sp>
        <p:nvSpPr>
          <p:cNvPr id="15364" name="Slide Number Placeholder 3">
            <a:extLst>
              <a:ext uri="{FF2B5EF4-FFF2-40B4-BE49-F238E27FC236}">
                <a16:creationId xmlns:a16="http://schemas.microsoft.com/office/drawing/2014/main" id="{E21034EF-3F03-461F-9E7C-26EF50825A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9765E9-0D3C-4342-98CD-E2B6C1C47CB9}" type="slidenum">
              <a:rPr lang="en-US" altLang="en-US" smtClean="0"/>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was an outlier for ABOS as well</a:t>
            </a:r>
          </a:p>
        </p:txBody>
      </p:sp>
      <p:sp>
        <p:nvSpPr>
          <p:cNvPr id="4" name="Slide Number Placeholder 3"/>
          <p:cNvSpPr>
            <a:spLocks noGrp="1"/>
          </p:cNvSpPr>
          <p:nvPr>
            <p:ph type="sldNum" sz="quarter" idx="5"/>
          </p:nvPr>
        </p:nvSpPr>
        <p:spPr/>
        <p:txBody>
          <a:bodyPr/>
          <a:lstStyle/>
          <a:p>
            <a:pPr>
              <a:defRPr/>
            </a:pPr>
            <a:fld id="{6D02B848-E322-47AA-B677-53397C757D15}" type="slidenum">
              <a:rPr lang="en-US" altLang="en-US" smtClean="0"/>
              <a:pPr>
                <a:defRPr/>
              </a:pPr>
              <a:t>16</a:t>
            </a:fld>
            <a:endParaRPr lang="en-US" altLang="en-US"/>
          </a:p>
        </p:txBody>
      </p:sp>
    </p:spTree>
    <p:extLst>
      <p:ext uri="{BB962C8B-B14F-4D97-AF65-F5344CB8AC3E}">
        <p14:creationId xmlns:p14="http://schemas.microsoft.com/office/powerpoint/2010/main" val="245563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Closed potential security holes and made for more effective tracking of program test sessions</a:t>
            </a:r>
          </a:p>
          <a:p>
            <a:pPr marL="228600" indent="-228600">
              <a:buAutoNum type="arabicPeriod"/>
            </a:pPr>
            <a:r>
              <a:rPr lang="en-US"/>
              <a:t>Problem resolved through use of the vendor Session Management feature</a:t>
            </a:r>
          </a:p>
          <a:p>
            <a:pPr marL="228600" indent="-228600">
              <a:buAutoNum type="arabicPeriod"/>
            </a:pPr>
            <a:r>
              <a:rPr lang="en-US"/>
              <a:t>All programs registered 2 proctors, but there is no reliable method to verify adherence</a:t>
            </a:r>
          </a:p>
          <a:p>
            <a:pPr marL="228600" indent="-228600">
              <a:buAutoNum type="arabicPeriod"/>
            </a:pPr>
            <a:r>
              <a:rPr lang="en-US"/>
              <a:t>No reliable way to assure compliance</a:t>
            </a:r>
          </a:p>
          <a:p>
            <a:pPr marL="228600" indent="-228600">
              <a:buAutoNum type="arabicPeriod"/>
            </a:pPr>
            <a:r>
              <a:rPr lang="en-US"/>
              <a:t>Greater specificity, but we can’t make them read it!</a:t>
            </a:r>
          </a:p>
        </p:txBody>
      </p:sp>
      <p:sp>
        <p:nvSpPr>
          <p:cNvPr id="4" name="Slide Number Placeholder 3"/>
          <p:cNvSpPr>
            <a:spLocks noGrp="1"/>
          </p:cNvSpPr>
          <p:nvPr>
            <p:ph type="sldNum" sz="quarter" idx="5"/>
          </p:nvPr>
        </p:nvSpPr>
        <p:spPr/>
        <p:txBody>
          <a:bodyPr/>
          <a:lstStyle/>
          <a:p>
            <a:pPr>
              <a:defRPr/>
            </a:pPr>
            <a:fld id="{6D02B848-E322-47AA-B677-53397C757D15}" type="slidenum">
              <a:rPr lang="en-US" altLang="en-US" smtClean="0"/>
              <a:pPr>
                <a:defRPr/>
              </a:pPr>
              <a:t>17</a:t>
            </a:fld>
            <a:endParaRPr lang="en-US" altLang="en-US"/>
          </a:p>
        </p:txBody>
      </p:sp>
    </p:spTree>
    <p:extLst>
      <p:ext uri="{BB962C8B-B14F-4D97-AF65-F5344CB8AC3E}">
        <p14:creationId xmlns:p14="http://schemas.microsoft.com/office/powerpoint/2010/main" val="247960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a:defRPr/>
            </a:pPr>
            <a:fld id="{6D02B848-E322-47AA-B677-53397C757D15}" type="slidenum">
              <a:rPr lang="en-US" altLang="en-US" smtClean="0"/>
              <a:pPr>
                <a:defRPr/>
              </a:pPr>
              <a:t>18</a:t>
            </a:fld>
            <a:endParaRPr lang="en-US" altLang="en-US"/>
          </a:p>
        </p:txBody>
      </p:sp>
    </p:spTree>
    <p:extLst>
      <p:ext uri="{BB962C8B-B14F-4D97-AF65-F5344CB8AC3E}">
        <p14:creationId xmlns:p14="http://schemas.microsoft.com/office/powerpoint/2010/main" val="211830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endParaRPr lang="en-US"/>
          </a:p>
        </p:txBody>
      </p:sp>
      <p:sp>
        <p:nvSpPr>
          <p:cNvPr id="3" name="Subtitle 2"/>
          <p:cNvSpPr>
            <a:spLocks noGrp="1"/>
          </p:cNvSpPr>
          <p:nvPr>
            <p:ph type="subTitle" idx="1"/>
          </p:nvPr>
        </p:nvSpPr>
        <p:spPr>
          <a:xfrm>
            <a:off x="1604683" y="4758485"/>
            <a:ext cx="9144000" cy="1144774"/>
          </a:xfrm>
        </p:spPr>
        <p:txBody>
          <a:bodyPr/>
          <a:lstStyle>
            <a:lvl1pPr marL="0" marR="0" indent="0" algn="ctr" defTabSz="685766" rtl="0" eaLnBrk="1" fontAlgn="auto" latinLnBrk="0" hangingPunct="1">
              <a:lnSpc>
                <a:spcPct val="90000"/>
              </a:lnSpc>
              <a:spcBef>
                <a:spcPts val="751"/>
              </a:spcBef>
              <a:spcAft>
                <a:spcPts val="0"/>
              </a:spcAft>
              <a:buClrTx/>
              <a:buSzTx/>
              <a:buFont typeface="Arial"/>
              <a:buNone/>
              <a:tabLst/>
              <a:defRPr lang="en-US" sz="1100" b="1" smtClean="0">
                <a:effectLst/>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pPr lvl="0"/>
            <a:endParaRPr lang="en-US"/>
          </a:p>
          <a:p>
            <a:pPr lvl="0"/>
            <a:endParaRPr lang="en-US"/>
          </a:p>
          <a:p>
            <a:endParaRPr lang="en-US"/>
          </a:p>
        </p:txBody>
      </p:sp>
      <p:sp>
        <p:nvSpPr>
          <p:cNvPr id="4" name="Date Placeholder 3">
            <a:extLst>
              <a:ext uri="{FF2B5EF4-FFF2-40B4-BE49-F238E27FC236}">
                <a16:creationId xmlns:a16="http://schemas.microsoft.com/office/drawing/2014/main" id="{61BD2660-96D2-45DE-8831-356F6664B781}"/>
              </a:ext>
            </a:extLst>
          </p:cNvPr>
          <p:cNvSpPr>
            <a:spLocks noGrp="1"/>
          </p:cNvSpPr>
          <p:nvPr>
            <p:ph type="dt" sz="half" idx="10"/>
          </p:nvPr>
        </p:nvSpPr>
        <p:spPr>
          <a:xfrm>
            <a:off x="1604963" y="6356350"/>
            <a:ext cx="1976437" cy="365125"/>
          </a:xfrm>
        </p:spPr>
        <p:txBody>
          <a:bodyPr/>
          <a:lstStyle>
            <a:lvl1pPr>
              <a:defRPr>
                <a:solidFill>
                  <a:schemeClr val="bg2">
                    <a:lumMod val="50000"/>
                  </a:schemeClr>
                </a:solidFill>
              </a:defRPr>
            </a:lvl1pPr>
          </a:lstStyle>
          <a:p>
            <a:pPr>
              <a:defRPr/>
            </a:pPr>
            <a:r>
              <a:rPr lang="en-US"/>
              <a:t>12/1/2016 </a:t>
            </a:r>
          </a:p>
        </p:txBody>
      </p:sp>
      <p:sp>
        <p:nvSpPr>
          <p:cNvPr id="5" name="Footer Placeholder 4">
            <a:extLst>
              <a:ext uri="{FF2B5EF4-FFF2-40B4-BE49-F238E27FC236}">
                <a16:creationId xmlns:a16="http://schemas.microsoft.com/office/drawing/2014/main" id="{634912AA-1320-413B-973C-EC93E43DA1EC}"/>
              </a:ext>
            </a:extLst>
          </p:cNvPr>
          <p:cNvSpPr>
            <a:spLocks noGrp="1"/>
          </p:cNvSpPr>
          <p:nvPr>
            <p:ph type="ftr" sz="quarter" idx="11"/>
          </p:nvPr>
        </p:nvSpPr>
        <p:spPr/>
        <p:txBody>
          <a:bodyPr/>
          <a:lstStyle>
            <a:lvl1pPr>
              <a:defRPr>
                <a:solidFill>
                  <a:schemeClr val="bg2">
                    <a:lumMod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B0E220A-350C-4E09-85DB-CA1B88F205C5}"/>
              </a:ext>
            </a:extLst>
          </p:cNvPr>
          <p:cNvSpPr>
            <a:spLocks noGrp="1"/>
          </p:cNvSpPr>
          <p:nvPr>
            <p:ph type="sldNum" sz="quarter" idx="12"/>
          </p:nvPr>
        </p:nvSpPr>
        <p:spPr/>
        <p:txBody>
          <a:bodyPr/>
          <a:lstStyle>
            <a:lvl1pPr>
              <a:defRPr>
                <a:solidFill>
                  <a:srgbClr val="767171"/>
                </a:solidFill>
              </a:defRPr>
            </a:lvl1pPr>
          </a:lstStyle>
          <a:p>
            <a:pPr>
              <a:defRPr/>
            </a:pPr>
            <a:fld id="{3D99EEB0-0D1F-494D-844E-126A7B15F8E9}" type="slidenum">
              <a:rPr lang="en-US" altLang="en-US"/>
              <a:pPr>
                <a:defRPr/>
              </a:pPr>
              <a:t>‹#›</a:t>
            </a:fld>
            <a:endParaRPr lang="en-US" altLang="en-US"/>
          </a:p>
        </p:txBody>
      </p:sp>
    </p:spTree>
    <p:extLst>
      <p:ext uri="{BB962C8B-B14F-4D97-AF65-F5344CB8AC3E}">
        <p14:creationId xmlns:p14="http://schemas.microsoft.com/office/powerpoint/2010/main" val="327082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181600" y="137160"/>
            <a:ext cx="6172200" cy="5411788"/>
          </a:xfrm>
        </p:spPr>
        <p:txBody>
          <a:bodyPr rtlCol="0">
            <a:normAutofit/>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3">
            <a:extLst>
              <a:ext uri="{FF2B5EF4-FFF2-40B4-BE49-F238E27FC236}">
                <a16:creationId xmlns:a16="http://schemas.microsoft.com/office/drawing/2014/main" id="{ABD72D26-0745-4389-B684-483FAF644367}"/>
              </a:ext>
            </a:extLst>
          </p:cNvPr>
          <p:cNvSpPr>
            <a:spLocks noGrp="1"/>
          </p:cNvSpPr>
          <p:nvPr>
            <p:ph type="dt" sz="half" idx="10"/>
          </p:nvPr>
        </p:nvSpPr>
        <p:spPr/>
        <p:txBody>
          <a:bodyPr/>
          <a:lstStyle>
            <a:lvl1pPr>
              <a:defRPr/>
            </a:lvl1pPr>
          </a:lstStyle>
          <a:p>
            <a:pPr>
              <a:defRPr/>
            </a:pPr>
            <a:fld id="{4FD1648A-AD71-4466-A98D-E3F3B5AB583A}" type="datetimeFigureOut">
              <a:rPr lang="en-US"/>
              <a:pPr>
                <a:defRPr/>
              </a:pPr>
              <a:t>2/12/2024</a:t>
            </a:fld>
            <a:endParaRPr lang="en-US"/>
          </a:p>
        </p:txBody>
      </p:sp>
      <p:sp>
        <p:nvSpPr>
          <p:cNvPr id="6" name="Footer Placeholder 4">
            <a:extLst>
              <a:ext uri="{FF2B5EF4-FFF2-40B4-BE49-F238E27FC236}">
                <a16:creationId xmlns:a16="http://schemas.microsoft.com/office/drawing/2014/main" id="{19564435-ED8A-426D-A173-640A9B0461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B52A67-29C3-489D-90AB-1E94CAFB31F6}"/>
              </a:ext>
            </a:extLst>
          </p:cNvPr>
          <p:cNvSpPr>
            <a:spLocks noGrp="1"/>
          </p:cNvSpPr>
          <p:nvPr>
            <p:ph type="sldNum" sz="quarter" idx="12"/>
          </p:nvPr>
        </p:nvSpPr>
        <p:spPr/>
        <p:txBody>
          <a:bodyPr/>
          <a:lstStyle>
            <a:lvl1pPr>
              <a:defRPr/>
            </a:lvl1pPr>
          </a:lstStyle>
          <a:p>
            <a:pPr>
              <a:defRPr/>
            </a:pPr>
            <a:fld id="{550878E1-CF14-480D-9E03-4E01A1A5C859}" type="slidenum">
              <a:rPr lang="en-US" altLang="en-US"/>
              <a:pPr>
                <a:defRPr/>
              </a:pPr>
              <a:t>‹#›</a:t>
            </a:fld>
            <a:endParaRPr lang="en-US" altLang="en-US"/>
          </a:p>
        </p:txBody>
      </p:sp>
    </p:spTree>
    <p:extLst>
      <p:ext uri="{BB962C8B-B14F-4D97-AF65-F5344CB8AC3E}">
        <p14:creationId xmlns:p14="http://schemas.microsoft.com/office/powerpoint/2010/main" val="6489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0AA51-6510-4834-86E9-FE4EC3B467F3}"/>
              </a:ext>
            </a:extLst>
          </p:cNvPr>
          <p:cNvSpPr>
            <a:spLocks noGrp="1"/>
          </p:cNvSpPr>
          <p:nvPr>
            <p:ph type="dt" sz="half" idx="10"/>
          </p:nvPr>
        </p:nvSpPr>
        <p:spPr/>
        <p:txBody>
          <a:bodyPr/>
          <a:lstStyle>
            <a:lvl1pPr>
              <a:defRPr/>
            </a:lvl1pPr>
          </a:lstStyle>
          <a:p>
            <a:pPr>
              <a:defRPr/>
            </a:pPr>
            <a:fld id="{8E143C6D-308D-4BDA-8F6E-FE5D9336FAA9}" type="datetimeFigureOut">
              <a:rPr lang="en-US"/>
              <a:pPr>
                <a:defRPr/>
              </a:pPr>
              <a:t>2/12/2024</a:t>
            </a:fld>
            <a:endParaRPr lang="en-US"/>
          </a:p>
        </p:txBody>
      </p:sp>
      <p:sp>
        <p:nvSpPr>
          <p:cNvPr id="5" name="Footer Placeholder 4">
            <a:extLst>
              <a:ext uri="{FF2B5EF4-FFF2-40B4-BE49-F238E27FC236}">
                <a16:creationId xmlns:a16="http://schemas.microsoft.com/office/drawing/2014/main" id="{423EB374-0203-402B-BE8D-7394DF96E7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4FDEAE-6349-41F8-A6C1-D4DABE9F1BD5}"/>
              </a:ext>
            </a:extLst>
          </p:cNvPr>
          <p:cNvSpPr>
            <a:spLocks noGrp="1"/>
          </p:cNvSpPr>
          <p:nvPr>
            <p:ph type="sldNum" sz="quarter" idx="12"/>
          </p:nvPr>
        </p:nvSpPr>
        <p:spPr/>
        <p:txBody>
          <a:bodyPr/>
          <a:lstStyle>
            <a:lvl1pPr>
              <a:defRPr/>
            </a:lvl1pPr>
          </a:lstStyle>
          <a:p>
            <a:pPr>
              <a:defRPr/>
            </a:pPr>
            <a:fld id="{0C0A9080-74D1-418A-9DDD-D0C5DA01B953}" type="slidenum">
              <a:rPr lang="en-US" altLang="en-US"/>
              <a:pPr>
                <a:defRPr/>
              </a:pPr>
              <a:t>‹#›</a:t>
            </a:fld>
            <a:endParaRPr lang="en-US" altLang="en-US"/>
          </a:p>
        </p:txBody>
      </p:sp>
    </p:spTree>
    <p:extLst>
      <p:ext uri="{BB962C8B-B14F-4D97-AF65-F5344CB8AC3E}">
        <p14:creationId xmlns:p14="http://schemas.microsoft.com/office/powerpoint/2010/main" val="77570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E7A90-5CC1-4100-A65C-481700911AD7}"/>
              </a:ext>
            </a:extLst>
          </p:cNvPr>
          <p:cNvSpPr>
            <a:spLocks noGrp="1"/>
          </p:cNvSpPr>
          <p:nvPr>
            <p:ph type="dt" sz="half" idx="10"/>
          </p:nvPr>
        </p:nvSpPr>
        <p:spPr/>
        <p:txBody>
          <a:bodyPr/>
          <a:lstStyle>
            <a:lvl1pPr>
              <a:defRPr/>
            </a:lvl1pPr>
          </a:lstStyle>
          <a:p>
            <a:pPr>
              <a:defRPr/>
            </a:pPr>
            <a:fld id="{0A7B19A8-B60D-42D3-A7DE-151AA5278640}" type="datetimeFigureOut">
              <a:rPr lang="en-US"/>
              <a:pPr>
                <a:defRPr/>
              </a:pPr>
              <a:t>2/12/2024</a:t>
            </a:fld>
            <a:endParaRPr lang="en-US"/>
          </a:p>
        </p:txBody>
      </p:sp>
      <p:sp>
        <p:nvSpPr>
          <p:cNvPr id="5" name="Footer Placeholder 4">
            <a:extLst>
              <a:ext uri="{FF2B5EF4-FFF2-40B4-BE49-F238E27FC236}">
                <a16:creationId xmlns:a16="http://schemas.microsoft.com/office/drawing/2014/main" id="{31374059-C4E5-468C-8C1D-508E38E2A1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B2E9AF-3352-439D-9B08-B2633E4C6C4F}"/>
              </a:ext>
            </a:extLst>
          </p:cNvPr>
          <p:cNvSpPr>
            <a:spLocks noGrp="1"/>
          </p:cNvSpPr>
          <p:nvPr>
            <p:ph type="sldNum" sz="quarter" idx="12"/>
          </p:nvPr>
        </p:nvSpPr>
        <p:spPr/>
        <p:txBody>
          <a:bodyPr/>
          <a:lstStyle>
            <a:lvl1pPr>
              <a:defRPr/>
            </a:lvl1pPr>
          </a:lstStyle>
          <a:p>
            <a:pPr>
              <a:defRPr/>
            </a:pPr>
            <a:fld id="{51D60DC7-559E-468A-90F6-0BEE74E9B14A}" type="slidenum">
              <a:rPr lang="en-US" altLang="en-US"/>
              <a:pPr>
                <a:defRPr/>
              </a:pPr>
              <a:t>‹#›</a:t>
            </a:fld>
            <a:endParaRPr lang="en-US" altLang="en-US"/>
          </a:p>
        </p:txBody>
      </p:sp>
    </p:spTree>
    <p:extLst>
      <p:ext uri="{BB962C8B-B14F-4D97-AF65-F5344CB8AC3E}">
        <p14:creationId xmlns:p14="http://schemas.microsoft.com/office/powerpoint/2010/main" val="735254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3230"/>
            <a:ext cx="9144000" cy="2387600"/>
          </a:xfrm>
        </p:spPr>
        <p:txBody>
          <a:bodyPr anchor="b"/>
          <a:lstStyle>
            <a:lvl1pPr algn="ctr">
              <a:defRPr sz="6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50413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p:cNvCxnSpPr/>
          <p:nvPr userDrawn="1"/>
        </p:nvCxnSpPr>
        <p:spPr>
          <a:xfrm>
            <a:off x="0" y="57509"/>
            <a:ext cx="12192000" cy="0"/>
          </a:xfrm>
          <a:prstGeom prst="line">
            <a:avLst/>
          </a:prstGeom>
          <a:ln w="114300">
            <a:solidFill>
              <a:srgbClr val="C00433"/>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aaos"/>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965" b="24205"/>
          <a:stretch/>
        </p:blipFill>
        <p:spPr bwMode="auto">
          <a:xfrm>
            <a:off x="4027714" y="212690"/>
            <a:ext cx="4136572" cy="21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0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1551461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376161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2203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644226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402120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96356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13513"/>
            <a:ext cx="11125200" cy="685799"/>
          </a:xfrm>
        </p:spPr>
        <p:txBody>
          <a:bodyPr>
            <a:normAutofit/>
          </a:bodyPr>
          <a:lstStyle>
            <a:lvl1pPr>
              <a:defRPr sz="3200"/>
            </a:lvl1pPr>
          </a:lstStyle>
          <a:p>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B3FF3-9D16-4515-B614-ECACF684D8FE}"/>
              </a:ext>
            </a:extLst>
          </p:cNvPr>
          <p:cNvSpPr>
            <a:spLocks noGrp="1"/>
          </p:cNvSpPr>
          <p:nvPr>
            <p:ph type="dt" sz="half" idx="10"/>
          </p:nvPr>
        </p:nvSpPr>
        <p:spPr/>
        <p:txBody>
          <a:bodyPr/>
          <a:lstStyle>
            <a:lvl1pPr>
              <a:defRPr/>
            </a:lvl1pPr>
          </a:lstStyle>
          <a:p>
            <a:pPr>
              <a:defRPr/>
            </a:pPr>
            <a:fld id="{E6823D2E-A45D-42D7-ABB0-7265A2C47A72}" type="datetimeFigureOut">
              <a:rPr lang="en-US"/>
              <a:pPr>
                <a:defRPr/>
              </a:pPr>
              <a:t>2/12/2024</a:t>
            </a:fld>
            <a:endParaRPr lang="en-US"/>
          </a:p>
        </p:txBody>
      </p:sp>
      <p:sp>
        <p:nvSpPr>
          <p:cNvPr id="5" name="Footer Placeholder 4">
            <a:extLst>
              <a:ext uri="{FF2B5EF4-FFF2-40B4-BE49-F238E27FC236}">
                <a16:creationId xmlns:a16="http://schemas.microsoft.com/office/drawing/2014/main" id="{CCEB7636-D345-4AC1-B714-51A02CBD76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81ABB4-C5E2-421F-B7A5-A2E18E465C70}"/>
              </a:ext>
            </a:extLst>
          </p:cNvPr>
          <p:cNvSpPr>
            <a:spLocks noGrp="1"/>
          </p:cNvSpPr>
          <p:nvPr>
            <p:ph type="sldNum" sz="quarter" idx="12"/>
          </p:nvPr>
        </p:nvSpPr>
        <p:spPr/>
        <p:txBody>
          <a:bodyPr/>
          <a:lstStyle>
            <a:lvl1pPr>
              <a:defRPr/>
            </a:lvl1pPr>
          </a:lstStyle>
          <a:p>
            <a:pPr>
              <a:defRPr/>
            </a:pPr>
            <a:fld id="{67D4A6DB-C897-4815-A360-14188871252E}" type="slidenum">
              <a:rPr lang="en-US" altLang="en-US"/>
              <a:pPr>
                <a:defRPr/>
              </a:pPr>
              <a:t>‹#›</a:t>
            </a:fld>
            <a:endParaRPr lang="en-US" altLang="en-US"/>
          </a:p>
        </p:txBody>
      </p:sp>
    </p:spTree>
    <p:extLst>
      <p:ext uri="{BB962C8B-B14F-4D97-AF65-F5344CB8AC3E}">
        <p14:creationId xmlns:p14="http://schemas.microsoft.com/office/powerpoint/2010/main" val="208314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868049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Black" panose="020B0A040201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3682740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rategic Plan">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847588F-2CFA-924B-A0AB-0CA7AFA1AC53}"/>
              </a:ext>
            </a:extLst>
          </p:cNvPr>
          <p:cNvSpPr/>
          <p:nvPr userDrawn="1"/>
        </p:nvSpPr>
        <p:spPr>
          <a:xfrm>
            <a:off x="4152161" y="1001490"/>
            <a:ext cx="3845496"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The trusted leaders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advancing musculoskeletal health </a:t>
            </a:r>
          </a:p>
        </p:txBody>
      </p:sp>
      <p:sp>
        <p:nvSpPr>
          <p:cNvPr id="34" name="Rectangle 33">
            <a:extLst>
              <a:ext uri="{FF2B5EF4-FFF2-40B4-BE49-F238E27FC236}">
                <a16:creationId xmlns:a16="http://schemas.microsoft.com/office/drawing/2014/main" id="{822D7E8A-96F6-9F42-902D-8DB2B1F293B0}"/>
              </a:ext>
            </a:extLst>
          </p:cNvPr>
          <p:cNvSpPr/>
          <p:nvPr userDrawn="1"/>
        </p:nvSpPr>
        <p:spPr>
          <a:xfrm>
            <a:off x="8129055" y="1001490"/>
            <a:ext cx="3855275"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Leading to serve     Shaping our future     Excellence together</a:t>
            </a:r>
          </a:p>
        </p:txBody>
      </p:sp>
      <p:sp>
        <p:nvSpPr>
          <p:cNvPr id="35" name="Rectangle 34">
            <a:extLst>
              <a:ext uri="{FF2B5EF4-FFF2-40B4-BE49-F238E27FC236}">
                <a16:creationId xmlns:a16="http://schemas.microsoft.com/office/drawing/2014/main" id="{9E648943-5C72-3645-94D1-A6E20B92FCEE}"/>
              </a:ext>
            </a:extLst>
          </p:cNvPr>
          <p:cNvSpPr/>
          <p:nvPr userDrawn="1"/>
        </p:nvSpPr>
        <p:spPr>
          <a:xfrm>
            <a:off x="214206" y="995073"/>
            <a:ext cx="3806558"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Serving our profession to provide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highest quality musculoskeletal care</a:t>
            </a:r>
          </a:p>
        </p:txBody>
      </p:sp>
      <p:sp>
        <p:nvSpPr>
          <p:cNvPr id="36" name="TextBox 35">
            <a:extLst>
              <a:ext uri="{FF2B5EF4-FFF2-40B4-BE49-F238E27FC236}">
                <a16:creationId xmlns:a16="http://schemas.microsoft.com/office/drawing/2014/main" id="{7854AED5-11BB-E941-A833-ACFFD4AA9D7C}"/>
              </a:ext>
            </a:extLst>
          </p:cNvPr>
          <p:cNvSpPr txBox="1"/>
          <p:nvPr userDrawn="1"/>
        </p:nvSpPr>
        <p:spPr>
          <a:xfrm>
            <a:off x="205877"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MISSION STATEMENT</a:t>
            </a:r>
          </a:p>
        </p:txBody>
      </p:sp>
      <p:sp>
        <p:nvSpPr>
          <p:cNvPr id="37" name="TextBox 36">
            <a:extLst>
              <a:ext uri="{FF2B5EF4-FFF2-40B4-BE49-F238E27FC236}">
                <a16:creationId xmlns:a16="http://schemas.microsoft.com/office/drawing/2014/main" id="{7A59B45E-F6CE-3B4B-B9CC-7DFCDD82FBA7}"/>
              </a:ext>
            </a:extLst>
          </p:cNvPr>
          <p:cNvSpPr txBox="1"/>
          <p:nvPr userDrawn="1"/>
        </p:nvSpPr>
        <p:spPr>
          <a:xfrm>
            <a:off x="8154139"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CORE VALUES</a:t>
            </a:r>
          </a:p>
        </p:txBody>
      </p:sp>
      <p:sp>
        <p:nvSpPr>
          <p:cNvPr id="38" name="TextBox 37">
            <a:extLst>
              <a:ext uri="{FF2B5EF4-FFF2-40B4-BE49-F238E27FC236}">
                <a16:creationId xmlns:a16="http://schemas.microsoft.com/office/drawing/2014/main" id="{E7A6F569-0501-E347-9A53-32D620EF019F}"/>
              </a:ext>
            </a:extLst>
          </p:cNvPr>
          <p:cNvSpPr txBox="1"/>
          <p:nvPr userDrawn="1"/>
        </p:nvSpPr>
        <p:spPr>
          <a:xfrm>
            <a:off x="4180008"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VISION STATEMENT</a:t>
            </a:r>
          </a:p>
        </p:txBody>
      </p:sp>
      <p:sp>
        <p:nvSpPr>
          <p:cNvPr id="39" name="Rectangle 38">
            <a:extLst>
              <a:ext uri="{FF2B5EF4-FFF2-40B4-BE49-F238E27FC236}">
                <a16:creationId xmlns:a16="http://schemas.microsoft.com/office/drawing/2014/main" id="{B50EA762-D81C-6949-BD9E-ECB935FCB328}"/>
              </a:ext>
            </a:extLst>
          </p:cNvPr>
          <p:cNvSpPr/>
          <p:nvPr userDrawn="1"/>
        </p:nvSpPr>
        <p:spPr>
          <a:xfrm>
            <a:off x="4152161" y="1529658"/>
            <a:ext cx="3845496"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2: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Equip members to thrive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value-based environments and advance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the quality of orthopaedic care</a:t>
            </a:r>
          </a:p>
        </p:txBody>
      </p:sp>
      <p:sp>
        <p:nvSpPr>
          <p:cNvPr id="40" name="Rectangle 39">
            <a:extLst>
              <a:ext uri="{FF2B5EF4-FFF2-40B4-BE49-F238E27FC236}">
                <a16:creationId xmlns:a16="http://schemas.microsoft.com/office/drawing/2014/main" id="{6B88ECC0-E534-8541-B37D-DD9054292B5C}"/>
              </a:ext>
            </a:extLst>
          </p:cNvPr>
          <p:cNvSpPr/>
          <p:nvPr userDrawn="1"/>
        </p:nvSpPr>
        <p:spPr>
          <a:xfrm>
            <a:off x="8110743" y="1529658"/>
            <a:ext cx="3873588"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3: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Evolve the culture and governance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AAOS’s board and volunteer structure to become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more strategic, innovative, and diverse</a:t>
            </a:r>
            <a:endParaRPr kumimoji="0" lang="en-US" sz="1100" b="0" i="1"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5D3222B-58AE-EE47-AE62-729254C31FAB}"/>
              </a:ext>
            </a:extLst>
          </p:cNvPr>
          <p:cNvSpPr/>
          <p:nvPr userDrawn="1"/>
        </p:nvSpPr>
        <p:spPr>
          <a:xfrm>
            <a:off x="214206" y="1523241"/>
            <a:ext cx="3806558"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1: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Deliver a personalized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seamless member experience</a:t>
            </a:r>
          </a:p>
        </p:txBody>
      </p:sp>
      <p:sp>
        <p:nvSpPr>
          <p:cNvPr id="42" name="Rectangle 41">
            <a:extLst>
              <a:ext uri="{FF2B5EF4-FFF2-40B4-BE49-F238E27FC236}">
                <a16:creationId xmlns:a16="http://schemas.microsoft.com/office/drawing/2014/main" id="{83CB286B-4C6B-174D-BB55-D8DF53661F2D}"/>
              </a:ext>
            </a:extLst>
          </p:cNvPr>
          <p:cNvSpPr/>
          <p:nvPr userDrawn="1"/>
        </p:nvSpPr>
        <p:spPr>
          <a:xfrm>
            <a:off x="214206" y="1526620"/>
            <a:ext cx="3806557" cy="4378977"/>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B1DC82C4-7D55-CB4B-BDF8-B182E787C206}"/>
              </a:ext>
            </a:extLst>
          </p:cNvPr>
          <p:cNvSpPr/>
          <p:nvPr userDrawn="1"/>
        </p:nvSpPr>
        <p:spPr>
          <a:xfrm>
            <a:off x="4152160" y="1526621"/>
            <a:ext cx="3845497" cy="4378976"/>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B733FB62-EFF0-6842-9F48-21A3AC970F7F}"/>
              </a:ext>
            </a:extLst>
          </p:cNvPr>
          <p:cNvSpPr/>
          <p:nvPr userDrawn="1"/>
        </p:nvSpPr>
        <p:spPr>
          <a:xfrm>
            <a:off x="8110742" y="1523242"/>
            <a:ext cx="3873588" cy="4382274"/>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08E0678D-FD55-244F-96D3-2B7431C262A1}"/>
              </a:ext>
            </a:extLst>
          </p:cNvPr>
          <p:cNvCxnSpPr>
            <a:cxnSpLocks/>
            <a:endCxn id="42" idx="2"/>
          </p:cNvCxnSpPr>
          <p:nvPr userDrawn="1"/>
        </p:nvCxnSpPr>
        <p:spPr>
          <a:xfrm>
            <a:off x="2105917" y="1973798"/>
            <a:ext cx="11568" cy="3931799"/>
          </a:xfrm>
          <a:prstGeom prst="line">
            <a:avLst/>
          </a:prstGeom>
          <a:noFill/>
          <a:ln w="9525" cap="flat" cmpd="sng" algn="ctr">
            <a:solidFill>
              <a:srgbClr val="FFFFFF">
                <a:lumMod val="85000"/>
              </a:srgbClr>
            </a:solidFill>
            <a:prstDash val="solid"/>
            <a:miter lim="800000"/>
          </a:ln>
          <a:effectLst/>
        </p:spPr>
      </p:cxnSp>
      <p:cxnSp>
        <p:nvCxnSpPr>
          <p:cNvPr id="46" name="Straight Connector 45">
            <a:extLst>
              <a:ext uri="{FF2B5EF4-FFF2-40B4-BE49-F238E27FC236}">
                <a16:creationId xmlns:a16="http://schemas.microsoft.com/office/drawing/2014/main" id="{8E0DF1AC-A546-404A-8723-AD040678AF47}"/>
              </a:ext>
            </a:extLst>
          </p:cNvPr>
          <p:cNvCxnSpPr>
            <a:cxnSpLocks/>
            <a:endCxn id="43" idx="2"/>
          </p:cNvCxnSpPr>
          <p:nvPr userDrawn="1"/>
        </p:nvCxnSpPr>
        <p:spPr>
          <a:xfrm flipH="1">
            <a:off x="6074909" y="1943797"/>
            <a:ext cx="1928" cy="3961800"/>
          </a:xfrm>
          <a:prstGeom prst="line">
            <a:avLst/>
          </a:prstGeom>
          <a:noFill/>
          <a:ln w="9525" cap="flat" cmpd="sng" algn="ctr">
            <a:solidFill>
              <a:srgbClr val="FFFFFF">
                <a:lumMod val="85000"/>
              </a:srgbClr>
            </a:solidFill>
            <a:prstDash val="solid"/>
            <a:miter lim="800000"/>
          </a:ln>
          <a:effectLst/>
        </p:spPr>
      </p:cxnSp>
      <p:cxnSp>
        <p:nvCxnSpPr>
          <p:cNvPr id="47" name="Straight Connector 46">
            <a:extLst>
              <a:ext uri="{FF2B5EF4-FFF2-40B4-BE49-F238E27FC236}">
                <a16:creationId xmlns:a16="http://schemas.microsoft.com/office/drawing/2014/main" id="{130FCEDE-B3A2-C745-BCBE-002B4E363F8B}"/>
              </a:ext>
            </a:extLst>
          </p:cNvPr>
          <p:cNvCxnSpPr>
            <a:cxnSpLocks/>
            <a:endCxn id="44" idx="2"/>
          </p:cNvCxnSpPr>
          <p:nvPr userDrawn="1"/>
        </p:nvCxnSpPr>
        <p:spPr>
          <a:xfrm flipH="1">
            <a:off x="10047536" y="1835909"/>
            <a:ext cx="3530" cy="4069607"/>
          </a:xfrm>
          <a:prstGeom prst="line">
            <a:avLst/>
          </a:prstGeom>
          <a:noFill/>
          <a:ln w="9525" cap="flat" cmpd="sng" algn="ctr">
            <a:solidFill>
              <a:srgbClr val="FFFFFF">
                <a:lumMod val="85000"/>
              </a:srgbClr>
            </a:solidFill>
            <a:prstDash val="solid"/>
            <a:miter lim="800000"/>
          </a:ln>
          <a:effectLst/>
        </p:spPr>
      </p:cxnSp>
      <p:sp>
        <p:nvSpPr>
          <p:cNvPr id="48" name="Rectangle 47">
            <a:extLst>
              <a:ext uri="{FF2B5EF4-FFF2-40B4-BE49-F238E27FC236}">
                <a16:creationId xmlns:a16="http://schemas.microsoft.com/office/drawing/2014/main" id="{716127D4-71FD-904C-88EF-A94A88E837B3}"/>
              </a:ext>
            </a:extLst>
          </p:cNvPr>
          <p:cNvSpPr/>
          <p:nvPr userDrawn="1"/>
        </p:nvSpPr>
        <p:spPr>
          <a:xfrm>
            <a:off x="214205" y="2179143"/>
            <a:ext cx="1890487" cy="259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volume of member specific data collected and analyzed on member needs and preferences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user satisfaction and utilization of content delivery platform</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the proportion of content and education personalized to user needs and preferences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retention and recruitment</a:t>
            </a:r>
          </a:p>
        </p:txBody>
      </p:sp>
      <p:sp>
        <p:nvSpPr>
          <p:cNvPr id="49" name="Rectangle 48">
            <a:extLst>
              <a:ext uri="{FF2B5EF4-FFF2-40B4-BE49-F238E27FC236}">
                <a16:creationId xmlns:a16="http://schemas.microsoft.com/office/drawing/2014/main" id="{D4020362-74FE-A54E-9DB4-862FD485105F}"/>
              </a:ext>
            </a:extLst>
          </p:cNvPr>
          <p:cNvSpPr/>
          <p:nvPr userDrawn="1"/>
        </p:nvSpPr>
        <p:spPr>
          <a:xfrm>
            <a:off x="2117485" y="2179143"/>
            <a:ext cx="1909955" cy="20723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Use data to define individual member needs and preferences</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Invest in internal processes and capabilities to transform AAOS's platform and portfolio to deliver personalized and seamless user experiences </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strategic partnerships to further enhance AAOS’s offerings</a:t>
            </a:r>
          </a:p>
        </p:txBody>
      </p:sp>
      <p:sp>
        <p:nvSpPr>
          <p:cNvPr id="50" name="Rectangle 49">
            <a:extLst>
              <a:ext uri="{FF2B5EF4-FFF2-40B4-BE49-F238E27FC236}">
                <a16:creationId xmlns:a16="http://schemas.microsoft.com/office/drawing/2014/main" id="{9FE78578-808A-8E4B-B65F-8947F63B77D5}"/>
              </a:ext>
            </a:extLst>
          </p:cNvPr>
          <p:cNvSpPr/>
          <p:nvPr userDrawn="1"/>
        </p:nvSpPr>
        <p:spPr>
          <a:xfrm>
            <a:off x="4180008" y="2179143"/>
            <a:ext cx="1872174" cy="35509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adoption of AAOS’s quality solutions and tools by members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the proportion of AAOS products that deliver education and data on cost/value</a:t>
            </a:r>
          </a:p>
          <a:p>
            <a:pPr marL="177800" marR="0" lvl="0" indent="-177800" algn="l" defTabSz="914400" rtl="0" eaLnBrk="1" fontAlgn="auto" latinLnBrk="0" hangingPunct="1">
              <a:lnSpc>
                <a:spcPct val="100000"/>
              </a:lnSpc>
              <a:spcBef>
                <a:spcPts val="200"/>
              </a:spcBef>
              <a:spcAft>
                <a:spcPts val="200"/>
              </a:spcAft>
              <a:buClr>
                <a:srgbClr val="000000">
                  <a:lumMod val="75000"/>
                  <a:lumOff val="25000"/>
                </a:srgbClr>
              </a:buClr>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and institutional participation in AAOS’s family of registries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utilization of evidence-based and high value treatments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Decrease in member utilization of non evidence-based and low value treatments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 of professional reimbursement tied to value based care delivery</a:t>
            </a:r>
            <a:endPar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B34188ED-77EF-7448-9A6B-BDAD692ADC89}"/>
              </a:ext>
            </a:extLst>
          </p:cNvPr>
          <p:cNvSpPr/>
          <p:nvPr userDrawn="1"/>
        </p:nvSpPr>
        <p:spPr>
          <a:xfrm>
            <a:off x="6099563" y="2179143"/>
            <a:ext cx="1898093" cy="37394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a definition of quality and effectiveness that incorporates cost</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Educate members on the opportunities of moving to value-based environments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Expand data capture through AAOS registries and reduce the burden of data entry</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Prioritize the development and roll out of practical solutions and tools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Integrate AAOS’s advocacy and quality efforts to advance the quality of MSK health</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Collaborate with payers, regulators, purchasers, industry, and others to influence future change in MSK health care delivery and professional reimbursement</a:t>
            </a:r>
          </a:p>
        </p:txBody>
      </p:sp>
      <p:sp>
        <p:nvSpPr>
          <p:cNvPr id="52" name="TextBox 51">
            <a:extLst>
              <a:ext uri="{FF2B5EF4-FFF2-40B4-BE49-F238E27FC236}">
                <a16:creationId xmlns:a16="http://schemas.microsoft.com/office/drawing/2014/main" id="{01B081BA-E9F9-764A-B0FE-EA3BBF097C3F}"/>
              </a:ext>
            </a:extLst>
          </p:cNvPr>
          <p:cNvSpPr txBox="1"/>
          <p:nvPr userDrawn="1"/>
        </p:nvSpPr>
        <p:spPr>
          <a:xfrm>
            <a:off x="8129053" y="2179143"/>
            <a:ext cx="1902508" cy="25006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awareness and impact of new core values and associated behaviors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Advancement in AAOS’s governance reflecting best practices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Identify a baseline and establish a goal for increasing diversity among AAOS's board and volunteer structure </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amount of revenue generated from new investments in innovation</a:t>
            </a:r>
          </a:p>
        </p:txBody>
      </p:sp>
      <p:sp>
        <p:nvSpPr>
          <p:cNvPr id="53" name="TextBox 52">
            <a:extLst>
              <a:ext uri="{FF2B5EF4-FFF2-40B4-BE49-F238E27FC236}">
                <a16:creationId xmlns:a16="http://schemas.microsoft.com/office/drawing/2014/main" id="{07E5FF4A-5B29-F648-8C3D-B73E0078E4F0}"/>
              </a:ext>
            </a:extLst>
          </p:cNvPr>
          <p:cNvSpPr txBox="1"/>
          <p:nvPr userDrawn="1"/>
        </p:nvSpPr>
        <p:spPr>
          <a:xfrm>
            <a:off x="10047537" y="2179143"/>
            <a:ext cx="1936794" cy="3924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Measure AAOS’s culture and define a refreshed set of core values and behaviors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and execute a rollout plan to embed new core values and associated behaviors in AAOS’s culture</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Continue evolving AAOS’s governance to reflect best practices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Train new leaders of AAOS’s board and volunteer structure on strategic focus and governance best practices</a:t>
            </a:r>
            <a:endParaRPr kumimoji="0" lang="en-US" sz="975" b="0" i="1"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Discuss, evaluate, and establish a goal to increase diversity among the leadership of AAOS’s board and volunteer structure</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Establish an innovation process in AAOS with the goal of identifying future investments in innovation projects</a:t>
            </a:r>
          </a:p>
          <a:p>
            <a:pPr marL="115888" marR="0" lvl="0" indent="-1158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4E3A693A-EF83-CF43-9F8A-D6BBDF876236}"/>
              </a:ext>
            </a:extLst>
          </p:cNvPr>
          <p:cNvSpPr/>
          <p:nvPr userDrawn="1"/>
        </p:nvSpPr>
        <p:spPr>
          <a:xfrm>
            <a:off x="205879" y="5982536"/>
            <a:ext cx="11782917" cy="23373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KEY ENABLERS</a:t>
            </a:r>
          </a:p>
        </p:txBody>
      </p:sp>
      <p:sp>
        <p:nvSpPr>
          <p:cNvPr id="55" name="Rectangle 54">
            <a:extLst>
              <a:ext uri="{FF2B5EF4-FFF2-40B4-BE49-F238E27FC236}">
                <a16:creationId xmlns:a16="http://schemas.microsoft.com/office/drawing/2014/main" id="{7C09BB85-3CA9-544F-AB66-518B35851085}"/>
              </a:ext>
            </a:extLst>
          </p:cNvPr>
          <p:cNvSpPr/>
          <p:nvPr userDrawn="1"/>
        </p:nvSpPr>
        <p:spPr>
          <a:xfrm>
            <a:off x="205877" y="5982537"/>
            <a:ext cx="11782919" cy="802729"/>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9E627268-4D20-CF46-B93C-0F69C6A97C11}"/>
              </a:ext>
            </a:extLst>
          </p:cNvPr>
          <p:cNvSpPr txBox="1"/>
          <p:nvPr userDrawn="1"/>
        </p:nvSpPr>
        <p:spPr>
          <a:xfrm>
            <a:off x="308244" y="6202568"/>
            <a:ext cx="5709962" cy="566822"/>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Advocacy: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Advocate to advance access to and quality of MSK health care, and support providers to thrive in an evolving health care environment</a:t>
            </a:r>
            <a:endPar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Communication: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Communicate renewed member value stemming from new strategic plan</a:t>
            </a:r>
          </a:p>
        </p:txBody>
      </p:sp>
      <p:sp>
        <p:nvSpPr>
          <p:cNvPr id="57" name="TextBox 56">
            <a:extLst>
              <a:ext uri="{FF2B5EF4-FFF2-40B4-BE49-F238E27FC236}">
                <a16:creationId xmlns:a16="http://schemas.microsoft.com/office/drawing/2014/main" id="{C2309417-1F5A-EA46-B860-F3F2C9A770BE}"/>
              </a:ext>
            </a:extLst>
          </p:cNvPr>
          <p:cNvSpPr txBox="1"/>
          <p:nvPr userDrawn="1"/>
        </p:nvSpPr>
        <p:spPr>
          <a:xfrm>
            <a:off x="6104030" y="6209679"/>
            <a:ext cx="5694742" cy="566822"/>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Partnerships: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Partner to develop the right content, programs, and platforms to increase member value and drive greater impact</a:t>
            </a:r>
          </a:p>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Technology: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Continue modernizing AAOS’s technology platforms to offer seamless experiences</a:t>
            </a:r>
          </a:p>
        </p:txBody>
      </p:sp>
      <p:sp>
        <p:nvSpPr>
          <p:cNvPr id="58" name="Rectangle 57">
            <a:extLst>
              <a:ext uri="{FF2B5EF4-FFF2-40B4-BE49-F238E27FC236}">
                <a16:creationId xmlns:a16="http://schemas.microsoft.com/office/drawing/2014/main" id="{0FCC9136-0E85-A941-A77E-0EF54C70FA87}"/>
              </a:ext>
            </a:extLst>
          </p:cNvPr>
          <p:cNvSpPr/>
          <p:nvPr userDrawn="1"/>
        </p:nvSpPr>
        <p:spPr>
          <a:xfrm>
            <a:off x="223373" y="157188"/>
            <a:ext cx="6196505" cy="584775"/>
          </a:xfrm>
          <a:prstGeom prst="rect">
            <a:avLst/>
          </a:prstGeom>
        </p:spPr>
        <p:txBody>
          <a:bodyPr wrap="none">
            <a:spAutoFit/>
          </a:bodyPr>
          <a:lstStyle/>
          <a:p>
            <a:r>
              <a:rPr kumimoji="0" lang="en-US" sz="3200" b="1" i="0" u="none" strike="noStrike" kern="1200" cap="none" spc="0" normalizeH="0" baseline="0" noProof="0">
                <a:ln>
                  <a:noFill/>
                </a:ln>
                <a:solidFill>
                  <a:srgbClr val="000000"/>
                </a:solidFill>
                <a:effectLst/>
                <a:uLnTx/>
                <a:uFillTx/>
                <a:latin typeface="Arial Black" panose="020B0604020202020204" pitchFamily="34" charset="0"/>
                <a:ea typeface="+mj-ea"/>
                <a:cs typeface="Arial Black" panose="020B0604020202020204" pitchFamily="34" charset="0"/>
              </a:rPr>
              <a:t>2019 – 2023 Strategic Plan</a:t>
            </a:r>
            <a:endParaRPr lang="en-US" sz="1200" b="1" i="0">
              <a:latin typeface="Arial Black" panose="020B0604020202020204" pitchFamily="34" charset="0"/>
              <a:cs typeface="Arial Black" panose="020B0604020202020204" pitchFamily="34" charset="0"/>
            </a:endParaRPr>
          </a:p>
        </p:txBody>
      </p:sp>
      <p:pic>
        <p:nvPicPr>
          <p:cNvPr id="59" name="Picture 58">
            <a:extLst>
              <a:ext uri="{FF2B5EF4-FFF2-40B4-BE49-F238E27FC236}">
                <a16:creationId xmlns:a16="http://schemas.microsoft.com/office/drawing/2014/main" id="{F70F6977-FC66-DC46-8E69-6CCD8B1C76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8980" y="198946"/>
            <a:ext cx="1419647" cy="425894"/>
          </a:xfrm>
          <a:prstGeom prst="rect">
            <a:avLst/>
          </a:prstGeom>
        </p:spPr>
      </p:pic>
      <p:cxnSp>
        <p:nvCxnSpPr>
          <p:cNvPr id="60" name="Straight Connector 59">
            <a:extLst>
              <a:ext uri="{FF2B5EF4-FFF2-40B4-BE49-F238E27FC236}">
                <a16:creationId xmlns:a16="http://schemas.microsoft.com/office/drawing/2014/main" id="{6469B245-30C4-4A46-8492-0F0D867466B2}"/>
              </a:ext>
            </a:extLst>
          </p:cNvPr>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96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re Values">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FCC9136-0E85-A941-A77E-0EF54C70FA87}"/>
              </a:ext>
            </a:extLst>
          </p:cNvPr>
          <p:cNvSpPr/>
          <p:nvPr userDrawn="1"/>
        </p:nvSpPr>
        <p:spPr>
          <a:xfrm>
            <a:off x="223373" y="155724"/>
            <a:ext cx="8819850" cy="584775"/>
          </a:xfrm>
          <a:prstGeom prst="rect">
            <a:avLst/>
          </a:prstGeom>
        </p:spPr>
        <p:txBody>
          <a:bodyPr wrap="none">
            <a:spAutoFit/>
          </a:bodyPr>
          <a:lstStyle/>
          <a:p>
            <a:r>
              <a:rPr kumimoji="0" lang="en-US" sz="3200" b="1" i="0" u="none" strike="noStrike" kern="1200" cap="none" spc="0" normalizeH="0" baseline="0" noProof="0">
                <a:ln>
                  <a:noFill/>
                </a:ln>
                <a:solidFill>
                  <a:srgbClr val="000000"/>
                </a:solidFill>
                <a:effectLst/>
                <a:uLnTx/>
                <a:uFillTx/>
                <a:latin typeface="Arial Black" panose="020B0604020202020204" pitchFamily="34" charset="0"/>
                <a:ea typeface="+mj-ea"/>
                <a:cs typeface="Arial Black" panose="020B0604020202020204" pitchFamily="34" charset="0"/>
              </a:rPr>
              <a:t>Core Values and Supporting Behaviors</a:t>
            </a:r>
            <a:endParaRPr lang="en-US" sz="1200" b="1" i="0">
              <a:latin typeface="Arial Black" panose="020B0604020202020204" pitchFamily="34" charset="0"/>
              <a:cs typeface="Arial Black" panose="020B0604020202020204" pitchFamily="34" charset="0"/>
            </a:endParaRPr>
          </a:p>
        </p:txBody>
      </p:sp>
      <p:pic>
        <p:nvPicPr>
          <p:cNvPr id="59" name="Picture 58">
            <a:extLst>
              <a:ext uri="{FF2B5EF4-FFF2-40B4-BE49-F238E27FC236}">
                <a16:creationId xmlns:a16="http://schemas.microsoft.com/office/drawing/2014/main" id="{F70F6977-FC66-DC46-8E69-6CCD8B1C76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8980" y="198946"/>
            <a:ext cx="1419647" cy="425894"/>
          </a:xfrm>
          <a:prstGeom prst="rect">
            <a:avLst/>
          </a:prstGeom>
        </p:spPr>
      </p:pic>
      <p:cxnSp>
        <p:nvCxnSpPr>
          <p:cNvPr id="60" name="Straight Connector 59">
            <a:extLst>
              <a:ext uri="{FF2B5EF4-FFF2-40B4-BE49-F238E27FC236}">
                <a16:creationId xmlns:a16="http://schemas.microsoft.com/office/drawing/2014/main" id="{6469B245-30C4-4A46-8492-0F0D867466B2}"/>
              </a:ext>
            </a:extLst>
          </p:cNvPr>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149589-2947-8B47-BAF7-3EF4B627F091}"/>
              </a:ext>
            </a:extLst>
          </p:cNvPr>
          <p:cNvSpPr txBox="1"/>
          <p:nvPr userDrawn="1"/>
        </p:nvSpPr>
        <p:spPr>
          <a:xfrm>
            <a:off x="8095693" y="2080491"/>
            <a:ext cx="3735998" cy="2123658"/>
          </a:xfrm>
          <a:prstGeom prst="rect">
            <a:avLst/>
          </a:prstGeom>
          <a:noFill/>
        </p:spPr>
        <p:txBody>
          <a:bodyPr wrap="square" rtlCol="0">
            <a:spAutoFit/>
          </a:bodyPr>
          <a:lstStyle/>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empower</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seek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input from all people</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not just the majority</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acknowledge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unconscious biases</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seek to address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barriers to inclusion</a:t>
            </a:r>
          </a:p>
          <a:p>
            <a:pPr marL="342900" lvl="0" indent="-342900">
              <a:spcAft>
                <a:spcPts val="1200"/>
              </a:spcAft>
              <a:buFont typeface="+mj-lt"/>
              <a:buAutoNum type="arabicPeriod"/>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collaborate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based on mutual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respect and trust</a:t>
            </a:r>
          </a:p>
        </p:txBody>
      </p:sp>
      <p:sp>
        <p:nvSpPr>
          <p:cNvPr id="31" name="Rectangle 30">
            <a:extLst>
              <a:ext uri="{FF2B5EF4-FFF2-40B4-BE49-F238E27FC236}">
                <a16:creationId xmlns:a16="http://schemas.microsoft.com/office/drawing/2014/main" id="{02E9529D-E871-2442-BC74-19632A251365}"/>
              </a:ext>
            </a:extLst>
          </p:cNvPr>
          <p:cNvSpPr/>
          <p:nvPr userDrawn="1"/>
        </p:nvSpPr>
        <p:spPr>
          <a:xfrm>
            <a:off x="10062669" y="1526557"/>
            <a:ext cx="1962150" cy="5845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Rectangle 31">
            <a:extLst>
              <a:ext uri="{FF2B5EF4-FFF2-40B4-BE49-F238E27FC236}">
                <a16:creationId xmlns:a16="http://schemas.microsoft.com/office/drawing/2014/main" id="{937537F5-AF94-2643-9F32-4AD66346D122}"/>
              </a:ext>
            </a:extLst>
          </p:cNvPr>
          <p:cNvSpPr/>
          <p:nvPr userDrawn="1"/>
        </p:nvSpPr>
        <p:spPr>
          <a:xfrm>
            <a:off x="405356"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Leading to serve</a:t>
            </a:r>
          </a:p>
        </p:txBody>
      </p:sp>
      <p:sp>
        <p:nvSpPr>
          <p:cNvPr id="61" name="Rectangle 60">
            <a:extLst>
              <a:ext uri="{FF2B5EF4-FFF2-40B4-BE49-F238E27FC236}">
                <a16:creationId xmlns:a16="http://schemas.microsoft.com/office/drawing/2014/main" id="{2BA7B56D-95DE-8C4D-AB8F-3ABA64F20B9F}"/>
              </a:ext>
            </a:extLst>
          </p:cNvPr>
          <p:cNvSpPr/>
          <p:nvPr userDrawn="1"/>
        </p:nvSpPr>
        <p:spPr>
          <a:xfrm>
            <a:off x="4280931"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Shaping our future</a:t>
            </a:r>
          </a:p>
        </p:txBody>
      </p:sp>
      <p:sp>
        <p:nvSpPr>
          <p:cNvPr id="62" name="Rectangle 61">
            <a:extLst>
              <a:ext uri="{FF2B5EF4-FFF2-40B4-BE49-F238E27FC236}">
                <a16:creationId xmlns:a16="http://schemas.microsoft.com/office/drawing/2014/main" id="{E45C6157-D119-F348-B9F6-B55D065EE222}"/>
              </a:ext>
            </a:extLst>
          </p:cNvPr>
          <p:cNvSpPr/>
          <p:nvPr userDrawn="1"/>
        </p:nvSpPr>
        <p:spPr>
          <a:xfrm>
            <a:off x="8181785"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Excellence together</a:t>
            </a:r>
          </a:p>
        </p:txBody>
      </p:sp>
      <p:sp>
        <p:nvSpPr>
          <p:cNvPr id="63" name="TextBox 62">
            <a:extLst>
              <a:ext uri="{FF2B5EF4-FFF2-40B4-BE49-F238E27FC236}">
                <a16:creationId xmlns:a16="http://schemas.microsoft.com/office/drawing/2014/main" id="{295191D6-0C5C-8547-8022-9B0D81895FE8}"/>
              </a:ext>
            </a:extLst>
          </p:cNvPr>
          <p:cNvSpPr txBox="1"/>
          <p:nvPr userDrawn="1"/>
        </p:nvSpPr>
        <p:spPr>
          <a:xfrm>
            <a:off x="4230375" y="2080491"/>
            <a:ext cx="3664927" cy="2123658"/>
          </a:xfrm>
          <a:prstGeom prst="rect">
            <a:avLst/>
          </a:prstGeom>
          <a:noFill/>
        </p:spPr>
        <p:txBody>
          <a:bodyPr wrap="square" rtlCol="0">
            <a:spAutoFit/>
          </a:bodyPr>
          <a:lstStyle/>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use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data</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evidence</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to stay a step ahead </a:t>
            </a:r>
          </a:p>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advocate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 promote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quality musculoskeletal care</a:t>
            </a:r>
          </a:p>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proactively</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embrace disruptors</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develop innovative products and services</a:t>
            </a:r>
          </a:p>
        </p:txBody>
      </p:sp>
      <p:sp>
        <p:nvSpPr>
          <p:cNvPr id="64" name="TextBox 63">
            <a:extLst>
              <a:ext uri="{FF2B5EF4-FFF2-40B4-BE49-F238E27FC236}">
                <a16:creationId xmlns:a16="http://schemas.microsoft.com/office/drawing/2014/main" id="{A7D2369A-70B6-874E-AC08-823744FAFA6C}"/>
              </a:ext>
            </a:extLst>
          </p:cNvPr>
          <p:cNvSpPr txBox="1"/>
          <p:nvPr userDrawn="1"/>
        </p:nvSpPr>
        <p:spPr>
          <a:xfrm>
            <a:off x="354800" y="2080491"/>
            <a:ext cx="3664927" cy="3508653"/>
          </a:xfrm>
          <a:prstGeom prst="rect">
            <a:avLst/>
          </a:prstGeom>
          <a:noFill/>
        </p:spPr>
        <p:txBody>
          <a:bodyPr wrap="square" rtlCol="0">
            <a:spAutoFit/>
          </a:bodyPr>
          <a:lstStyle/>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relentlessly focus on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enabling our profession</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to better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serve our patients </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mentor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our members to drive excellence in musculoskeletal health</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engage members, partners, and patients where they are,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lead them forward</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practice transparent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decision-making</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open communication</a:t>
            </a:r>
            <a:endParaRPr lang="en-US" sz="1400" i="1">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5" name="TextBox 64">
            <a:extLst>
              <a:ext uri="{FF2B5EF4-FFF2-40B4-BE49-F238E27FC236}">
                <a16:creationId xmlns:a16="http://schemas.microsoft.com/office/drawing/2014/main" id="{611C8AC0-D102-CC43-9AB9-7F0830BE021A}"/>
              </a:ext>
            </a:extLst>
          </p:cNvPr>
          <p:cNvSpPr txBox="1"/>
          <p:nvPr userDrawn="1"/>
        </p:nvSpPr>
        <p:spPr>
          <a:xfrm>
            <a:off x="9760225" y="6523492"/>
            <a:ext cx="2342322" cy="276999"/>
          </a:xfrm>
          <a:prstGeom prst="rect">
            <a:avLst/>
          </a:prstGeom>
          <a:noFill/>
        </p:spPr>
        <p:txBody>
          <a:bodyPr wrap="square" rtlCol="0">
            <a:spAutoFit/>
          </a:bodyPr>
          <a:lstStyle/>
          <a:p>
            <a:pPr algn="r">
              <a:spcAft>
                <a:spcPts val="1200"/>
              </a:spcAft>
              <a:defRPr/>
            </a:pPr>
            <a:r>
              <a:rPr lang="en-US" sz="12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Approved on May 20, 2019</a:t>
            </a:r>
            <a:endParaRPr lang="en-US" sz="1200" i="1">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26422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E071E-EB34-4F63-A601-A877D0EBA445}"/>
              </a:ext>
            </a:extLst>
          </p:cNvPr>
          <p:cNvSpPr>
            <a:spLocks noGrp="1"/>
          </p:cNvSpPr>
          <p:nvPr>
            <p:ph type="dt" sz="half" idx="10"/>
          </p:nvPr>
        </p:nvSpPr>
        <p:spPr/>
        <p:txBody>
          <a:bodyPr/>
          <a:lstStyle>
            <a:lvl1pPr>
              <a:defRPr/>
            </a:lvl1pPr>
          </a:lstStyle>
          <a:p>
            <a:pPr>
              <a:defRPr/>
            </a:pPr>
            <a:fld id="{B07268F9-C21D-4339-868C-362A61C4BBD6}" type="datetimeFigureOut">
              <a:rPr lang="en-US"/>
              <a:pPr>
                <a:defRPr/>
              </a:pPr>
              <a:t>2/12/2024</a:t>
            </a:fld>
            <a:endParaRPr lang="en-US"/>
          </a:p>
        </p:txBody>
      </p:sp>
      <p:sp>
        <p:nvSpPr>
          <p:cNvPr id="5" name="Footer Placeholder 4">
            <a:extLst>
              <a:ext uri="{FF2B5EF4-FFF2-40B4-BE49-F238E27FC236}">
                <a16:creationId xmlns:a16="http://schemas.microsoft.com/office/drawing/2014/main" id="{2F46F6C0-FEFF-4A4D-B5B2-7153E8A103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38C369-6885-43C9-9F2E-7D934B3875BF}"/>
              </a:ext>
            </a:extLst>
          </p:cNvPr>
          <p:cNvSpPr>
            <a:spLocks noGrp="1"/>
          </p:cNvSpPr>
          <p:nvPr>
            <p:ph type="sldNum" sz="quarter" idx="12"/>
          </p:nvPr>
        </p:nvSpPr>
        <p:spPr/>
        <p:txBody>
          <a:bodyPr/>
          <a:lstStyle>
            <a:lvl1pPr>
              <a:defRPr/>
            </a:lvl1pPr>
          </a:lstStyle>
          <a:p>
            <a:pPr>
              <a:defRPr/>
            </a:pPr>
            <a:fld id="{524D1B85-7B60-4D56-BAB5-CAF053827571}" type="slidenum">
              <a:rPr lang="en-US" altLang="en-US"/>
              <a:pPr>
                <a:defRPr/>
              </a:pPr>
              <a:t>‹#›</a:t>
            </a:fld>
            <a:endParaRPr lang="en-US" altLang="en-US"/>
          </a:p>
        </p:txBody>
      </p:sp>
    </p:spTree>
    <p:extLst>
      <p:ext uri="{BB962C8B-B14F-4D97-AF65-F5344CB8AC3E}">
        <p14:creationId xmlns:p14="http://schemas.microsoft.com/office/powerpoint/2010/main" val="347292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645FDE-AF5F-48F8-9EF3-F85129BC4285}"/>
              </a:ext>
            </a:extLst>
          </p:cNvPr>
          <p:cNvSpPr>
            <a:spLocks noGrp="1"/>
          </p:cNvSpPr>
          <p:nvPr>
            <p:ph type="dt" sz="half" idx="10"/>
          </p:nvPr>
        </p:nvSpPr>
        <p:spPr/>
        <p:txBody>
          <a:bodyPr/>
          <a:lstStyle>
            <a:lvl1pPr>
              <a:defRPr/>
            </a:lvl1pPr>
          </a:lstStyle>
          <a:p>
            <a:pPr>
              <a:defRPr/>
            </a:pPr>
            <a:fld id="{A883289E-FF7E-483F-9C5F-08E3098496F8}" type="datetimeFigureOut">
              <a:rPr lang="en-US"/>
              <a:pPr>
                <a:defRPr/>
              </a:pPr>
              <a:t>2/12/2024</a:t>
            </a:fld>
            <a:endParaRPr lang="en-US"/>
          </a:p>
        </p:txBody>
      </p:sp>
      <p:sp>
        <p:nvSpPr>
          <p:cNvPr id="6" name="Footer Placeholder 4">
            <a:extLst>
              <a:ext uri="{FF2B5EF4-FFF2-40B4-BE49-F238E27FC236}">
                <a16:creationId xmlns:a16="http://schemas.microsoft.com/office/drawing/2014/main" id="{A1BBA551-E889-4908-A596-4505E088EA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D691B7-2E52-4226-ACD5-331CFB400400}"/>
              </a:ext>
            </a:extLst>
          </p:cNvPr>
          <p:cNvSpPr>
            <a:spLocks noGrp="1"/>
          </p:cNvSpPr>
          <p:nvPr>
            <p:ph type="sldNum" sz="quarter" idx="12"/>
          </p:nvPr>
        </p:nvSpPr>
        <p:spPr/>
        <p:txBody>
          <a:bodyPr/>
          <a:lstStyle>
            <a:lvl1pPr>
              <a:defRPr/>
            </a:lvl1pPr>
          </a:lstStyle>
          <a:p>
            <a:pPr>
              <a:defRPr/>
            </a:pPr>
            <a:fld id="{C590B81B-562C-4F49-B771-26C66F6856B6}" type="slidenum">
              <a:rPr lang="en-US" altLang="en-US"/>
              <a:pPr>
                <a:defRPr/>
              </a:pPr>
              <a:t>‹#›</a:t>
            </a:fld>
            <a:endParaRPr lang="en-US" altLang="en-US"/>
          </a:p>
        </p:txBody>
      </p:sp>
    </p:spTree>
    <p:extLst>
      <p:ext uri="{BB962C8B-B14F-4D97-AF65-F5344CB8AC3E}">
        <p14:creationId xmlns:p14="http://schemas.microsoft.com/office/powerpoint/2010/main" val="4164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6982ABB-94B3-4E69-9023-184D4842B2DD}"/>
              </a:ext>
            </a:extLst>
          </p:cNvPr>
          <p:cNvSpPr>
            <a:spLocks noGrp="1"/>
          </p:cNvSpPr>
          <p:nvPr>
            <p:ph type="dt" sz="half" idx="10"/>
          </p:nvPr>
        </p:nvSpPr>
        <p:spPr/>
        <p:txBody>
          <a:bodyPr/>
          <a:lstStyle>
            <a:lvl1pPr>
              <a:defRPr/>
            </a:lvl1pPr>
          </a:lstStyle>
          <a:p>
            <a:pPr>
              <a:defRPr/>
            </a:pPr>
            <a:fld id="{4F87E651-05B6-4B15-B6DF-ECD6285903D8}" type="datetimeFigureOut">
              <a:rPr lang="en-US"/>
              <a:pPr>
                <a:defRPr/>
              </a:pPr>
              <a:t>2/12/2024</a:t>
            </a:fld>
            <a:endParaRPr lang="en-US"/>
          </a:p>
        </p:txBody>
      </p:sp>
      <p:sp>
        <p:nvSpPr>
          <p:cNvPr id="8" name="Footer Placeholder 4">
            <a:extLst>
              <a:ext uri="{FF2B5EF4-FFF2-40B4-BE49-F238E27FC236}">
                <a16:creationId xmlns:a16="http://schemas.microsoft.com/office/drawing/2014/main" id="{D9C35BE2-7E5A-4448-9249-4B44DCA0BF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AE69A7-ACBD-4841-B451-C27F9EBF5D36}"/>
              </a:ext>
            </a:extLst>
          </p:cNvPr>
          <p:cNvSpPr>
            <a:spLocks noGrp="1"/>
          </p:cNvSpPr>
          <p:nvPr>
            <p:ph type="sldNum" sz="quarter" idx="12"/>
          </p:nvPr>
        </p:nvSpPr>
        <p:spPr/>
        <p:txBody>
          <a:bodyPr/>
          <a:lstStyle>
            <a:lvl1pPr>
              <a:defRPr/>
            </a:lvl1pPr>
          </a:lstStyle>
          <a:p>
            <a:pPr>
              <a:defRPr/>
            </a:pPr>
            <a:fld id="{4A58A072-B524-42B1-A1CE-4C643DE7C5B8}" type="slidenum">
              <a:rPr lang="en-US" altLang="en-US"/>
              <a:pPr>
                <a:defRPr/>
              </a:pPr>
              <a:t>‹#›</a:t>
            </a:fld>
            <a:endParaRPr lang="en-US" altLang="en-US"/>
          </a:p>
        </p:txBody>
      </p:sp>
    </p:spTree>
    <p:extLst>
      <p:ext uri="{BB962C8B-B14F-4D97-AF65-F5344CB8AC3E}">
        <p14:creationId xmlns:p14="http://schemas.microsoft.com/office/powerpoint/2010/main" val="20862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3C3C93A-A029-4CEA-8F1F-03E30C1DDCDA}"/>
              </a:ext>
            </a:extLst>
          </p:cNvPr>
          <p:cNvSpPr>
            <a:spLocks noGrp="1"/>
          </p:cNvSpPr>
          <p:nvPr>
            <p:ph type="dt" sz="half" idx="10"/>
          </p:nvPr>
        </p:nvSpPr>
        <p:spPr/>
        <p:txBody>
          <a:bodyPr/>
          <a:lstStyle>
            <a:lvl1pPr>
              <a:defRPr/>
            </a:lvl1pPr>
          </a:lstStyle>
          <a:p>
            <a:pPr>
              <a:defRPr/>
            </a:pPr>
            <a:fld id="{F069A1FE-DCB8-4FC9-9A44-BA16CC352ACC}" type="datetimeFigureOut">
              <a:rPr lang="en-US"/>
              <a:pPr>
                <a:defRPr/>
              </a:pPr>
              <a:t>2/12/2024</a:t>
            </a:fld>
            <a:endParaRPr lang="en-US"/>
          </a:p>
        </p:txBody>
      </p:sp>
      <p:sp>
        <p:nvSpPr>
          <p:cNvPr id="8" name="Footer Placeholder 4">
            <a:extLst>
              <a:ext uri="{FF2B5EF4-FFF2-40B4-BE49-F238E27FC236}">
                <a16:creationId xmlns:a16="http://schemas.microsoft.com/office/drawing/2014/main" id="{9F8F9782-3A84-4CC4-AED6-CB6A0DF8CD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6DC1FEE-44E9-4505-A3C4-B81DC365FEAA}"/>
              </a:ext>
            </a:extLst>
          </p:cNvPr>
          <p:cNvSpPr>
            <a:spLocks noGrp="1"/>
          </p:cNvSpPr>
          <p:nvPr>
            <p:ph type="sldNum" sz="quarter" idx="12"/>
          </p:nvPr>
        </p:nvSpPr>
        <p:spPr/>
        <p:txBody>
          <a:bodyPr/>
          <a:lstStyle>
            <a:lvl1pPr>
              <a:defRPr/>
            </a:lvl1pPr>
          </a:lstStyle>
          <a:p>
            <a:pPr>
              <a:defRPr/>
            </a:pPr>
            <a:fld id="{BC54E580-9FFD-485D-BAB5-7B913E7CB8C1}" type="slidenum">
              <a:rPr lang="en-US" altLang="en-US"/>
              <a:pPr>
                <a:defRPr/>
              </a:pPr>
              <a:t>‹#›</a:t>
            </a:fld>
            <a:endParaRPr lang="en-US" altLang="en-US"/>
          </a:p>
        </p:txBody>
      </p:sp>
    </p:spTree>
    <p:extLst>
      <p:ext uri="{BB962C8B-B14F-4D97-AF65-F5344CB8AC3E}">
        <p14:creationId xmlns:p14="http://schemas.microsoft.com/office/powerpoint/2010/main" val="91371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FD6AA1-064D-48F9-82B8-05C789D9E4F6}"/>
              </a:ext>
            </a:extLst>
          </p:cNvPr>
          <p:cNvSpPr>
            <a:spLocks noGrp="1"/>
          </p:cNvSpPr>
          <p:nvPr>
            <p:ph type="dt" sz="half" idx="10"/>
          </p:nvPr>
        </p:nvSpPr>
        <p:spPr/>
        <p:txBody>
          <a:bodyPr/>
          <a:lstStyle>
            <a:lvl1pPr>
              <a:defRPr/>
            </a:lvl1pPr>
          </a:lstStyle>
          <a:p>
            <a:pPr>
              <a:defRPr/>
            </a:pPr>
            <a:fld id="{B82FD7EE-1DC7-4921-9BFE-732A86FEA207}" type="datetimeFigureOut">
              <a:rPr lang="en-US"/>
              <a:pPr>
                <a:defRPr/>
              </a:pPr>
              <a:t>2/12/2024</a:t>
            </a:fld>
            <a:endParaRPr lang="en-US"/>
          </a:p>
        </p:txBody>
      </p:sp>
      <p:sp>
        <p:nvSpPr>
          <p:cNvPr id="4" name="Footer Placeholder 4">
            <a:extLst>
              <a:ext uri="{FF2B5EF4-FFF2-40B4-BE49-F238E27FC236}">
                <a16:creationId xmlns:a16="http://schemas.microsoft.com/office/drawing/2014/main" id="{23CFE9B1-5AF6-4759-8377-02E6BCF7FCB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81AC497-88AC-421E-A889-2A62388CC12B}"/>
              </a:ext>
            </a:extLst>
          </p:cNvPr>
          <p:cNvSpPr>
            <a:spLocks noGrp="1"/>
          </p:cNvSpPr>
          <p:nvPr>
            <p:ph type="sldNum" sz="quarter" idx="12"/>
          </p:nvPr>
        </p:nvSpPr>
        <p:spPr/>
        <p:txBody>
          <a:bodyPr/>
          <a:lstStyle>
            <a:lvl1pPr>
              <a:defRPr/>
            </a:lvl1pPr>
          </a:lstStyle>
          <a:p>
            <a:pPr>
              <a:defRPr/>
            </a:pPr>
            <a:fld id="{EAFAE676-8E58-4DDD-BAD0-B520211D94AF}" type="slidenum">
              <a:rPr lang="en-US" altLang="en-US"/>
              <a:pPr>
                <a:defRPr/>
              </a:pPr>
              <a:t>‹#›</a:t>
            </a:fld>
            <a:endParaRPr lang="en-US" altLang="en-US"/>
          </a:p>
        </p:txBody>
      </p:sp>
    </p:spTree>
    <p:extLst>
      <p:ext uri="{BB962C8B-B14F-4D97-AF65-F5344CB8AC3E}">
        <p14:creationId xmlns:p14="http://schemas.microsoft.com/office/powerpoint/2010/main" val="354925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502829-C4DD-4B1E-93C4-0503AE82C46E}"/>
              </a:ext>
            </a:extLst>
          </p:cNvPr>
          <p:cNvSpPr>
            <a:spLocks noGrp="1"/>
          </p:cNvSpPr>
          <p:nvPr>
            <p:ph type="dt" sz="half" idx="10"/>
          </p:nvPr>
        </p:nvSpPr>
        <p:spPr/>
        <p:txBody>
          <a:bodyPr/>
          <a:lstStyle>
            <a:lvl1pPr>
              <a:defRPr/>
            </a:lvl1pPr>
          </a:lstStyle>
          <a:p>
            <a:pPr>
              <a:defRPr/>
            </a:pPr>
            <a:fld id="{FD2B0840-8814-4E42-B8BF-3AF93DAF8A24}" type="datetimeFigureOut">
              <a:rPr lang="en-US"/>
              <a:pPr>
                <a:defRPr/>
              </a:pPr>
              <a:t>2/12/2024</a:t>
            </a:fld>
            <a:endParaRPr lang="en-US"/>
          </a:p>
        </p:txBody>
      </p:sp>
      <p:sp>
        <p:nvSpPr>
          <p:cNvPr id="3" name="Footer Placeholder 4">
            <a:extLst>
              <a:ext uri="{FF2B5EF4-FFF2-40B4-BE49-F238E27FC236}">
                <a16:creationId xmlns:a16="http://schemas.microsoft.com/office/drawing/2014/main" id="{215EF5F1-C2ED-4E41-9A46-0F3F890254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B811CF-5478-41C7-A18B-A89B3D02FEA4}"/>
              </a:ext>
            </a:extLst>
          </p:cNvPr>
          <p:cNvSpPr>
            <a:spLocks noGrp="1"/>
          </p:cNvSpPr>
          <p:nvPr>
            <p:ph type="sldNum" sz="quarter" idx="12"/>
          </p:nvPr>
        </p:nvSpPr>
        <p:spPr/>
        <p:txBody>
          <a:bodyPr/>
          <a:lstStyle>
            <a:lvl1pPr>
              <a:defRPr/>
            </a:lvl1pPr>
          </a:lstStyle>
          <a:p>
            <a:pPr>
              <a:defRPr/>
            </a:pPr>
            <a:fld id="{13105839-0359-4F5E-9524-C4DABA18ACAF}" type="slidenum">
              <a:rPr lang="en-US" altLang="en-US"/>
              <a:pPr>
                <a:defRPr/>
              </a:pPr>
              <a:t>‹#›</a:t>
            </a:fld>
            <a:endParaRPr lang="en-US" altLang="en-US"/>
          </a:p>
        </p:txBody>
      </p:sp>
    </p:spTree>
    <p:extLst>
      <p:ext uri="{BB962C8B-B14F-4D97-AF65-F5344CB8AC3E}">
        <p14:creationId xmlns:p14="http://schemas.microsoft.com/office/powerpoint/2010/main" val="241452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3">
            <a:extLst>
              <a:ext uri="{FF2B5EF4-FFF2-40B4-BE49-F238E27FC236}">
                <a16:creationId xmlns:a16="http://schemas.microsoft.com/office/drawing/2014/main" id="{F7DE9552-C190-4BB6-B3C1-AA088E4700C7}"/>
              </a:ext>
            </a:extLst>
          </p:cNvPr>
          <p:cNvSpPr>
            <a:spLocks noGrp="1"/>
          </p:cNvSpPr>
          <p:nvPr>
            <p:ph type="dt" sz="half" idx="10"/>
          </p:nvPr>
        </p:nvSpPr>
        <p:spPr/>
        <p:txBody>
          <a:bodyPr/>
          <a:lstStyle>
            <a:lvl1pPr>
              <a:defRPr/>
            </a:lvl1pPr>
          </a:lstStyle>
          <a:p>
            <a:pPr>
              <a:defRPr/>
            </a:pPr>
            <a:fld id="{12266B9B-2ABC-4AF5-8870-C833174A97A9}" type="datetimeFigureOut">
              <a:rPr lang="en-US"/>
              <a:pPr>
                <a:defRPr/>
              </a:pPr>
              <a:t>2/12/2024</a:t>
            </a:fld>
            <a:endParaRPr lang="en-US"/>
          </a:p>
        </p:txBody>
      </p:sp>
      <p:sp>
        <p:nvSpPr>
          <p:cNvPr id="6" name="Footer Placeholder 4">
            <a:extLst>
              <a:ext uri="{FF2B5EF4-FFF2-40B4-BE49-F238E27FC236}">
                <a16:creationId xmlns:a16="http://schemas.microsoft.com/office/drawing/2014/main" id="{8DF0078D-2D34-45AD-913D-D9B4362EB5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1FBA04-8E53-4179-8A8B-13E5D06FEF81}"/>
              </a:ext>
            </a:extLst>
          </p:cNvPr>
          <p:cNvSpPr>
            <a:spLocks noGrp="1"/>
          </p:cNvSpPr>
          <p:nvPr>
            <p:ph type="sldNum" sz="quarter" idx="12"/>
          </p:nvPr>
        </p:nvSpPr>
        <p:spPr/>
        <p:txBody>
          <a:bodyPr/>
          <a:lstStyle>
            <a:lvl1pPr>
              <a:defRPr/>
            </a:lvl1pPr>
          </a:lstStyle>
          <a:p>
            <a:pPr>
              <a:defRPr/>
            </a:pPr>
            <a:fld id="{5D00A603-DD04-4E0B-B2F1-429973A03574}" type="slidenum">
              <a:rPr lang="en-US" altLang="en-US"/>
              <a:pPr>
                <a:defRPr/>
              </a:pPr>
              <a:t>‹#›</a:t>
            </a:fld>
            <a:endParaRPr lang="en-US" altLang="en-US"/>
          </a:p>
        </p:txBody>
      </p:sp>
    </p:spTree>
    <p:extLst>
      <p:ext uri="{BB962C8B-B14F-4D97-AF65-F5344CB8AC3E}">
        <p14:creationId xmlns:p14="http://schemas.microsoft.com/office/powerpoint/2010/main" val="156212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0493344-B424-40F2-8024-0E5DD74EECB1}"/>
              </a:ext>
            </a:extLst>
          </p:cNvPr>
          <p:cNvSpPr>
            <a:spLocks noGrp="1" noChangeArrowheads="1"/>
          </p:cNvSpPr>
          <p:nvPr>
            <p:ph type="title"/>
          </p:nvPr>
        </p:nvSpPr>
        <p:spPr bwMode="auto">
          <a:xfrm>
            <a:off x="228600" y="136525"/>
            <a:ext cx="1112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7" name="Text Placeholder 2">
            <a:extLst>
              <a:ext uri="{FF2B5EF4-FFF2-40B4-BE49-F238E27FC236}">
                <a16:creationId xmlns:a16="http://schemas.microsoft.com/office/drawing/2014/main" id="{D39E37AD-4580-4FC1-AD38-9E849118D8CB}"/>
              </a:ext>
            </a:extLst>
          </p:cNvPr>
          <p:cNvSpPr>
            <a:spLocks noGrp="1" noChangeArrowheads="1"/>
          </p:cNvSpPr>
          <p:nvPr>
            <p:ph type="body" idx="1"/>
          </p:nvPr>
        </p:nvSpPr>
        <p:spPr bwMode="auto">
          <a:xfrm>
            <a:off x="838200" y="914400"/>
            <a:ext cx="10515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7C45EE-66CF-4547-9974-30D486ADCB84}"/>
              </a:ext>
            </a:extLst>
          </p:cNvPr>
          <p:cNvSpPr>
            <a:spLocks noGrp="1"/>
          </p:cNvSpPr>
          <p:nvPr>
            <p:ph type="dt" sz="half" idx="2"/>
          </p:nvPr>
        </p:nvSpPr>
        <p:spPr>
          <a:xfrm>
            <a:off x="2124075" y="6356350"/>
            <a:ext cx="1457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5C4BF7E-B6CD-421C-BB21-FDF6D5952C43}" type="datetimeFigureOut">
              <a:rPr lang="en-US"/>
              <a:pPr>
                <a:defRPr/>
              </a:pPr>
              <a:t>2/12/2024</a:t>
            </a:fld>
            <a:endParaRPr lang="en-US"/>
          </a:p>
        </p:txBody>
      </p:sp>
      <p:sp>
        <p:nvSpPr>
          <p:cNvPr id="5" name="Footer Placeholder 4">
            <a:extLst>
              <a:ext uri="{FF2B5EF4-FFF2-40B4-BE49-F238E27FC236}">
                <a16:creationId xmlns:a16="http://schemas.microsoft.com/office/drawing/2014/main" id="{995DB5A8-0988-41BE-8163-686B9D177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3ACE1E2-7C20-4B77-81D9-40A6CBAFE3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194CF4C2-3952-4A71-AB01-4D9BA63418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9"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3200" kern="1200">
          <a:solidFill>
            <a:srgbClr val="595959"/>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2800" kern="1200">
          <a:solidFill>
            <a:srgbClr val="595959"/>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2000" kern="1200">
          <a:solidFill>
            <a:srgbClr val="595959"/>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39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A29AA-D4F0-4F15-B5F2-72F97E26E025}" type="slidenum">
              <a:rPr lang="en-US" smtClean="0"/>
              <a:t>‹#›</a:t>
            </a:fld>
            <a:endParaRPr lang="en-US"/>
          </a:p>
        </p:txBody>
      </p:sp>
      <p:pic>
        <p:nvPicPr>
          <p:cNvPr id="1026" name="Picture 2" descr="Image result for aaos"/>
          <p:cNvPicPr>
            <a:picLocks noChangeAspect="1" noChangeArrowheads="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24165" b="22447"/>
          <a:stretch/>
        </p:blipFill>
        <p:spPr bwMode="auto">
          <a:xfrm>
            <a:off x="386032" y="6311900"/>
            <a:ext cx="904336" cy="482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8536" y="6257477"/>
            <a:ext cx="117434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2221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1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1.bin"/><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AB6A-E826-4751-8A8C-3A52FF50A4E4}"/>
              </a:ext>
            </a:extLst>
          </p:cNvPr>
          <p:cNvSpPr>
            <a:spLocks noGrp="1"/>
          </p:cNvSpPr>
          <p:nvPr>
            <p:ph type="ctrTitle"/>
          </p:nvPr>
        </p:nvSpPr>
        <p:spPr>
          <a:xfrm>
            <a:off x="1524000" y="2676471"/>
            <a:ext cx="9144000" cy="1720850"/>
          </a:xfrm>
        </p:spPr>
        <p:txBody>
          <a:bodyPr rtlCol="0">
            <a:normAutofit fontScale="90000"/>
          </a:bodyPr>
          <a:lstStyle/>
          <a:p>
            <a:pPr defTabSz="685766" eaLnBrk="1" fontAlgn="auto" hangingPunct="1">
              <a:spcAft>
                <a:spcPts val="0"/>
              </a:spcAft>
              <a:defRPr/>
            </a:pPr>
            <a:r>
              <a:rPr lang="en-US" sz="6600">
                <a:solidFill>
                  <a:schemeClr val="tx1"/>
                </a:solidFill>
                <a:latin typeface="+mn-lt"/>
              </a:rPr>
              <a:t>2024 Education Assessments and Examinations </a:t>
            </a:r>
            <a:br>
              <a:rPr lang="en-US" sz="6600">
                <a:solidFill>
                  <a:schemeClr val="tx1"/>
                </a:solidFill>
                <a:latin typeface="+mn-lt"/>
              </a:rPr>
            </a:br>
            <a:r>
              <a:rPr lang="en-US" sz="6600">
                <a:solidFill>
                  <a:schemeClr val="tx1"/>
                </a:solidFill>
                <a:latin typeface="+mn-lt"/>
              </a:rPr>
              <a:t>Committee Meeting</a:t>
            </a:r>
          </a:p>
        </p:txBody>
      </p:sp>
      <p:sp>
        <p:nvSpPr>
          <p:cNvPr id="4099" name="Subtitle 2">
            <a:extLst>
              <a:ext uri="{FF2B5EF4-FFF2-40B4-BE49-F238E27FC236}">
                <a16:creationId xmlns:a16="http://schemas.microsoft.com/office/drawing/2014/main" id="{9FBF6303-4D5A-44A8-ADC2-35FB8DA5067C}"/>
              </a:ext>
            </a:extLst>
          </p:cNvPr>
          <p:cNvSpPr>
            <a:spLocks noGrp="1" noChangeArrowheads="1"/>
          </p:cNvSpPr>
          <p:nvPr>
            <p:ph type="subTitle" idx="1"/>
          </p:nvPr>
        </p:nvSpPr>
        <p:spPr>
          <a:xfrm>
            <a:off x="1604963" y="5583239"/>
            <a:ext cx="2618325" cy="365870"/>
          </a:xfrm>
        </p:spPr>
        <p:txBody>
          <a:bodyPr/>
          <a:lstStyle/>
          <a:p>
            <a:pPr algn="l" defTabSz="684213" fontAlgn="base">
              <a:spcBef>
                <a:spcPts val="750"/>
              </a:spcBef>
              <a:spcAft>
                <a:spcPct val="0"/>
              </a:spcAft>
              <a:buFont typeface="Arial" panose="020B0604020202020204" pitchFamily="34" charset="0"/>
            </a:pPr>
            <a:r>
              <a:rPr altLang="en-US" sz="2000" b="0"/>
              <a:t>February 14,</a:t>
            </a:r>
            <a:r>
              <a:rPr lang="en-US" altLang="en-US" sz="2000" b="0"/>
              <a:t> </a:t>
            </a:r>
            <a:r>
              <a:rPr altLang="en-US" sz="2000" b="0"/>
              <a:t>2024</a:t>
            </a:r>
            <a:endParaRPr lang="en-US"/>
          </a:p>
          <a:p>
            <a:pPr defTabSz="684213" fontAlgn="base">
              <a:spcBef>
                <a:spcPts val="750"/>
              </a:spcBef>
              <a:spcAft>
                <a:spcPct val="0"/>
              </a:spcAft>
              <a:buFont typeface="Arial" panose="020B0604020202020204" pitchFamily="34" charset="0"/>
              <a:buNone/>
            </a:pPr>
            <a:endParaRPr altLang="en-US" sz="3200"/>
          </a:p>
        </p:txBody>
      </p:sp>
      <p:pic>
        <p:nvPicPr>
          <p:cNvPr id="4100" name="Picture 7">
            <a:extLst>
              <a:ext uri="{FF2B5EF4-FFF2-40B4-BE49-F238E27FC236}">
                <a16:creationId xmlns:a16="http://schemas.microsoft.com/office/drawing/2014/main" id="{51218019-BF37-4231-AF58-B58CA479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a:extLst>
              <a:ext uri="{FF2B5EF4-FFF2-40B4-BE49-F238E27FC236}">
                <a16:creationId xmlns:a16="http://schemas.microsoft.com/office/drawing/2014/main" id="{C32E5523-AD3F-4268-91FD-9649DC28B87E}"/>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F02E0DE5-1D86-4FE6-B5D0-997911883296}"/>
              </a:ext>
            </a:extLst>
          </p:cNvPr>
          <p:cNvSpPr>
            <a:spLocks noGrp="1" noChangeArrowheads="1"/>
          </p:cNvSpPr>
          <p:nvPr>
            <p:ph sz="half" idx="1"/>
          </p:nvPr>
        </p:nvSpPr>
        <p:spPr>
          <a:xfrm>
            <a:off x="585788" y="1817288"/>
            <a:ext cx="5416118" cy="3689956"/>
          </a:xfrm>
        </p:spPr>
        <p:txBody>
          <a:bodyPr/>
          <a:lstStyle/>
          <a:p>
            <a:pPr marL="0" indent="0">
              <a:buFont typeface="Arial" panose="020B0604020202020204" pitchFamily="34" charset="0"/>
              <a:buNone/>
            </a:pPr>
            <a:r>
              <a:rPr lang="en-US" altLang="en-US" sz="2000"/>
              <a:t>The American Board of Orthopaedic Surgery (ABOS) and the American Academy of Orthopaedic Surgeons (AAOS) collaborated on the development of a collection of examination items that were included on both the 2023 ABOS Part I Certifying Examination and the 2023 AAOS OITE. </a:t>
            </a:r>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The purpose of including a set of common items on both examinations is to identify the score on the OITE that approximately corresponds to the minimum passing performance level on the ABOS Part I Certifying Examination.</a:t>
            </a:r>
          </a:p>
        </p:txBody>
      </p:sp>
      <p:sp>
        <p:nvSpPr>
          <p:cNvPr id="4" name="Content Placeholder 3">
            <a:extLst>
              <a:ext uri="{FF2B5EF4-FFF2-40B4-BE49-F238E27FC236}">
                <a16:creationId xmlns:a16="http://schemas.microsoft.com/office/drawing/2014/main" id="{30B0CF10-0E13-4C3F-8FC5-CC1EE73F1435}"/>
              </a:ext>
            </a:extLst>
          </p:cNvPr>
          <p:cNvSpPr>
            <a:spLocks noGrp="1"/>
          </p:cNvSpPr>
          <p:nvPr>
            <p:ph sz="half" idx="2"/>
          </p:nvPr>
        </p:nvSpPr>
        <p:spPr>
          <a:xfrm>
            <a:off x="6400800" y="4159904"/>
            <a:ext cx="5095702" cy="881986"/>
          </a:xfrm>
          <a:solidFill>
            <a:schemeClr val="tx2">
              <a:lumMod val="20000"/>
              <a:lumOff val="80000"/>
            </a:schemeClr>
          </a:solidFill>
        </p:spPr>
        <p:txBody>
          <a:bodyPr>
            <a:normAutofit/>
          </a:bodyPr>
          <a:lstStyle/>
          <a:p>
            <a:pPr marL="0" indent="0">
              <a:buFont typeface="Arial" panose="020B0604020202020204" pitchFamily="34" charset="0"/>
              <a:buNone/>
              <a:defRPr/>
            </a:pPr>
            <a:r>
              <a:rPr lang="en-US" altLang="en-US" sz="1800"/>
              <a:t>Based on the linking study, a score of </a:t>
            </a:r>
            <a:r>
              <a:rPr lang="en-US" altLang="en-US" sz="1800" b="1"/>
              <a:t>165 or 62.5% </a:t>
            </a:r>
            <a:r>
              <a:rPr lang="en-US" altLang="en-US" sz="1800"/>
              <a:t>on the OITE corresponded to the minimal passing standard on the ABOS Part I Certifying Examination.</a:t>
            </a:r>
            <a:endParaRPr lang="en-US" sz="1800"/>
          </a:p>
        </p:txBody>
      </p:sp>
      <p:pic>
        <p:nvPicPr>
          <p:cNvPr id="21509" name="Picture 2" descr="Home | ABOS">
            <a:extLst>
              <a:ext uri="{FF2B5EF4-FFF2-40B4-BE49-F238E27FC236}">
                <a16:creationId xmlns:a16="http://schemas.microsoft.com/office/drawing/2014/main" id="{40C79AFE-1C5B-4DD3-8911-46B781825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095" y="1834144"/>
            <a:ext cx="1507490" cy="178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rthopaedic In-Training Examination (OITE)">
            <a:extLst>
              <a:ext uri="{FF2B5EF4-FFF2-40B4-BE49-F238E27FC236}">
                <a16:creationId xmlns:a16="http://schemas.microsoft.com/office/drawing/2014/main" id="{00776C11-27EB-41DA-BD4D-1640F3C13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3610" y="2275493"/>
            <a:ext cx="3802602" cy="94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5E175370-9DFE-4E08-A8A6-6D31BFDC2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7">
            <a:extLst>
              <a:ext uri="{FF2B5EF4-FFF2-40B4-BE49-F238E27FC236}">
                <a16:creationId xmlns:a16="http://schemas.microsoft.com/office/drawing/2014/main" id="{762FBC0D-23D9-43EC-9C59-1D3CB78658BE}"/>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FA0241-D89E-C260-3C30-8C7275651C0A}"/>
              </a:ext>
            </a:extLst>
          </p:cNvPr>
          <p:cNvSpPr txBox="1">
            <a:spLocks noChangeArrowheads="1"/>
          </p:cNvSpPr>
          <p:nvPr/>
        </p:nvSpPr>
        <p:spPr bwMode="auto">
          <a:xfrm>
            <a:off x="3751881" y="662221"/>
            <a:ext cx="8060364" cy="596956"/>
          </a:xfrm>
          <a:prstGeom prst="rect">
            <a:avLst/>
          </a:prstGeom>
          <a:noFill/>
          <a:ln>
            <a:noFill/>
          </a:ln>
        </p:spPr>
        <p:txBody>
          <a:bodyPr anchor="ctr">
            <a:norm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ABOS Part I/OITE Linking Study</a:t>
            </a:r>
            <a:endParaRPr lang="en-US" altLang="en-US" sz="3000" b="0">
              <a:solidFill>
                <a:schemeClr val="tx1"/>
              </a:solidFill>
              <a:latin typeface="+mn-lt"/>
            </a:endParaRPr>
          </a:p>
        </p:txBody>
      </p:sp>
      <p:pic>
        <p:nvPicPr>
          <p:cNvPr id="3" name="Picture 6" descr="Orthopaedic In-Training Examination (OITE)">
            <a:extLst>
              <a:ext uri="{FF2B5EF4-FFF2-40B4-BE49-F238E27FC236}">
                <a16:creationId xmlns:a16="http://schemas.microsoft.com/office/drawing/2014/main" id="{0D437561-0623-66D7-112E-7A1D12158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7">
            <a:extLst>
              <a:ext uri="{FF2B5EF4-FFF2-40B4-BE49-F238E27FC236}">
                <a16:creationId xmlns:a16="http://schemas.microsoft.com/office/drawing/2014/main" id="{41DFC58C-52D4-4E38-AEF7-C7F583EE4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EDB24790-B7F5-43D9-A7C0-B506924624C6}"/>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8975DA5-9FD6-8D12-35F5-506E8F406CB9}"/>
              </a:ext>
            </a:extLst>
          </p:cNvPr>
          <p:cNvSpPr txBox="1">
            <a:spLocks noChangeArrowheads="1"/>
          </p:cNvSpPr>
          <p:nvPr/>
        </p:nvSpPr>
        <p:spPr bwMode="auto">
          <a:xfrm>
            <a:off x="3751882" y="686139"/>
            <a:ext cx="8060363" cy="596956"/>
          </a:xfrm>
          <a:prstGeom prst="rect">
            <a:avLst/>
          </a:prstGeom>
          <a:noFill/>
          <a:ln>
            <a:noFill/>
          </a:ln>
        </p:spPr>
        <p:txBody>
          <a:bodyPr anchor="ctr">
            <a:norm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2023</a:t>
            </a:r>
            <a:r>
              <a:rPr lang="en-US" altLang="en-US" sz="3000">
                <a:solidFill>
                  <a:schemeClr val="tx1"/>
                </a:solidFill>
                <a:latin typeface="+mn-lt"/>
                <a:cs typeface="Arial" panose="020B0604020202020204" pitchFamily="34" charset="0"/>
              </a:rPr>
              <a:t> </a:t>
            </a:r>
            <a:r>
              <a:rPr lang="en-US" altLang="en-US" sz="3000" b="0">
                <a:solidFill>
                  <a:schemeClr val="tx1"/>
                </a:solidFill>
                <a:latin typeface="+mn-lt"/>
                <a:cs typeface="Arial" panose="020B0604020202020204" pitchFamily="34" charset="0"/>
              </a:rPr>
              <a:t>OITE/ABOS Part I Linking Study</a:t>
            </a:r>
            <a:endParaRPr lang="en-US" altLang="en-US" sz="3000" b="0">
              <a:solidFill>
                <a:schemeClr val="tx1"/>
              </a:solidFill>
              <a:latin typeface="+mn-lt"/>
            </a:endParaRPr>
          </a:p>
        </p:txBody>
      </p:sp>
      <p:pic>
        <p:nvPicPr>
          <p:cNvPr id="3" name="Picture 6" descr="Orthopaedic In-Training Examination (OITE)">
            <a:extLst>
              <a:ext uri="{FF2B5EF4-FFF2-40B4-BE49-F238E27FC236}">
                <a16:creationId xmlns:a16="http://schemas.microsoft.com/office/drawing/2014/main" id="{F140FA46-5E62-3379-340D-D4045B7CF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2754751-453A-542A-8EBE-C891A7A86C98}"/>
              </a:ext>
            </a:extLst>
          </p:cNvPr>
          <p:cNvPicPr>
            <a:picLocks noChangeAspect="1"/>
          </p:cNvPicPr>
          <p:nvPr/>
        </p:nvPicPr>
        <p:blipFill>
          <a:blip r:embed="rId5"/>
          <a:stretch>
            <a:fillRect/>
          </a:stretch>
        </p:blipFill>
        <p:spPr>
          <a:xfrm>
            <a:off x="2655855" y="2224088"/>
            <a:ext cx="6880288" cy="3706418"/>
          </a:xfrm>
          <a:prstGeom prst="rect">
            <a:avLst/>
          </a:prstGeom>
        </p:spPr>
      </p:pic>
      <p:sp>
        <p:nvSpPr>
          <p:cNvPr id="5" name="TextBox 4">
            <a:extLst>
              <a:ext uri="{FF2B5EF4-FFF2-40B4-BE49-F238E27FC236}">
                <a16:creationId xmlns:a16="http://schemas.microsoft.com/office/drawing/2014/main" id="{912E8B20-573D-AA06-FB84-DE8CCB347454}"/>
              </a:ext>
            </a:extLst>
          </p:cNvPr>
          <p:cNvSpPr txBox="1"/>
          <p:nvPr/>
        </p:nvSpPr>
        <p:spPr>
          <a:xfrm>
            <a:off x="2095577" y="1690664"/>
            <a:ext cx="8000845" cy="400110"/>
          </a:xfrm>
          <a:prstGeom prst="rect">
            <a:avLst/>
          </a:prstGeom>
          <a:noFill/>
        </p:spPr>
        <p:txBody>
          <a:bodyPr wrap="none" lIns="91440" tIns="45720" rIns="91440" bIns="45720" rtlCol="0" anchor="t">
            <a:spAutoFit/>
          </a:bodyPr>
          <a:lstStyle/>
          <a:p>
            <a:r>
              <a:rPr lang="en-US" sz="2000"/>
              <a:t>2023 ABOS Linking Study Predicted Passing Score:  </a:t>
            </a:r>
            <a:r>
              <a:rPr lang="en-US" sz="2000" b="1"/>
              <a:t>165/264</a:t>
            </a:r>
            <a:r>
              <a:rPr lang="en-US" sz="2000"/>
              <a:t> </a:t>
            </a:r>
            <a:r>
              <a:rPr lang="en-US" sz="2000" i="1"/>
              <a:t>(62.5% correct)</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1C9289BA-6C44-4A99-84BE-28476BC8410E}"/>
              </a:ext>
            </a:extLst>
          </p:cNvPr>
          <p:cNvSpPr>
            <a:spLocks noGrp="1" noChangeArrowheads="1"/>
          </p:cNvSpPr>
          <p:nvPr>
            <p:ph idx="1"/>
          </p:nvPr>
        </p:nvSpPr>
        <p:spPr>
          <a:xfrm>
            <a:off x="720004" y="1518767"/>
            <a:ext cx="10751992" cy="1375844"/>
          </a:xfrm>
        </p:spPr>
        <p:txBody>
          <a:bodyPr/>
          <a:lstStyle/>
          <a:p>
            <a:pPr marL="169545" indent="-169545" algn="just">
              <a:lnSpc>
                <a:spcPct val="100000"/>
              </a:lnSpc>
            </a:pPr>
            <a:r>
              <a:rPr lang="en-US" sz="2000" b="1">
                <a:solidFill>
                  <a:srgbClr val="005CB8"/>
                </a:solidFill>
                <a:ea typeface="+mn-lt"/>
                <a:cs typeface="+mn-lt"/>
              </a:rPr>
              <a:t>819 (93%) of 2023 ACGME PGY 5 residents met the passing threshold</a:t>
            </a:r>
            <a:r>
              <a:rPr lang="en-US" sz="2000">
                <a:ea typeface="+mn-lt"/>
                <a:cs typeface="+mn-lt"/>
              </a:rPr>
              <a:t>, compared to 753 (84%) meeting 2022’s threshold</a:t>
            </a:r>
          </a:p>
          <a:p>
            <a:pPr marL="169545" indent="-169545" algn="just">
              <a:lnSpc>
                <a:spcPct val="100000"/>
              </a:lnSpc>
            </a:pPr>
            <a:r>
              <a:rPr lang="en-US" sz="2000">
                <a:ea typeface="Calibri" panose="020F0502020204030204"/>
                <a:cs typeface="Calibri" panose="020F0502020204030204"/>
              </a:rPr>
              <a:t>Programs opting for remote testing has increased for the first time since 2020</a:t>
            </a:r>
            <a:endParaRPr lang="en-US" sz="2000" i="1">
              <a:solidFill>
                <a:schemeClr val="tx2"/>
              </a:solidFill>
              <a:ea typeface="Calibri" panose="020F0502020204030204"/>
              <a:cs typeface="Calibri" panose="020F0502020204030204"/>
            </a:endParaRPr>
          </a:p>
          <a:p>
            <a:pPr marL="0" indent="0" algn="just">
              <a:lnSpc>
                <a:spcPct val="100000"/>
              </a:lnSpc>
              <a:buNone/>
            </a:pPr>
            <a:endParaRPr lang="en-US" sz="2000" i="1">
              <a:solidFill>
                <a:schemeClr val="tx2"/>
              </a:solidFill>
              <a:highlight>
                <a:srgbClr val="FFFF00"/>
              </a:highlight>
              <a:ea typeface="Calibri" panose="020F0502020204030204"/>
              <a:cs typeface="Calibri" panose="020F0502020204030204"/>
            </a:endParaRPr>
          </a:p>
          <a:p>
            <a:pPr marL="169545" indent="-169545" algn="just">
              <a:lnSpc>
                <a:spcPct val="100000"/>
              </a:lnSpc>
            </a:pPr>
            <a:endParaRPr lang="en-US" altLang="en-US" sz="2000">
              <a:highlight>
                <a:srgbClr val="FFFF00"/>
              </a:highlight>
              <a:ea typeface="Calibri"/>
              <a:cs typeface="Calibri"/>
            </a:endParaRPr>
          </a:p>
        </p:txBody>
      </p:sp>
      <p:pic>
        <p:nvPicPr>
          <p:cNvPr id="14340" name="Picture 7">
            <a:extLst>
              <a:ext uri="{FF2B5EF4-FFF2-40B4-BE49-F238E27FC236}">
                <a16:creationId xmlns:a16="http://schemas.microsoft.com/office/drawing/2014/main" id="{83C1340E-9BBF-44AB-B5E2-786A444C7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991" y="5806884"/>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8A7CB006-9DE9-4B08-8328-C1DA36611548}"/>
              </a:ext>
            </a:extLst>
          </p:cNvPr>
          <p:cNvSpPr txBox="1">
            <a:spLocks noChangeArrowheads="1"/>
          </p:cNvSpPr>
          <p:nvPr/>
        </p:nvSpPr>
        <p:spPr bwMode="auto">
          <a:xfrm>
            <a:off x="3751881" y="662221"/>
            <a:ext cx="8060364" cy="596956"/>
          </a:xfrm>
          <a:prstGeom prst="rect">
            <a:avLst/>
          </a:prstGeom>
          <a:noFill/>
          <a:ln>
            <a:noFill/>
          </a:ln>
        </p:spPr>
        <p:txBody>
          <a:bodyPr anchor="ctr">
            <a:norm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2023</a:t>
            </a:r>
            <a:r>
              <a:rPr lang="en-US" altLang="en-US" sz="3000">
                <a:solidFill>
                  <a:schemeClr val="tx1"/>
                </a:solidFill>
                <a:latin typeface="+mn-lt"/>
                <a:cs typeface="Arial" panose="020B0604020202020204" pitchFamily="34" charset="0"/>
              </a:rPr>
              <a:t> </a:t>
            </a:r>
            <a:r>
              <a:rPr lang="en-US" altLang="en-US" sz="3000" b="0">
                <a:solidFill>
                  <a:schemeClr val="tx1"/>
                </a:solidFill>
                <a:latin typeface="+mn-lt"/>
                <a:cs typeface="Arial" panose="020B0604020202020204" pitchFamily="34" charset="0"/>
              </a:rPr>
              <a:t>Administration Highlights</a:t>
            </a:r>
            <a:endParaRPr lang="en-US" altLang="en-US" sz="3000" b="0">
              <a:solidFill>
                <a:schemeClr val="tx1"/>
              </a:solidFill>
              <a:latin typeface="+mn-lt"/>
            </a:endParaRPr>
          </a:p>
        </p:txBody>
      </p:sp>
      <p:sp>
        <p:nvSpPr>
          <p:cNvPr id="14342" name="TextBox 9">
            <a:extLst>
              <a:ext uri="{FF2B5EF4-FFF2-40B4-BE49-F238E27FC236}">
                <a16:creationId xmlns:a16="http://schemas.microsoft.com/office/drawing/2014/main" id="{33AAAD5A-5F1B-43FF-A3C0-8700FE23C512}"/>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6" name="Picture 6" descr="Orthopaedic In-Training Examination (OITE)">
            <a:extLst>
              <a:ext uri="{FF2B5EF4-FFF2-40B4-BE49-F238E27FC236}">
                <a16:creationId xmlns:a16="http://schemas.microsoft.com/office/drawing/2014/main" id="{32EA49DF-2894-348D-7293-F10A9A145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hart 3">
            <a:extLst>
              <a:ext uri="{FF2B5EF4-FFF2-40B4-BE49-F238E27FC236}">
                <a16:creationId xmlns:a16="http://schemas.microsoft.com/office/drawing/2014/main" id="{794EAD0A-0388-643A-030F-006FC39290F4}"/>
              </a:ext>
            </a:extLst>
          </p:cNvPr>
          <p:cNvGraphicFramePr>
            <a:graphicFrameLocks/>
          </p:cNvGraphicFramePr>
          <p:nvPr>
            <p:extLst>
              <p:ext uri="{D42A27DB-BD31-4B8C-83A1-F6EECF244321}">
                <p14:modId xmlns:p14="http://schemas.microsoft.com/office/powerpoint/2010/main" val="3897960498"/>
              </p:ext>
            </p:extLst>
          </p:nvPr>
        </p:nvGraphicFramePr>
        <p:xfrm>
          <a:off x="2124599" y="2709765"/>
          <a:ext cx="7942802" cy="326748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a:extLst>
              <a:ext uri="{FF2B5EF4-FFF2-40B4-BE49-F238E27FC236}">
                <a16:creationId xmlns:a16="http://schemas.microsoft.com/office/drawing/2014/main" id="{EA3A1DDF-CB1A-46EC-B2FE-514EEF195ED3}"/>
              </a:ext>
            </a:extLst>
          </p:cNvPr>
          <p:cNvSpPr txBox="1">
            <a:spLocks noChangeArrowheads="1"/>
          </p:cNvSpPr>
          <p:nvPr/>
        </p:nvSpPr>
        <p:spPr bwMode="auto">
          <a:xfrm>
            <a:off x="379755" y="1384171"/>
            <a:ext cx="5415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ACGME-accredited programs compared to Non-ACGME </a:t>
            </a:r>
          </a:p>
        </p:txBody>
      </p:sp>
      <p:sp>
        <p:nvSpPr>
          <p:cNvPr id="17411" name="TextBox 6">
            <a:extLst>
              <a:ext uri="{FF2B5EF4-FFF2-40B4-BE49-F238E27FC236}">
                <a16:creationId xmlns:a16="http://schemas.microsoft.com/office/drawing/2014/main" id="{8E62A2BF-2A7A-442B-B6EC-30DEF61686F6}"/>
              </a:ext>
            </a:extLst>
          </p:cNvPr>
          <p:cNvSpPr txBox="1">
            <a:spLocks noChangeArrowheads="1"/>
          </p:cNvSpPr>
          <p:nvPr/>
        </p:nvSpPr>
        <p:spPr bwMode="auto">
          <a:xfrm>
            <a:off x="6324280" y="1425768"/>
            <a:ext cx="4825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Mean Score by PGY: ACGME-Accredited Programs</a:t>
            </a:r>
          </a:p>
        </p:txBody>
      </p:sp>
      <p:pic>
        <p:nvPicPr>
          <p:cNvPr id="17414" name="Picture 7">
            <a:extLst>
              <a:ext uri="{FF2B5EF4-FFF2-40B4-BE49-F238E27FC236}">
                <a16:creationId xmlns:a16="http://schemas.microsoft.com/office/drawing/2014/main" id="{5E9CFC2E-D31E-418C-811A-FACA2AD4F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3">
            <a:extLst>
              <a:ext uri="{FF2B5EF4-FFF2-40B4-BE49-F238E27FC236}">
                <a16:creationId xmlns:a16="http://schemas.microsoft.com/office/drawing/2014/main" id="{FACFE763-3E11-4FCB-8B81-086134F31D25}"/>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714A018-2CAC-34A2-EC11-908C8F6D24C8}"/>
              </a:ext>
            </a:extLst>
          </p:cNvPr>
          <p:cNvSpPr txBox="1">
            <a:spLocks noChangeArrowheads="1"/>
          </p:cNvSpPr>
          <p:nvPr/>
        </p:nvSpPr>
        <p:spPr bwMode="auto">
          <a:xfrm>
            <a:off x="3592857" y="439998"/>
            <a:ext cx="8060363" cy="800724"/>
          </a:xfrm>
          <a:prstGeom prst="rect">
            <a:avLst/>
          </a:prstGeom>
          <a:noFill/>
          <a:ln>
            <a:noFill/>
          </a:ln>
        </p:spPr>
        <p:txBody>
          <a:bodyPr anchor="ctr">
            <a:normAutofit fontScale="92500" lnSpcReduction="10000"/>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300" b="0">
                <a:solidFill>
                  <a:schemeClr val="tx1"/>
                </a:solidFill>
                <a:latin typeface="+mn-lt"/>
                <a:cs typeface="Arial" panose="020B0604020202020204" pitchFamily="34" charset="0"/>
              </a:rPr>
              <a:t>2023</a:t>
            </a:r>
            <a:r>
              <a:rPr lang="en-US" altLang="en-US" sz="3300">
                <a:solidFill>
                  <a:schemeClr val="tx1"/>
                </a:solidFill>
                <a:latin typeface="+mn-lt"/>
                <a:cs typeface="Arial" panose="020B0604020202020204" pitchFamily="34" charset="0"/>
              </a:rPr>
              <a:t> </a:t>
            </a:r>
            <a:r>
              <a:rPr lang="en-US" altLang="en-US" sz="3300" b="0">
                <a:solidFill>
                  <a:schemeClr val="tx1"/>
                </a:solidFill>
                <a:latin typeface="+mn-lt"/>
                <a:cs typeface="Arial" panose="020B0604020202020204" pitchFamily="34" charset="0"/>
              </a:rPr>
              <a:t>Overall Results</a:t>
            </a:r>
          </a:p>
          <a:p>
            <a:pPr algn="r">
              <a:defRPr/>
            </a:pPr>
            <a:r>
              <a:rPr lang="en-US" altLang="en-US" sz="2400" b="0">
                <a:solidFill>
                  <a:schemeClr val="tx1"/>
                </a:solidFill>
                <a:latin typeface="+mn-lt"/>
                <a:cs typeface="Arial" panose="020B0604020202020204" pitchFamily="34" charset="0"/>
              </a:rPr>
              <a:t>(All residents)</a:t>
            </a:r>
            <a:endParaRPr lang="en-US" altLang="en-US" sz="3000" b="0">
              <a:solidFill>
                <a:schemeClr val="tx1"/>
              </a:solidFill>
              <a:latin typeface="+mn-lt"/>
            </a:endParaRPr>
          </a:p>
        </p:txBody>
      </p:sp>
      <p:pic>
        <p:nvPicPr>
          <p:cNvPr id="3" name="Picture 6" descr="Orthopaedic In-Training Examination (OITE)">
            <a:extLst>
              <a:ext uri="{FF2B5EF4-FFF2-40B4-BE49-F238E27FC236}">
                <a16:creationId xmlns:a16="http://schemas.microsoft.com/office/drawing/2014/main" id="{49F3E9F3-F648-6F0A-E0BA-6E30ED7B8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183D95B-F061-5E2F-B93D-D150D29C25E8}"/>
              </a:ext>
            </a:extLst>
          </p:cNvPr>
          <p:cNvPicPr>
            <a:picLocks noChangeAspect="1"/>
          </p:cNvPicPr>
          <p:nvPr/>
        </p:nvPicPr>
        <p:blipFill>
          <a:blip r:embed="rId5"/>
          <a:stretch>
            <a:fillRect/>
          </a:stretch>
        </p:blipFill>
        <p:spPr>
          <a:xfrm>
            <a:off x="523241" y="1800991"/>
            <a:ext cx="4990271" cy="3914715"/>
          </a:xfrm>
          <a:prstGeom prst="rect">
            <a:avLst/>
          </a:prstGeom>
        </p:spPr>
      </p:pic>
      <p:pic>
        <p:nvPicPr>
          <p:cNvPr id="7" name="Picture 6">
            <a:extLst>
              <a:ext uri="{FF2B5EF4-FFF2-40B4-BE49-F238E27FC236}">
                <a16:creationId xmlns:a16="http://schemas.microsoft.com/office/drawing/2014/main" id="{BAB7375A-2DA5-EE09-5090-7E2A823AEE24}"/>
              </a:ext>
            </a:extLst>
          </p:cNvPr>
          <p:cNvPicPr>
            <a:picLocks noChangeAspect="1"/>
          </p:cNvPicPr>
          <p:nvPr/>
        </p:nvPicPr>
        <p:blipFill>
          <a:blip r:embed="rId6"/>
          <a:stretch>
            <a:fillRect/>
          </a:stretch>
        </p:blipFill>
        <p:spPr>
          <a:xfrm>
            <a:off x="5806720" y="1883283"/>
            <a:ext cx="5860801" cy="3832423"/>
          </a:xfrm>
          <a:prstGeom prst="rect">
            <a:avLst/>
          </a:prstGeom>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A8F4-2B4B-20B2-16EF-3F40009DAC40}"/>
              </a:ext>
            </a:extLst>
          </p:cNvPr>
          <p:cNvSpPr>
            <a:spLocks noGrp="1"/>
          </p:cNvSpPr>
          <p:nvPr>
            <p:ph type="title"/>
          </p:nvPr>
        </p:nvSpPr>
        <p:spPr>
          <a:xfrm>
            <a:off x="6504749" y="216002"/>
            <a:ext cx="5307496" cy="1325563"/>
          </a:xfrm>
        </p:spPr>
        <p:txBody>
          <a:bodyPr anchor="ctr">
            <a:normAutofit/>
          </a:bodyPr>
          <a:lstStyle/>
          <a:p>
            <a:pPr algn="r"/>
            <a:r>
              <a:rPr lang="en-US" sz="3200">
                <a:latin typeface="+mn-lt"/>
                <a:cs typeface="Arial" panose="020B0604020202020204" pitchFamily="34" charset="0"/>
              </a:rPr>
              <a:t>Item Difficulty: Content Areas</a:t>
            </a:r>
            <a:br>
              <a:rPr lang="en-US" sz="3200">
                <a:latin typeface="+mn-lt"/>
                <a:cs typeface="Arial" panose="020B0604020202020204" pitchFamily="34" charset="0"/>
              </a:rPr>
            </a:br>
            <a:r>
              <a:rPr lang="en-US" sz="2400">
                <a:latin typeface="+mn-lt"/>
                <a:cs typeface="Arial" panose="020B0604020202020204" pitchFamily="34" charset="0"/>
              </a:rPr>
              <a:t>(ACGME residents)</a:t>
            </a:r>
            <a:endParaRPr lang="en-US" sz="3200">
              <a:latin typeface="+mn-lt"/>
              <a:cs typeface="Arial" panose="020B0604020202020204" pitchFamily="34" charset="0"/>
            </a:endParaRPr>
          </a:p>
        </p:txBody>
      </p:sp>
      <p:pic>
        <p:nvPicPr>
          <p:cNvPr id="4" name="Picture 3">
            <a:extLst>
              <a:ext uri="{FF2B5EF4-FFF2-40B4-BE49-F238E27FC236}">
                <a16:creationId xmlns:a16="http://schemas.microsoft.com/office/drawing/2014/main" id="{1C887F32-65CA-9A35-720F-3AEB90CAEED4}"/>
              </a:ext>
            </a:extLst>
          </p:cNvPr>
          <p:cNvPicPr>
            <a:picLocks noChangeAspect="1"/>
          </p:cNvPicPr>
          <p:nvPr/>
        </p:nvPicPr>
        <p:blipFill>
          <a:blip r:embed="rId2"/>
          <a:stretch>
            <a:fillRect/>
          </a:stretch>
        </p:blipFill>
        <p:spPr>
          <a:xfrm>
            <a:off x="2517898" y="1690688"/>
            <a:ext cx="6840770" cy="4288528"/>
          </a:xfrm>
          <a:prstGeom prst="rect">
            <a:avLst/>
          </a:prstGeom>
          <a:noFill/>
        </p:spPr>
      </p:pic>
      <p:sp>
        <p:nvSpPr>
          <p:cNvPr id="5" name="TextBox 4">
            <a:extLst>
              <a:ext uri="{FF2B5EF4-FFF2-40B4-BE49-F238E27FC236}">
                <a16:creationId xmlns:a16="http://schemas.microsoft.com/office/drawing/2014/main" id="{34BE9B87-FEE4-849D-23F8-5F654B5721F0}"/>
              </a:ext>
            </a:extLst>
          </p:cNvPr>
          <p:cNvSpPr txBox="1"/>
          <p:nvPr/>
        </p:nvSpPr>
        <p:spPr>
          <a:xfrm>
            <a:off x="1709499" y="2235305"/>
            <a:ext cx="882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Easier</a:t>
            </a:r>
          </a:p>
        </p:txBody>
      </p:sp>
      <p:sp>
        <p:nvSpPr>
          <p:cNvPr id="6" name="TextBox 5">
            <a:extLst>
              <a:ext uri="{FF2B5EF4-FFF2-40B4-BE49-F238E27FC236}">
                <a16:creationId xmlns:a16="http://schemas.microsoft.com/office/drawing/2014/main" id="{1BAB1AA6-2133-80C0-F5EE-C59367937F14}"/>
              </a:ext>
            </a:extLst>
          </p:cNvPr>
          <p:cNvSpPr txBox="1"/>
          <p:nvPr/>
        </p:nvSpPr>
        <p:spPr>
          <a:xfrm>
            <a:off x="1635025" y="4482467"/>
            <a:ext cx="882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rPr>
              <a:t>Harder</a:t>
            </a:r>
          </a:p>
        </p:txBody>
      </p:sp>
      <p:pic>
        <p:nvPicPr>
          <p:cNvPr id="3" name="Picture 6" descr="Orthopaedic In-Training Examination (OITE)">
            <a:extLst>
              <a:ext uri="{FF2B5EF4-FFF2-40B4-BE49-F238E27FC236}">
                <a16:creationId xmlns:a16="http://schemas.microsoft.com/office/drawing/2014/main" id="{D7B9782E-303A-D5A5-B3BC-4ADD6AF7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B1768EC-50F5-9346-16B6-081639BE4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09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00" name="Picture 7">
            <a:extLst>
              <a:ext uri="{FF2B5EF4-FFF2-40B4-BE49-F238E27FC236}">
                <a16:creationId xmlns:a16="http://schemas.microsoft.com/office/drawing/2014/main" id="{7D677B11-FEFA-498B-B549-0F294216D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1" name="TextBox 6">
            <a:extLst>
              <a:ext uri="{FF2B5EF4-FFF2-40B4-BE49-F238E27FC236}">
                <a16:creationId xmlns:a16="http://schemas.microsoft.com/office/drawing/2014/main" id="{70E187FD-7C1B-4716-820B-900B27DAFED4}"/>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660B326-CA66-7204-CD34-DBAA06F7245D}"/>
              </a:ext>
            </a:extLst>
          </p:cNvPr>
          <p:cNvPicPr>
            <a:picLocks noChangeAspect="1"/>
          </p:cNvPicPr>
          <p:nvPr/>
        </p:nvPicPr>
        <p:blipFill>
          <a:blip r:embed="rId4"/>
          <a:stretch>
            <a:fillRect/>
          </a:stretch>
        </p:blipFill>
        <p:spPr>
          <a:xfrm>
            <a:off x="1022218" y="1975876"/>
            <a:ext cx="5128767" cy="3247578"/>
          </a:xfrm>
          <a:prstGeom prst="rect">
            <a:avLst/>
          </a:prstGeom>
        </p:spPr>
      </p:pic>
      <p:pic>
        <p:nvPicPr>
          <p:cNvPr id="3" name="Picture 2">
            <a:extLst>
              <a:ext uri="{FF2B5EF4-FFF2-40B4-BE49-F238E27FC236}">
                <a16:creationId xmlns:a16="http://schemas.microsoft.com/office/drawing/2014/main" id="{7C6D7C5A-72B3-2F1E-32F6-DF3215937EF9}"/>
              </a:ext>
            </a:extLst>
          </p:cNvPr>
          <p:cNvPicPr>
            <a:picLocks noChangeAspect="1"/>
          </p:cNvPicPr>
          <p:nvPr/>
        </p:nvPicPr>
        <p:blipFill>
          <a:blip r:embed="rId5"/>
          <a:stretch>
            <a:fillRect/>
          </a:stretch>
        </p:blipFill>
        <p:spPr>
          <a:xfrm>
            <a:off x="7206610" y="2776650"/>
            <a:ext cx="3228969" cy="1646029"/>
          </a:xfrm>
          <a:prstGeom prst="rect">
            <a:avLst/>
          </a:prstGeom>
        </p:spPr>
      </p:pic>
      <p:sp>
        <p:nvSpPr>
          <p:cNvPr id="10" name="TextBox 9">
            <a:extLst>
              <a:ext uri="{FF2B5EF4-FFF2-40B4-BE49-F238E27FC236}">
                <a16:creationId xmlns:a16="http://schemas.microsoft.com/office/drawing/2014/main" id="{6F338CE1-9FCD-C825-1029-3CD509DB9020}"/>
              </a:ext>
            </a:extLst>
          </p:cNvPr>
          <p:cNvSpPr txBox="1"/>
          <p:nvPr/>
        </p:nvSpPr>
        <p:spPr>
          <a:xfrm>
            <a:off x="6559662" y="1865128"/>
            <a:ext cx="4522866" cy="707886"/>
          </a:xfrm>
          <a:prstGeom prst="rect">
            <a:avLst/>
          </a:prstGeom>
          <a:noFill/>
        </p:spPr>
        <p:txBody>
          <a:bodyPr wrap="square">
            <a:spAutoFit/>
          </a:bodyPr>
          <a:lstStyle/>
          <a:p>
            <a:pPr algn="ctr"/>
            <a:r>
              <a:rPr lang="en-US" sz="2000" b="1"/>
              <a:t>Overall Average P-Value of Items </a:t>
            </a:r>
          </a:p>
          <a:p>
            <a:pPr algn="ctr"/>
            <a:r>
              <a:rPr lang="en-US" sz="2000" b="1"/>
              <a:t>(% of Residents who answered correctly)</a:t>
            </a:r>
          </a:p>
        </p:txBody>
      </p:sp>
      <p:sp>
        <p:nvSpPr>
          <p:cNvPr id="6" name="Title 1">
            <a:extLst>
              <a:ext uri="{FF2B5EF4-FFF2-40B4-BE49-F238E27FC236}">
                <a16:creationId xmlns:a16="http://schemas.microsoft.com/office/drawing/2014/main" id="{E9916E03-5EF6-8C19-699B-07631A5FADB0}"/>
              </a:ext>
            </a:extLst>
          </p:cNvPr>
          <p:cNvSpPr txBox="1">
            <a:spLocks noChangeArrowheads="1"/>
          </p:cNvSpPr>
          <p:nvPr/>
        </p:nvSpPr>
        <p:spPr bwMode="auto">
          <a:xfrm>
            <a:off x="3751882" y="686139"/>
            <a:ext cx="8060363" cy="596956"/>
          </a:xfrm>
          <a:prstGeom prst="rect">
            <a:avLst/>
          </a:prstGeom>
          <a:noFill/>
          <a:ln>
            <a:noFill/>
          </a:ln>
        </p:spPr>
        <p:txBody>
          <a:bodyPr anchor="ctr">
            <a:normAutofit fontScale="92500"/>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2020-23</a:t>
            </a:r>
            <a:r>
              <a:rPr lang="en-US" altLang="en-US" sz="3000">
                <a:solidFill>
                  <a:schemeClr val="tx1"/>
                </a:solidFill>
                <a:latin typeface="+mn-lt"/>
                <a:cs typeface="Arial" panose="020B0604020202020204" pitchFamily="34" charset="0"/>
              </a:rPr>
              <a:t> </a:t>
            </a:r>
            <a:r>
              <a:rPr lang="en-US" altLang="en-US" sz="3000" b="0">
                <a:solidFill>
                  <a:schemeClr val="tx1"/>
                </a:solidFill>
                <a:latin typeface="+mn-lt"/>
                <a:cs typeface="Arial" panose="020B0604020202020204" pitchFamily="34" charset="0"/>
              </a:rPr>
              <a:t>OITE/ABOS Item Performance Comparison</a:t>
            </a:r>
            <a:endParaRPr lang="en-US" altLang="en-US" sz="3000" b="0">
              <a:solidFill>
                <a:schemeClr val="tx1"/>
              </a:solidFill>
              <a:latin typeface="+mn-lt"/>
            </a:endParaRPr>
          </a:p>
        </p:txBody>
      </p:sp>
      <p:pic>
        <p:nvPicPr>
          <p:cNvPr id="8" name="Picture 6" descr="Orthopaedic In-Training Examination (OITE)">
            <a:extLst>
              <a:ext uri="{FF2B5EF4-FFF2-40B4-BE49-F238E27FC236}">
                <a16:creationId xmlns:a16="http://schemas.microsoft.com/office/drawing/2014/main" id="{348ADA16-38FA-17C2-60C9-52050FA9A0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E1D5609-BD3F-AD67-3558-A9B662A6DC3D}"/>
              </a:ext>
            </a:extLst>
          </p:cNvPr>
          <p:cNvSpPr txBox="1"/>
          <p:nvPr/>
        </p:nvSpPr>
        <p:spPr>
          <a:xfrm>
            <a:off x="6296328" y="4760512"/>
            <a:ext cx="3434080" cy="1200329"/>
          </a:xfrm>
          <a:prstGeom prst="rect">
            <a:avLst/>
          </a:prstGeom>
          <a:noFill/>
        </p:spPr>
        <p:txBody>
          <a:bodyPr wrap="square" rtlCol="0">
            <a:spAutoFit/>
          </a:bodyPr>
          <a:lstStyle/>
          <a:p>
            <a:pPr marL="285750" indent="-285750">
              <a:buFont typeface="Wingdings" panose="05000000000000000000" pitchFamily="2" charset="2"/>
              <a:buChar char="Ø"/>
            </a:pPr>
            <a:r>
              <a:rPr lang="en-US"/>
              <a:t>ABOS items are consistently slightly easier, however there is not a statistically significant difference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6FD9-7AFA-3ABA-1E0D-42D5DFA49639}"/>
              </a:ext>
            </a:extLst>
          </p:cNvPr>
          <p:cNvSpPr>
            <a:spLocks noGrp="1"/>
          </p:cNvSpPr>
          <p:nvPr>
            <p:ph type="title"/>
          </p:nvPr>
        </p:nvSpPr>
        <p:spPr>
          <a:xfrm>
            <a:off x="6963523" y="186805"/>
            <a:ext cx="4933616" cy="1325563"/>
          </a:xfrm>
        </p:spPr>
        <p:txBody>
          <a:bodyPr/>
          <a:lstStyle/>
          <a:p>
            <a:pPr algn="r"/>
            <a:r>
              <a:rPr lang="en-US" sz="3200">
                <a:latin typeface="+mn-lt"/>
                <a:cs typeface="Arial" panose="020B0604020202020204" pitchFamily="34" charset="0"/>
              </a:rPr>
              <a:t>4-Year Analysis: Pass Rates </a:t>
            </a:r>
            <a:br>
              <a:rPr lang="en-US" sz="3200">
                <a:latin typeface="+mn-lt"/>
                <a:cs typeface="Arial" panose="020B0604020202020204" pitchFamily="34" charset="0"/>
              </a:rPr>
            </a:br>
            <a:r>
              <a:rPr lang="en-US" sz="2000">
                <a:latin typeface="+mn-lt"/>
                <a:cs typeface="Arial" panose="020B0604020202020204" pitchFamily="34" charset="0"/>
              </a:rPr>
              <a:t>(ACGME residents)</a:t>
            </a:r>
            <a:endParaRPr lang="en-US" sz="2800">
              <a:latin typeface="+mn-lt"/>
              <a:cs typeface="Arial" panose="020B0604020202020204" pitchFamily="34" charset="0"/>
            </a:endParaRPr>
          </a:p>
        </p:txBody>
      </p:sp>
      <p:pic>
        <p:nvPicPr>
          <p:cNvPr id="3" name="Picture 2">
            <a:extLst>
              <a:ext uri="{FF2B5EF4-FFF2-40B4-BE49-F238E27FC236}">
                <a16:creationId xmlns:a16="http://schemas.microsoft.com/office/drawing/2014/main" id="{1214E5E3-2475-CE7E-2424-73F625D09745}"/>
              </a:ext>
            </a:extLst>
          </p:cNvPr>
          <p:cNvPicPr>
            <a:picLocks noChangeAspect="1"/>
          </p:cNvPicPr>
          <p:nvPr/>
        </p:nvPicPr>
        <p:blipFill>
          <a:blip r:embed="rId3"/>
          <a:stretch>
            <a:fillRect/>
          </a:stretch>
        </p:blipFill>
        <p:spPr>
          <a:xfrm>
            <a:off x="47156" y="1720719"/>
            <a:ext cx="5987212" cy="3590735"/>
          </a:xfrm>
          <a:prstGeom prst="rect">
            <a:avLst/>
          </a:prstGeom>
        </p:spPr>
      </p:pic>
      <p:pic>
        <p:nvPicPr>
          <p:cNvPr id="4" name="Picture 3">
            <a:extLst>
              <a:ext uri="{FF2B5EF4-FFF2-40B4-BE49-F238E27FC236}">
                <a16:creationId xmlns:a16="http://schemas.microsoft.com/office/drawing/2014/main" id="{759B1E51-B748-EA09-519E-9A5961D062D5}"/>
              </a:ext>
            </a:extLst>
          </p:cNvPr>
          <p:cNvPicPr>
            <a:picLocks noChangeAspect="1"/>
          </p:cNvPicPr>
          <p:nvPr/>
        </p:nvPicPr>
        <p:blipFill>
          <a:blip r:embed="rId4"/>
          <a:stretch>
            <a:fillRect/>
          </a:stretch>
        </p:blipFill>
        <p:spPr>
          <a:xfrm>
            <a:off x="6153211" y="1720720"/>
            <a:ext cx="5973964" cy="3590734"/>
          </a:xfrm>
          <a:prstGeom prst="rect">
            <a:avLst/>
          </a:prstGeom>
        </p:spPr>
      </p:pic>
      <p:pic>
        <p:nvPicPr>
          <p:cNvPr id="5" name="Picture 6" descr="Orthopaedic In-Training Examination (OITE)">
            <a:extLst>
              <a:ext uri="{FF2B5EF4-FFF2-40B4-BE49-F238E27FC236}">
                <a16:creationId xmlns:a16="http://schemas.microsoft.com/office/drawing/2014/main" id="{3E30571F-B815-0B72-F156-0CFABF36D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75E1E63-DB34-295F-2FBF-D420C156B1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4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CE316C-790C-D270-71CB-3CDD7A4FBB51}"/>
              </a:ext>
            </a:extLst>
          </p:cNvPr>
          <p:cNvSpPr txBox="1">
            <a:spLocks noChangeArrowheads="1"/>
          </p:cNvSpPr>
          <p:nvPr/>
        </p:nvSpPr>
        <p:spPr bwMode="auto">
          <a:xfrm>
            <a:off x="3832699" y="674419"/>
            <a:ext cx="7954490" cy="519329"/>
          </a:xfrm>
          <a:prstGeom prst="rect">
            <a:avLst/>
          </a:prstGeom>
          <a:noFill/>
          <a:ln>
            <a:noFill/>
          </a:ln>
        </p:spPr>
        <p:txBody>
          <a:bodyPr anchor="ctr">
            <a:no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2800" b="0">
                <a:solidFill>
                  <a:schemeClr val="tx1"/>
                </a:solidFill>
                <a:latin typeface="+mn-lt"/>
                <a:cs typeface="Arial" panose="020B0604020202020204" pitchFamily="34" charset="0"/>
              </a:rPr>
              <a:t>2023 OITE Recap</a:t>
            </a:r>
            <a:endParaRPr lang="en-US" altLang="en-US" sz="2800" b="0">
              <a:solidFill>
                <a:schemeClr val="tx1"/>
              </a:solidFill>
              <a:latin typeface="+mn-lt"/>
            </a:endParaRPr>
          </a:p>
        </p:txBody>
      </p:sp>
      <p:sp>
        <p:nvSpPr>
          <p:cNvPr id="6" name="TextBox 5">
            <a:extLst>
              <a:ext uri="{FF2B5EF4-FFF2-40B4-BE49-F238E27FC236}">
                <a16:creationId xmlns:a16="http://schemas.microsoft.com/office/drawing/2014/main" id="{9C07DC04-4D30-06F4-532E-F331300A8F4C}"/>
              </a:ext>
            </a:extLst>
          </p:cNvPr>
          <p:cNvSpPr txBox="1"/>
          <p:nvPr/>
        </p:nvSpPr>
        <p:spPr>
          <a:xfrm>
            <a:off x="404812" y="1545187"/>
            <a:ext cx="11212805" cy="4462760"/>
          </a:xfrm>
          <a:prstGeom prst="rect">
            <a:avLst/>
          </a:prstGeom>
          <a:noFill/>
        </p:spPr>
        <p:txBody>
          <a:bodyPr wrap="square" lIns="91440" tIns="45720" rIns="91440" bIns="45720" rtlCol="0" anchor="t">
            <a:spAutoFit/>
          </a:bodyPr>
          <a:lstStyle/>
          <a:p>
            <a:r>
              <a:rPr lang="en-US" sz="2400" b="1" dirty="0">
                <a:latin typeface="Calibri"/>
                <a:cs typeface="Calibri"/>
              </a:rPr>
              <a:t>Administration Enhancements for ‘23</a:t>
            </a:r>
          </a:p>
          <a:p>
            <a:pPr marL="515620" lvl="1" indent="-342900">
              <a:buClr>
                <a:srgbClr val="C00000"/>
              </a:buClr>
              <a:buFont typeface="Wingdings" panose="05000000000000000000" pitchFamily="2" charset="2"/>
              <a:buChar char="ü"/>
            </a:pPr>
            <a:r>
              <a:rPr lang="en-US" sz="2400" dirty="0">
                <a:latin typeface="Calibri"/>
                <a:cs typeface="Calibri"/>
                <a:sym typeface="Wingdings" panose="05000000000000000000" pitchFamily="2" charset="2"/>
              </a:rPr>
              <a:t>Browser performance issue negatively effected remote examinees’ testing experience</a:t>
            </a:r>
            <a:endParaRPr lang="en-US" sz="2400" dirty="0">
              <a:latin typeface="Calibri"/>
              <a:cs typeface="Calibri"/>
            </a:endParaRPr>
          </a:p>
          <a:p>
            <a:pPr marL="172720" lvl="1">
              <a:buClr>
                <a:srgbClr val="00B050"/>
              </a:buClr>
            </a:pPr>
            <a:endParaRPr lang="en-US" sz="1000" dirty="0">
              <a:latin typeface="Calibri"/>
              <a:cs typeface="Calibri"/>
              <a:sym typeface="Wingdings" panose="05000000000000000000" pitchFamily="2" charset="2"/>
            </a:endParaRPr>
          </a:p>
          <a:p>
            <a:pPr marL="515620" lvl="1" indent="-342900">
              <a:buClr>
                <a:schemeClr val="accent4"/>
              </a:buClr>
              <a:buFont typeface="Wingdings" panose="05000000000000000000" pitchFamily="2" charset="2"/>
              <a:buChar char="ü"/>
            </a:pPr>
            <a:r>
              <a:rPr lang="en-US" sz="2400" dirty="0">
                <a:latin typeface="Calibri"/>
                <a:cs typeface="Calibri"/>
                <a:sym typeface="Wingdings" panose="05000000000000000000" pitchFamily="2" charset="2"/>
              </a:rPr>
              <a:t>Requirement for 2 proctors per in-person test session</a:t>
            </a:r>
            <a:endParaRPr lang="en-US" sz="2400" dirty="0">
              <a:latin typeface="Calibri"/>
              <a:cs typeface="Calibri"/>
            </a:endParaRPr>
          </a:p>
          <a:p>
            <a:pPr marL="515620" lvl="1" indent="-342900">
              <a:buClr>
                <a:schemeClr val="accent4"/>
              </a:buClr>
              <a:buFont typeface="Wingdings" panose="05000000000000000000" pitchFamily="2" charset="2"/>
              <a:buChar char="ü"/>
            </a:pPr>
            <a:r>
              <a:rPr lang="en-US" sz="2400" dirty="0">
                <a:latin typeface="Calibri"/>
                <a:cs typeface="Calibri"/>
                <a:sym typeface="Wingdings" panose="05000000000000000000" pitchFamily="2" charset="2"/>
              </a:rPr>
              <a:t>Strengthening of resident and inclusion of proctor Codes of Conduct </a:t>
            </a:r>
            <a:r>
              <a:rPr lang="en-US" sz="2400" i="1" dirty="0">
                <a:latin typeface="Calibri"/>
                <a:cs typeface="Calibri"/>
                <a:sym typeface="Wingdings" panose="05000000000000000000" pitchFamily="2" charset="2"/>
              </a:rPr>
              <a:t>(Honor Codes)</a:t>
            </a:r>
            <a:endParaRPr lang="en-US" sz="2400" i="1" dirty="0">
              <a:latin typeface="Calibri"/>
              <a:cs typeface="Calibri"/>
            </a:endParaRPr>
          </a:p>
          <a:p>
            <a:pPr marL="515620" lvl="1" indent="-342900">
              <a:buClr>
                <a:schemeClr val="accent4"/>
              </a:buClr>
              <a:buFont typeface="Wingdings" panose="05000000000000000000" pitchFamily="2" charset="2"/>
              <a:buChar char="ü"/>
            </a:pPr>
            <a:r>
              <a:rPr lang="en-US" sz="2400" dirty="0">
                <a:latin typeface="Calibri"/>
                <a:cs typeface="Calibri"/>
                <a:sym typeface="Wingdings" panose="05000000000000000000" pitchFamily="2" charset="2"/>
              </a:rPr>
              <a:t>Expansion and revision of administration documentation for all parties</a:t>
            </a:r>
          </a:p>
          <a:p>
            <a:pPr marL="172720" lvl="1">
              <a:buClr>
                <a:srgbClr val="00B050"/>
              </a:buClr>
            </a:pPr>
            <a:endParaRPr lang="en-US" sz="1000" dirty="0">
              <a:latin typeface="Calibri"/>
              <a:cs typeface="Calibri"/>
              <a:sym typeface="Wingdings" panose="05000000000000000000" pitchFamily="2" charset="2"/>
            </a:endParaRPr>
          </a:p>
          <a:p>
            <a:pPr marL="515620" lvl="1" indent="-342900">
              <a:buClr>
                <a:srgbClr val="00B050"/>
              </a:buClr>
              <a:buFont typeface="Wingdings" panose="05000000000000000000" pitchFamily="2" charset="2"/>
              <a:buChar char="ü"/>
            </a:pPr>
            <a:r>
              <a:rPr lang="en-US" sz="2400" dirty="0">
                <a:latin typeface="Calibri"/>
                <a:cs typeface="Calibri"/>
                <a:sym typeface="Wingdings" panose="05000000000000000000" pitchFamily="2" charset="2"/>
              </a:rPr>
              <a:t>Restricted proctors from creating new proctor records, initiating test sessions at will, and ceased the use of generic passwords</a:t>
            </a:r>
            <a:endParaRPr lang="en-US" sz="2400" dirty="0">
              <a:latin typeface="Calibri"/>
              <a:cs typeface="Calibri"/>
            </a:endParaRPr>
          </a:p>
          <a:p>
            <a:pPr marL="515620" lvl="1" indent="-342900">
              <a:buClr>
                <a:srgbClr val="00B050"/>
              </a:buClr>
              <a:buFont typeface="Wingdings" panose="05000000000000000000" pitchFamily="2" charset="2"/>
              <a:buChar char="ü"/>
            </a:pPr>
            <a:r>
              <a:rPr lang="en-US" sz="2400" dirty="0">
                <a:latin typeface="Calibri"/>
                <a:cs typeface="Calibri"/>
                <a:sym typeface="Wingdings" panose="05000000000000000000" pitchFamily="2" charset="2"/>
              </a:rPr>
              <a:t>Ceased the practice of “touchless” proctor login</a:t>
            </a:r>
          </a:p>
          <a:p>
            <a:pPr marL="515620" lvl="1" indent="-342900">
              <a:buClr>
                <a:srgbClr val="00B050"/>
              </a:buClr>
              <a:buFont typeface="Wingdings" panose="05000000000000000000" pitchFamily="2" charset="2"/>
              <a:buChar char="ü"/>
            </a:pPr>
            <a:r>
              <a:rPr lang="en-US" sz="2400" dirty="0">
                <a:latin typeface="Calibri"/>
                <a:cs typeface="Calibri"/>
              </a:rPr>
              <a:t>New feature for residents. OITE items link directly to ROCK chapters for easier review of content.</a:t>
            </a:r>
          </a:p>
        </p:txBody>
      </p:sp>
      <p:pic>
        <p:nvPicPr>
          <p:cNvPr id="2" name="Picture 6" descr="Orthopaedic In-Training Examination (OITE)">
            <a:extLst>
              <a:ext uri="{FF2B5EF4-FFF2-40B4-BE49-F238E27FC236}">
                <a16:creationId xmlns:a16="http://schemas.microsoft.com/office/drawing/2014/main" id="{4A8CAC3C-946F-8294-EE3B-BFFEE719F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E061781F-A088-107E-1BCF-098854D43279}"/>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5" name="Picture 7">
            <a:extLst>
              <a:ext uri="{FF2B5EF4-FFF2-40B4-BE49-F238E27FC236}">
                <a16:creationId xmlns:a16="http://schemas.microsoft.com/office/drawing/2014/main" id="{8A891C6E-CF24-93DD-08BF-BF12FB5B4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0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CE316C-790C-D270-71CB-3CDD7A4FBB51}"/>
              </a:ext>
            </a:extLst>
          </p:cNvPr>
          <p:cNvSpPr txBox="1">
            <a:spLocks noChangeArrowheads="1"/>
          </p:cNvSpPr>
          <p:nvPr/>
        </p:nvSpPr>
        <p:spPr bwMode="auto">
          <a:xfrm>
            <a:off x="3832699" y="674419"/>
            <a:ext cx="7954490" cy="519329"/>
          </a:xfrm>
          <a:prstGeom prst="rect">
            <a:avLst/>
          </a:prstGeom>
          <a:noFill/>
          <a:ln>
            <a:noFill/>
          </a:ln>
        </p:spPr>
        <p:txBody>
          <a:bodyPr anchor="ctr">
            <a:no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2800" b="0">
                <a:solidFill>
                  <a:schemeClr val="tx1"/>
                </a:solidFill>
                <a:latin typeface="+mn-lt"/>
                <a:cs typeface="Arial" panose="020B0604020202020204" pitchFamily="34" charset="0"/>
              </a:rPr>
              <a:t>2023 OITE Recap</a:t>
            </a:r>
            <a:endParaRPr lang="en-US" altLang="en-US" sz="2800" b="0">
              <a:solidFill>
                <a:schemeClr val="tx1"/>
              </a:solidFill>
              <a:latin typeface="+mn-lt"/>
            </a:endParaRPr>
          </a:p>
        </p:txBody>
      </p:sp>
      <p:pic>
        <p:nvPicPr>
          <p:cNvPr id="2" name="Picture 6" descr="Orthopaedic In-Training Examination (OITE)">
            <a:extLst>
              <a:ext uri="{FF2B5EF4-FFF2-40B4-BE49-F238E27FC236}">
                <a16:creationId xmlns:a16="http://schemas.microsoft.com/office/drawing/2014/main" id="{4A8CAC3C-946F-8294-EE3B-BFFEE719F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E061781F-A088-107E-1BCF-098854D43279}"/>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6E4103-3D71-0843-97F3-AA8F3411A059}"/>
              </a:ext>
            </a:extLst>
          </p:cNvPr>
          <p:cNvSpPr txBox="1"/>
          <p:nvPr/>
        </p:nvSpPr>
        <p:spPr>
          <a:xfrm>
            <a:off x="293694" y="1714179"/>
            <a:ext cx="5699958" cy="3416320"/>
          </a:xfrm>
          <a:prstGeom prst="rect">
            <a:avLst/>
          </a:prstGeom>
          <a:noFill/>
        </p:spPr>
        <p:txBody>
          <a:bodyPr wrap="square" rtlCol="0">
            <a:spAutoFit/>
          </a:bodyPr>
          <a:lstStyle/>
          <a:p>
            <a:r>
              <a:rPr lang="en-US" sz="2400" b="1"/>
              <a:t>Score Reports for ‘23</a:t>
            </a:r>
          </a:p>
          <a:p>
            <a:pPr marL="514350" indent="-342900">
              <a:buClr>
                <a:srgbClr val="00B050"/>
              </a:buClr>
              <a:buFont typeface="Wingdings" panose="05000000000000000000" pitchFamily="2" charset="2"/>
              <a:buChar char="ü"/>
            </a:pPr>
            <a:r>
              <a:rPr lang="en-US" sz="2400">
                <a:cs typeface="Calibri"/>
              </a:rPr>
              <a:t>Program score reports now online</a:t>
            </a:r>
          </a:p>
          <a:p>
            <a:pPr marL="514350" indent="-342900">
              <a:buClr>
                <a:srgbClr val="00B050"/>
              </a:buClr>
              <a:buFont typeface="Wingdings" panose="05000000000000000000" pitchFamily="2" charset="2"/>
              <a:buChar char="ü"/>
            </a:pPr>
            <a:r>
              <a:rPr lang="en-US" sz="2400">
                <a:cs typeface="Calibri"/>
              </a:rPr>
              <a:t>Advanced sorting and filtering capability</a:t>
            </a:r>
          </a:p>
          <a:p>
            <a:pPr marL="514350" indent="-342900">
              <a:buClr>
                <a:srgbClr val="00B050"/>
              </a:buClr>
              <a:buFont typeface="Wingdings" panose="05000000000000000000" pitchFamily="2" charset="2"/>
              <a:buChar char="ü"/>
            </a:pPr>
            <a:r>
              <a:rPr lang="en-US" sz="2400">
                <a:cs typeface="Calibri"/>
              </a:rPr>
              <a:t>Multiple-format data exporting</a:t>
            </a:r>
          </a:p>
          <a:p>
            <a:pPr marL="514350" indent="-342900">
              <a:buClr>
                <a:srgbClr val="00B050"/>
              </a:buClr>
              <a:buFont typeface="Wingdings" panose="05000000000000000000" pitchFamily="2" charset="2"/>
              <a:buChar char="ü"/>
            </a:pPr>
            <a:r>
              <a:rPr lang="en-US" sz="2400">
                <a:cs typeface="Calibri"/>
              </a:rPr>
              <a:t>Targeted report printing</a:t>
            </a:r>
          </a:p>
          <a:p>
            <a:pPr marL="514350" indent="-342900">
              <a:buClr>
                <a:srgbClr val="00B050"/>
              </a:buClr>
              <a:buFont typeface="Wingdings" panose="05000000000000000000" pitchFamily="2" charset="2"/>
              <a:buChar char="ü"/>
            </a:pPr>
            <a:r>
              <a:rPr lang="en-US" sz="2400" b="1" i="1">
                <a:cs typeface="Calibri"/>
              </a:rPr>
              <a:t>Ability to access both OITE and ROCK report data through the same dashboard</a:t>
            </a:r>
          </a:p>
          <a:p>
            <a:pPr marL="914400" lvl="1" indent="-457200">
              <a:buFont typeface="+mj-lt"/>
              <a:buAutoNum type="arabicPeriod"/>
            </a:pPr>
            <a:endParaRPr lang="en-US" sz="2400">
              <a:solidFill>
                <a:schemeClr val="bg1">
                  <a:lumMod val="75000"/>
                </a:schemeClr>
              </a:solidFill>
            </a:endParaRPr>
          </a:p>
        </p:txBody>
      </p:sp>
      <p:pic>
        <p:nvPicPr>
          <p:cNvPr id="7" name="Picture 6">
            <a:extLst>
              <a:ext uri="{FF2B5EF4-FFF2-40B4-BE49-F238E27FC236}">
                <a16:creationId xmlns:a16="http://schemas.microsoft.com/office/drawing/2014/main" id="{3FC29736-79BB-DAF4-7CD3-E26A0D3AA005}"/>
              </a:ext>
            </a:extLst>
          </p:cNvPr>
          <p:cNvPicPr>
            <a:picLocks noChangeAspect="1"/>
          </p:cNvPicPr>
          <p:nvPr/>
        </p:nvPicPr>
        <p:blipFill rotWithShape="1">
          <a:blip r:embed="rId4"/>
          <a:srcRect t="15294" b="-294"/>
          <a:stretch/>
        </p:blipFill>
        <p:spPr>
          <a:xfrm>
            <a:off x="5993652" y="2094249"/>
            <a:ext cx="5699958" cy="2460534"/>
          </a:xfrm>
          <a:prstGeom prst="rect">
            <a:avLst/>
          </a:prstGeom>
          <a:ln>
            <a:noFill/>
          </a:ln>
          <a:effectLst>
            <a:outerShdw blurRad="292100" dist="139700" dir="2700000" algn="tl" rotWithShape="0">
              <a:srgbClr val="333333">
                <a:alpha val="65000"/>
              </a:srgbClr>
            </a:outerShdw>
          </a:effectLst>
        </p:spPr>
      </p:pic>
      <p:pic>
        <p:nvPicPr>
          <p:cNvPr id="6" name="Picture 7">
            <a:extLst>
              <a:ext uri="{FF2B5EF4-FFF2-40B4-BE49-F238E27FC236}">
                <a16:creationId xmlns:a16="http://schemas.microsoft.com/office/drawing/2014/main" id="{1EE06494-366D-D9C1-BFC8-6AF198FE0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77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Orthopaedic In-Training Examination (OITE)">
            <a:extLst>
              <a:ext uri="{FF2B5EF4-FFF2-40B4-BE49-F238E27FC236}">
                <a16:creationId xmlns:a16="http://schemas.microsoft.com/office/drawing/2014/main" id="{4A8CAC3C-946F-8294-EE3B-BFFEE719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E44EC37C-3EE2-A40C-FE86-9AA1A50A995C}"/>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9CA34C6-2DFA-73B3-EB4D-9E1B034B8850}"/>
              </a:ext>
            </a:extLst>
          </p:cNvPr>
          <p:cNvSpPr txBox="1">
            <a:spLocks noChangeArrowheads="1"/>
          </p:cNvSpPr>
          <p:nvPr/>
        </p:nvSpPr>
        <p:spPr bwMode="auto">
          <a:xfrm>
            <a:off x="3832699" y="674419"/>
            <a:ext cx="7954490" cy="519329"/>
          </a:xfrm>
          <a:prstGeom prst="rect">
            <a:avLst/>
          </a:prstGeom>
          <a:noFill/>
          <a:ln>
            <a:noFill/>
          </a:ln>
        </p:spPr>
        <p:txBody>
          <a:bodyPr anchor="ctr">
            <a:no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2800" b="0">
                <a:solidFill>
                  <a:schemeClr val="tx1"/>
                </a:solidFill>
                <a:latin typeface="+mn-lt"/>
                <a:cs typeface="Arial" panose="020B0604020202020204" pitchFamily="34" charset="0"/>
              </a:rPr>
              <a:t>2024 OITE Projected Enhancements</a:t>
            </a:r>
            <a:endParaRPr lang="en-US" altLang="en-US" sz="2800" b="0">
              <a:solidFill>
                <a:schemeClr val="tx1"/>
              </a:solidFill>
              <a:latin typeface="+mn-lt"/>
            </a:endParaRPr>
          </a:p>
        </p:txBody>
      </p:sp>
      <p:sp>
        <p:nvSpPr>
          <p:cNvPr id="7" name="TextBox 6">
            <a:extLst>
              <a:ext uri="{FF2B5EF4-FFF2-40B4-BE49-F238E27FC236}">
                <a16:creationId xmlns:a16="http://schemas.microsoft.com/office/drawing/2014/main" id="{07470096-C920-D452-72C7-7BACE9D75B35}"/>
              </a:ext>
            </a:extLst>
          </p:cNvPr>
          <p:cNvSpPr txBox="1"/>
          <p:nvPr/>
        </p:nvSpPr>
        <p:spPr>
          <a:xfrm>
            <a:off x="808616" y="1779608"/>
            <a:ext cx="10574767" cy="313932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solidFill>
                  <a:srgbClr val="005CB8"/>
                </a:solidFill>
                <a:latin typeface="Calibri"/>
                <a:cs typeface="Calibri"/>
              </a:rPr>
              <a:t>New provider of Remote Proctoring:</a:t>
            </a:r>
            <a:r>
              <a:rPr lang="en-US" sz="2400" b="1" dirty="0">
                <a:latin typeface="Calibri"/>
                <a:cs typeface="Calibri"/>
              </a:rPr>
              <a:t>  </a:t>
            </a:r>
            <a:r>
              <a:rPr lang="en-US" sz="2400" dirty="0">
                <a:latin typeface="Calibri"/>
                <a:cs typeface="Calibri"/>
              </a:rPr>
              <a:t>A technical issue that caused progressively degraded performance for remote examinees during the first Friday and Saturday of the administration necessitated this change.</a:t>
            </a:r>
          </a:p>
          <a:p>
            <a:endParaRPr lang="en-US" sz="1000" b="1" dirty="0"/>
          </a:p>
          <a:p>
            <a:pPr marL="285750" indent="-285750">
              <a:buFont typeface="Arial" panose="020B0604020202020204" pitchFamily="34" charset="0"/>
              <a:buChar char="•"/>
            </a:pPr>
            <a:r>
              <a:rPr lang="en-US" sz="2400" dirty="0">
                <a:solidFill>
                  <a:srgbClr val="005CB8"/>
                </a:solidFill>
                <a:latin typeface="Calibri"/>
                <a:cs typeface="Calibri"/>
              </a:rPr>
              <a:t>Access to Score Reports:</a:t>
            </a:r>
            <a:r>
              <a:rPr lang="en-US" sz="2400" dirty="0">
                <a:latin typeface="Calibri"/>
                <a:cs typeface="Calibri"/>
              </a:rPr>
              <a:t>  No longer accessed through aaos.org account settings, will now be available via “Manage Residency Programs” tab on the AAOS LMS </a:t>
            </a:r>
            <a:r>
              <a:rPr lang="en-US" sz="2400" i="1" dirty="0">
                <a:latin typeface="Calibri"/>
                <a:cs typeface="Calibri"/>
              </a:rPr>
              <a:t>(</a:t>
            </a:r>
            <a:r>
              <a:rPr lang="en-US" sz="2400" i="1" dirty="0">
                <a:solidFill>
                  <a:srgbClr val="0070C0"/>
                </a:solidFill>
                <a:latin typeface="Calibri"/>
                <a:cs typeface="Calibri"/>
              </a:rPr>
              <a:t>learn.aaos.org</a:t>
            </a:r>
            <a:r>
              <a:rPr lang="en-US" sz="2400" i="1" dirty="0">
                <a:latin typeface="Calibri"/>
                <a:cs typeface="Calibri"/>
              </a:rPr>
              <a:t>)</a:t>
            </a:r>
          </a:p>
          <a:p>
            <a:pPr marL="285750" indent="-285750">
              <a:buFont typeface="Arial" panose="020B0604020202020204" pitchFamily="34" charset="0"/>
              <a:buChar char="•"/>
            </a:pPr>
            <a:endParaRPr lang="en-US" sz="2400" i="1" dirty="0">
              <a:latin typeface="Calibri"/>
              <a:cs typeface="Calibri"/>
            </a:endParaRPr>
          </a:p>
          <a:p>
            <a:pPr marL="285750" indent="-285750">
              <a:buFont typeface="Arial" panose="020B0604020202020204" pitchFamily="34" charset="0"/>
              <a:buChar char="•"/>
            </a:pPr>
            <a:endParaRPr lang="en-US" sz="2000" b="1" i="1" dirty="0">
              <a:latin typeface="Calibri"/>
              <a:cs typeface="Calibri"/>
            </a:endParaRPr>
          </a:p>
        </p:txBody>
      </p:sp>
      <p:pic>
        <p:nvPicPr>
          <p:cNvPr id="4" name="Picture 7">
            <a:extLst>
              <a:ext uri="{FF2B5EF4-FFF2-40B4-BE49-F238E27FC236}">
                <a16:creationId xmlns:a16="http://schemas.microsoft.com/office/drawing/2014/main" id="{4CF508BF-BD6F-7DC1-AFCB-1FAB4BF0B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19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F322764-B2E5-40B4-A461-6E9FE67D79E1}"/>
              </a:ext>
            </a:extLst>
          </p:cNvPr>
          <p:cNvSpPr>
            <a:spLocks noGrp="1" noChangeArrowheads="1"/>
          </p:cNvSpPr>
          <p:nvPr>
            <p:ph type="title"/>
          </p:nvPr>
        </p:nvSpPr>
        <p:spPr>
          <a:xfrm>
            <a:off x="574675" y="449263"/>
            <a:ext cx="2341563" cy="685800"/>
          </a:xfrm>
        </p:spPr>
        <p:txBody>
          <a:bodyPr/>
          <a:lstStyle/>
          <a:p>
            <a:pPr eaLnBrk="1" hangingPunct="1">
              <a:defRPr/>
            </a:pPr>
            <a:r>
              <a:rPr lang="en-US" altLang="en-US">
                <a:solidFill>
                  <a:srgbClr val="CC0033"/>
                </a:solidFill>
                <a:latin typeface="+mn-lt"/>
              </a:rPr>
              <a:t>Agenda</a:t>
            </a:r>
          </a:p>
        </p:txBody>
      </p:sp>
      <p:sp>
        <p:nvSpPr>
          <p:cNvPr id="5123" name="Content Placeholder 2">
            <a:extLst>
              <a:ext uri="{FF2B5EF4-FFF2-40B4-BE49-F238E27FC236}">
                <a16:creationId xmlns:a16="http://schemas.microsoft.com/office/drawing/2014/main" id="{14F50226-9516-4094-9511-8931253DA962}"/>
              </a:ext>
            </a:extLst>
          </p:cNvPr>
          <p:cNvSpPr>
            <a:spLocks noGrp="1" noChangeArrowheads="1"/>
          </p:cNvSpPr>
          <p:nvPr>
            <p:ph idx="1"/>
          </p:nvPr>
        </p:nvSpPr>
        <p:spPr>
          <a:xfrm>
            <a:off x="807165" y="1284234"/>
            <a:ext cx="10577669" cy="4893522"/>
          </a:xfrm>
        </p:spPr>
        <p:txBody>
          <a:bodyPr/>
          <a:lstStyle/>
          <a:p>
            <a:pPr marL="571500" indent="-571500" eaLnBrk="1" hangingPunct="1">
              <a:buFont typeface="Calibri Light" panose="020F0302020204030204" pitchFamily="34" charset="0"/>
              <a:buAutoNum type="romanUcPeriod"/>
            </a:pPr>
            <a:r>
              <a:rPr lang="en-US" altLang="en-US" sz="2200">
                <a:solidFill>
                  <a:schemeClr val="tx1"/>
                </a:solidFill>
              </a:rPr>
              <a:t>Introductions - </a:t>
            </a:r>
            <a:r>
              <a:rPr lang="en-US" altLang="en-US" sz="2200" b="1">
                <a:solidFill>
                  <a:schemeClr val="tx1"/>
                </a:solidFill>
              </a:rPr>
              <a:t>Dr. Otsuka </a:t>
            </a:r>
            <a:r>
              <a:rPr lang="en-US" altLang="en-US" sz="2200" i="1">
                <a:solidFill>
                  <a:schemeClr val="tx1">
                    <a:lumMod val="50000"/>
                    <a:lumOff val="50000"/>
                  </a:schemeClr>
                </a:solidFill>
              </a:rPr>
              <a:t>(remote)</a:t>
            </a:r>
          </a:p>
          <a:p>
            <a:pPr marL="571500" indent="-571500" eaLnBrk="1" hangingPunct="1">
              <a:buFont typeface="Calibri Light" panose="020F0302020204030204" pitchFamily="34" charset="0"/>
              <a:buAutoNum type="romanUcPeriod"/>
            </a:pPr>
            <a:r>
              <a:rPr lang="en-US" altLang="en-US" sz="2200">
                <a:solidFill>
                  <a:schemeClr val="tx1"/>
                </a:solidFill>
              </a:rPr>
              <a:t>Disclosures - </a:t>
            </a:r>
            <a:r>
              <a:rPr lang="en-US" altLang="en-US" sz="2200" b="1">
                <a:solidFill>
                  <a:schemeClr val="tx1"/>
                </a:solidFill>
              </a:rPr>
              <a:t>Christina Crumlish</a:t>
            </a:r>
            <a:endParaRPr lang="en-US" altLang="en-US" sz="2200" b="1">
              <a:solidFill>
                <a:schemeClr val="tx1"/>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Acknowledgement-Retiring Members - </a:t>
            </a:r>
            <a:r>
              <a:rPr lang="en-US" altLang="en-US" sz="2200" b="1">
                <a:solidFill>
                  <a:schemeClr val="tx1"/>
                </a:solidFill>
              </a:rPr>
              <a:t>Dr. Otsuka </a:t>
            </a:r>
            <a:r>
              <a:rPr lang="en-US" altLang="en-US" sz="2200" i="1">
                <a:solidFill>
                  <a:schemeClr val="tx1">
                    <a:lumMod val="50000"/>
                    <a:lumOff val="50000"/>
                  </a:schemeClr>
                </a:solidFill>
              </a:rPr>
              <a:t>(remote)</a:t>
            </a:r>
            <a:endParaRPr lang="en-US" altLang="en-US" sz="2200" i="1">
              <a:solidFill>
                <a:schemeClr val="tx1">
                  <a:lumMod val="50000"/>
                  <a:lumOff val="50000"/>
                </a:schemeClr>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Committee Requirements - </a:t>
            </a:r>
            <a:r>
              <a:rPr lang="en-US" altLang="en-US" sz="2200" b="1">
                <a:solidFill>
                  <a:schemeClr val="tx1"/>
                </a:solidFill>
              </a:rPr>
              <a:t>Dr. Otsuka </a:t>
            </a:r>
            <a:r>
              <a:rPr lang="en-US" altLang="en-US" sz="2200" i="1">
                <a:solidFill>
                  <a:schemeClr val="tx1">
                    <a:lumMod val="50000"/>
                    <a:lumOff val="50000"/>
                  </a:schemeClr>
                </a:solidFill>
              </a:rPr>
              <a:t>(remote)</a:t>
            </a:r>
            <a:endParaRPr lang="en-US" altLang="en-US" sz="2200" b="1">
              <a:solidFill>
                <a:schemeClr val="tx1">
                  <a:lumMod val="50000"/>
                  <a:lumOff val="50000"/>
                </a:schemeClr>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Examination Development Process - </a:t>
            </a:r>
            <a:r>
              <a:rPr lang="en-US" altLang="en-US" sz="2200" b="1">
                <a:solidFill>
                  <a:schemeClr val="tx1"/>
                </a:solidFill>
              </a:rPr>
              <a:t>Christina Crumlish</a:t>
            </a:r>
            <a:endParaRPr lang="en-US" altLang="en-US" sz="2200" b="1">
              <a:solidFill>
                <a:schemeClr val="tx1"/>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2023 OITE Review - </a:t>
            </a:r>
            <a:r>
              <a:rPr lang="en-US" altLang="en-US" sz="2200" b="1">
                <a:solidFill>
                  <a:schemeClr val="tx1"/>
                </a:solidFill>
              </a:rPr>
              <a:t>David Marshall/Astrid Delaney </a:t>
            </a:r>
            <a:r>
              <a:rPr lang="en-US" altLang="en-US" sz="2200" i="1">
                <a:solidFill>
                  <a:schemeClr val="tx1">
                    <a:lumMod val="50000"/>
                    <a:lumOff val="50000"/>
                  </a:schemeClr>
                </a:solidFill>
              </a:rPr>
              <a:t>(remote)</a:t>
            </a:r>
            <a:endParaRPr lang="en-US" altLang="en-US" sz="2200" b="1">
              <a:solidFill>
                <a:schemeClr val="tx1">
                  <a:lumMod val="50000"/>
                  <a:lumOff val="50000"/>
                </a:schemeClr>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2023 OITE Administration Recap – </a:t>
            </a:r>
            <a:r>
              <a:rPr lang="en-US" altLang="en-US" sz="2200" b="1">
                <a:solidFill>
                  <a:schemeClr val="tx1"/>
                </a:solidFill>
              </a:rPr>
              <a:t>David Marshall</a:t>
            </a:r>
          </a:p>
          <a:p>
            <a:pPr marL="571500" indent="-571500" eaLnBrk="1" hangingPunct="1">
              <a:buFont typeface="Calibri Light" panose="020F0302020204030204" pitchFamily="34" charset="0"/>
              <a:buAutoNum type="romanUcPeriod"/>
            </a:pPr>
            <a:r>
              <a:rPr lang="en-US" altLang="en-US" sz="2200">
                <a:solidFill>
                  <a:schemeClr val="tx1"/>
                </a:solidFill>
              </a:rPr>
              <a:t>2024 OITE Projected Enhancements– </a:t>
            </a:r>
            <a:r>
              <a:rPr lang="en-US" altLang="en-US" sz="2200" b="1">
                <a:solidFill>
                  <a:schemeClr val="tx1"/>
                </a:solidFill>
              </a:rPr>
              <a:t>David Marshall</a:t>
            </a:r>
            <a:endParaRPr lang="en-US" altLang="en-US" sz="2200" b="1">
              <a:solidFill>
                <a:schemeClr val="tx1"/>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2024 OITE Item Review Meeting/ABOS ‘25 Item Review/ Validity – </a:t>
            </a:r>
            <a:r>
              <a:rPr lang="en-US" altLang="en-US" sz="2200" b="1">
                <a:solidFill>
                  <a:schemeClr val="tx1"/>
                </a:solidFill>
              </a:rPr>
              <a:t>Christina Crumlish</a:t>
            </a:r>
            <a:endParaRPr lang="en-US" altLang="en-US" sz="2200" b="1">
              <a:solidFill>
                <a:schemeClr val="tx1"/>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Questions</a:t>
            </a:r>
            <a:endParaRPr lang="en-US" altLang="en-US" sz="2200">
              <a:solidFill>
                <a:schemeClr val="tx1"/>
              </a:solidFill>
              <a:cs typeface="Calibri"/>
            </a:endParaRPr>
          </a:p>
          <a:p>
            <a:pPr marL="571500" indent="-571500" eaLnBrk="1" hangingPunct="1">
              <a:buFont typeface="Calibri Light" panose="020F0302020204030204" pitchFamily="34" charset="0"/>
              <a:buAutoNum type="romanUcPeriod"/>
            </a:pPr>
            <a:r>
              <a:rPr lang="en-US" altLang="en-US" sz="2200">
                <a:solidFill>
                  <a:schemeClr val="tx1"/>
                </a:solidFill>
              </a:rPr>
              <a:t>Adjourn</a:t>
            </a:r>
            <a:endParaRPr lang="en-US" altLang="en-US" sz="2200">
              <a:solidFill>
                <a:schemeClr val="tx1"/>
              </a:solidFill>
              <a:cs typeface="Calibri"/>
            </a:endParaRPr>
          </a:p>
        </p:txBody>
      </p:sp>
      <p:pic>
        <p:nvPicPr>
          <p:cNvPr id="5124" name="Picture 7">
            <a:extLst>
              <a:ext uri="{FF2B5EF4-FFF2-40B4-BE49-F238E27FC236}">
                <a16:creationId xmlns:a16="http://schemas.microsoft.com/office/drawing/2014/main" id="{8CD945FD-D01C-46D5-8B8D-F45370427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a:extLst>
              <a:ext uri="{FF2B5EF4-FFF2-40B4-BE49-F238E27FC236}">
                <a16:creationId xmlns:a16="http://schemas.microsoft.com/office/drawing/2014/main" id="{4D6598D1-7202-4B0F-8D24-53414A4D662E}"/>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7">
            <a:extLst>
              <a:ext uri="{FF2B5EF4-FFF2-40B4-BE49-F238E27FC236}">
                <a16:creationId xmlns:a16="http://schemas.microsoft.com/office/drawing/2014/main" id="{5F367A78-EB86-40CD-9C9A-F1637D750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a:extLst>
              <a:ext uri="{FF2B5EF4-FFF2-40B4-BE49-F238E27FC236}">
                <a16:creationId xmlns:a16="http://schemas.microsoft.com/office/drawing/2014/main" id="{2F075329-3A6D-4C36-B850-B38D2E770D1C}"/>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A75EE448-7AF0-7912-89E1-AC544BC8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3" y="447840"/>
            <a:ext cx="3499445" cy="685800"/>
          </a:xfrm>
          <a:prstGeom prst="rect">
            <a:avLst/>
          </a:prstGeom>
        </p:spPr>
      </p:pic>
      <p:sp>
        <p:nvSpPr>
          <p:cNvPr id="17" name="Title 1">
            <a:extLst>
              <a:ext uri="{FF2B5EF4-FFF2-40B4-BE49-F238E27FC236}">
                <a16:creationId xmlns:a16="http://schemas.microsoft.com/office/drawing/2014/main" id="{1FC7EAF0-F249-25E5-2657-BFE4D8227DEB}"/>
              </a:ext>
            </a:extLst>
          </p:cNvPr>
          <p:cNvSpPr txBox="1">
            <a:spLocks noChangeArrowheads="1"/>
          </p:cNvSpPr>
          <p:nvPr/>
        </p:nvSpPr>
        <p:spPr bwMode="auto">
          <a:xfrm>
            <a:off x="5291013" y="693847"/>
            <a:ext cx="6496173" cy="519329"/>
          </a:xfrm>
          <a:prstGeom prst="rect">
            <a:avLst/>
          </a:prstGeom>
          <a:noFill/>
          <a:ln>
            <a:noFill/>
          </a:ln>
        </p:spPr>
        <p:txBody>
          <a:bodyPr anchor="ctr">
            <a:norm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2024 Self-Assessment Exam Releases</a:t>
            </a:r>
            <a:endParaRPr lang="en-US" altLang="en-US" sz="3000" b="0">
              <a:solidFill>
                <a:schemeClr val="tx1"/>
              </a:solidFill>
              <a:latin typeface="+mn-lt"/>
            </a:endParaRPr>
          </a:p>
        </p:txBody>
      </p:sp>
      <p:pic>
        <p:nvPicPr>
          <p:cNvPr id="18" name="Picture 17" descr="Text&#10;&#10;Description automatically generated with medium confidence">
            <a:extLst>
              <a:ext uri="{FF2B5EF4-FFF2-40B4-BE49-F238E27FC236}">
                <a16:creationId xmlns:a16="http://schemas.microsoft.com/office/drawing/2014/main" id="{35497B18-32AC-E0D0-3288-213F5E969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4" y="447840"/>
            <a:ext cx="3499445" cy="685800"/>
          </a:xfrm>
          <a:prstGeom prst="rect">
            <a:avLst/>
          </a:prstGeom>
        </p:spPr>
      </p:pic>
      <p:pic>
        <p:nvPicPr>
          <p:cNvPr id="5" name="Picture 4" descr="A logo for a medical company&#10;&#10;Description automatically generated">
            <a:extLst>
              <a:ext uri="{FF2B5EF4-FFF2-40B4-BE49-F238E27FC236}">
                <a16:creationId xmlns:a16="http://schemas.microsoft.com/office/drawing/2014/main" id="{BB5E53E0-81D8-D20F-6F3C-1F2E2BA32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080" y="2189563"/>
            <a:ext cx="2370618" cy="2370618"/>
          </a:xfrm>
          <a:prstGeom prst="rect">
            <a:avLst/>
          </a:prstGeom>
        </p:spPr>
      </p:pic>
      <p:pic>
        <p:nvPicPr>
          <p:cNvPr id="8" name="Picture 7" descr="A book cover with a blue x-ray of a human leg&#10;&#10;Description automatically generated">
            <a:extLst>
              <a:ext uri="{FF2B5EF4-FFF2-40B4-BE49-F238E27FC236}">
                <a16:creationId xmlns:a16="http://schemas.microsoft.com/office/drawing/2014/main" id="{67CC369F-72E2-6088-F928-831EA164BF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508" y="2375214"/>
            <a:ext cx="1922053" cy="2294814"/>
          </a:xfrm>
          <a:prstGeom prst="rect">
            <a:avLst/>
          </a:prstGeom>
        </p:spPr>
      </p:pic>
      <p:pic>
        <p:nvPicPr>
          <p:cNvPr id="10" name="Picture 9" descr="A logo for a medical company&#10;&#10;Description automatically generated with medium confidence">
            <a:extLst>
              <a:ext uri="{FF2B5EF4-FFF2-40B4-BE49-F238E27FC236}">
                <a16:creationId xmlns:a16="http://schemas.microsoft.com/office/drawing/2014/main" id="{5920E575-FE40-E1D0-9A83-132E7F87A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505" y="2189563"/>
            <a:ext cx="2370619" cy="2370619"/>
          </a:xfrm>
          <a:prstGeom prst="rect">
            <a:avLst/>
          </a:prstGeom>
        </p:spPr>
      </p:pic>
      <p:pic>
        <p:nvPicPr>
          <p:cNvPr id="12" name="Picture 11" descr="A logo for sports medicine&#10;&#10;Description automatically generated">
            <a:extLst>
              <a:ext uri="{FF2B5EF4-FFF2-40B4-BE49-F238E27FC236}">
                <a16:creationId xmlns:a16="http://schemas.microsoft.com/office/drawing/2014/main" id="{BD859C6D-A6CE-DA93-7178-98E024FE8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0655" y="2207732"/>
            <a:ext cx="2370617" cy="2370617"/>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EDD8D-2839-335B-2E16-3A8398DADC0E}"/>
            </a:ext>
          </a:extLst>
        </p:cNvPr>
        <p:cNvGrpSpPr/>
        <p:nvPr/>
      </p:nvGrpSpPr>
      <p:grpSpPr>
        <a:xfrm>
          <a:off x="0" y="0"/>
          <a:ext cx="0" cy="0"/>
          <a:chOff x="0" y="0"/>
          <a:chExt cx="0" cy="0"/>
        </a:xfrm>
      </p:grpSpPr>
      <p:pic>
        <p:nvPicPr>
          <p:cNvPr id="2" name="Picture 6" descr="Orthopaedic In-Training Examination (OITE)">
            <a:extLst>
              <a:ext uri="{FF2B5EF4-FFF2-40B4-BE49-F238E27FC236}">
                <a16:creationId xmlns:a16="http://schemas.microsoft.com/office/drawing/2014/main" id="{721248EA-5751-4F10-FB6D-56D21E94F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3B1D2E85-00E0-B874-AD2B-B0DA86042A27}"/>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6DB89E31-5748-D882-76F9-84932C2E7781}"/>
              </a:ext>
            </a:extLst>
          </p:cNvPr>
          <p:cNvSpPr txBox="1">
            <a:spLocks noChangeArrowheads="1"/>
          </p:cNvSpPr>
          <p:nvPr/>
        </p:nvSpPr>
        <p:spPr bwMode="auto">
          <a:xfrm>
            <a:off x="3832699" y="674419"/>
            <a:ext cx="7954490" cy="519329"/>
          </a:xfrm>
          <a:prstGeom prst="rect">
            <a:avLst/>
          </a:prstGeom>
          <a:noFill/>
          <a:ln>
            <a:noFill/>
          </a:ln>
        </p:spPr>
        <p:txBody>
          <a:bodyPr anchor="ctr">
            <a:no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marL="0" marR="0" lvl="0" indent="0" algn="r" defTabSz="684213"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a:ea typeface="+mj-ea"/>
                <a:cs typeface="Arial" panose="020B0604020202020204" pitchFamily="34" charset="0"/>
              </a:rPr>
              <a:t>2024 Assessments &amp; Examinations Initiatives</a:t>
            </a:r>
            <a:endParaRPr kumimoji="0" lang="en-US" altLang="en-US" sz="28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
        <p:nvSpPr>
          <p:cNvPr id="7" name="TextBox 6">
            <a:extLst>
              <a:ext uri="{FF2B5EF4-FFF2-40B4-BE49-F238E27FC236}">
                <a16:creationId xmlns:a16="http://schemas.microsoft.com/office/drawing/2014/main" id="{327BB4BA-264F-0BBA-364B-D52449222516}"/>
              </a:ext>
            </a:extLst>
          </p:cNvPr>
          <p:cNvSpPr txBox="1"/>
          <p:nvPr/>
        </p:nvSpPr>
        <p:spPr>
          <a:xfrm>
            <a:off x="629665" y="1595629"/>
            <a:ext cx="10932669" cy="3477875"/>
          </a:xfrm>
          <a:prstGeom prst="rect">
            <a:avLst/>
          </a:prstGeom>
          <a:noFill/>
        </p:spPr>
        <p:txBody>
          <a:bodyPr wrap="square" lIns="91440" tIns="45720" rIns="91440" bIns="45720" rtlCol="0" anchor="t">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005CB8"/>
                </a:solidFill>
                <a:effectLst/>
                <a:uLnTx/>
                <a:uFillTx/>
                <a:latin typeface="Calibri"/>
                <a:ea typeface="+mn-ea"/>
                <a:cs typeface="Calibri"/>
              </a:rPr>
              <a:t>OSIE Product Portfolio:</a:t>
            </a:r>
            <a:r>
              <a:rPr kumimoji="0" lang="en-US" sz="2000" b="1" i="0" u="none" strike="noStrike" kern="1200" cap="none" spc="0" normalizeH="0" baseline="0" noProof="0">
                <a:ln>
                  <a:noFill/>
                </a:ln>
                <a:solidFill>
                  <a:prstClr val="black"/>
                </a:solidFill>
                <a:effectLst/>
                <a:uLnTx/>
                <a:uFillTx/>
                <a:latin typeface="Calibri"/>
                <a:ea typeface="+mn-ea"/>
                <a:cs typeface="Calibri"/>
              </a:rPr>
              <a:t> </a:t>
            </a:r>
          </a:p>
          <a:p>
            <a:pPr marL="800100" lvl="1" indent="-342900">
              <a:buFont typeface="Arial" panose="020B0604020202020204" pitchFamily="34" charset="0"/>
              <a:buChar char="•"/>
            </a:pPr>
            <a:r>
              <a:rPr lang="en-US" sz="2000">
                <a:solidFill>
                  <a:prstClr val="black"/>
                </a:solidFill>
                <a:latin typeface="Calibri"/>
                <a:cs typeface="Calibri"/>
              </a:rPr>
              <a:t>Exploring development of dynamic content exam content</a:t>
            </a:r>
          </a:p>
          <a:p>
            <a:pPr marL="800100" lvl="1" indent="-342900">
              <a:buFont typeface="Arial" panose="020B0604020202020204" pitchFamily="34" charset="0"/>
              <a:buChar char="•"/>
            </a:pPr>
            <a:r>
              <a:rPr kumimoji="0" lang="en-US" sz="2000" i="0" u="none" strike="noStrike" kern="1200" cap="none" spc="0" normalizeH="0" baseline="0" noProof="0">
                <a:ln>
                  <a:noFill/>
                </a:ln>
                <a:solidFill>
                  <a:prstClr val="black"/>
                </a:solidFill>
                <a:effectLst/>
                <a:uLnTx/>
                <a:uFillTx/>
                <a:latin typeface="Calibri"/>
                <a:ea typeface="+mn-ea"/>
                <a:cs typeface="Calibri"/>
              </a:rPr>
              <a:t>Evaluating restructuring of present exam products’ development and release schedule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005CB8"/>
                </a:solidFill>
                <a:effectLst/>
                <a:uLnTx/>
                <a:uFillTx/>
                <a:latin typeface="Calibri"/>
                <a:ea typeface="+mn-ea"/>
                <a:cs typeface="Calibri"/>
              </a:rPr>
              <a:t>Revalidation of Expired Items:</a:t>
            </a:r>
          </a:p>
          <a:p>
            <a:pPr marL="742950" lvl="1" indent="-285750">
              <a:buFont typeface="Arial" panose="020B0604020202020204" pitchFamily="34" charset="0"/>
              <a:buChar char="•"/>
            </a:pPr>
            <a:r>
              <a:rPr kumimoji="0" lang="en-US" sz="2000" b="0" i="0" u="none" strike="noStrike" kern="1200" cap="none" spc="0" normalizeH="0" baseline="0" noProof="0">
                <a:ln>
                  <a:noFill/>
                </a:ln>
                <a:solidFill>
                  <a:prstClr val="black"/>
                </a:solidFill>
                <a:effectLst/>
                <a:uLnTx/>
                <a:uFillTx/>
                <a:latin typeface="Calibri"/>
                <a:ea typeface="+mn-ea"/>
                <a:cs typeface="Calibri"/>
              </a:rPr>
              <a:t>Confirm current validity and relevance</a:t>
            </a:r>
          </a:p>
          <a:p>
            <a:pPr marL="742950" lvl="1" indent="-285750">
              <a:buFont typeface="Arial" panose="020B0604020202020204" pitchFamily="34" charset="0"/>
              <a:buChar char="•"/>
            </a:pPr>
            <a:r>
              <a:rPr lang="en-US" sz="2000">
                <a:solidFill>
                  <a:prstClr val="black"/>
                </a:solidFill>
                <a:latin typeface="Calibri"/>
                <a:cs typeface="Calibri"/>
              </a:rPr>
              <a:t>Recertify CME/SAE eligibility</a:t>
            </a:r>
            <a:r>
              <a:rPr kumimoji="0" lang="en-US" sz="2000" b="0" i="0" u="none" strike="noStrike" kern="1200" cap="none" spc="0" normalizeH="0" baseline="0" noProof="0">
                <a:ln>
                  <a:noFill/>
                </a:ln>
                <a:solidFill>
                  <a:prstClr val="black"/>
                </a:solidFill>
                <a:effectLst/>
                <a:uLnTx/>
                <a:uFillTx/>
                <a:latin typeface="Calibri"/>
                <a:ea typeface="+mn-ea"/>
                <a:cs typeface="Calibri"/>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i="0" u="none" strike="noStrike" kern="1200" cap="none" spc="0" normalizeH="0" baseline="0" noProof="0">
                <a:ln>
                  <a:noFill/>
                </a:ln>
                <a:solidFill>
                  <a:srgbClr val="005CB8"/>
                </a:solidFill>
                <a:effectLst/>
                <a:uLnTx/>
                <a:uFillTx/>
                <a:latin typeface="Calibri"/>
                <a:ea typeface="+mn-ea"/>
                <a:cs typeface="Calibri"/>
              </a:rPr>
              <a:t>Item Bank Evaluation:</a:t>
            </a:r>
            <a:r>
              <a:rPr kumimoji="0" lang="en-US" sz="2000" b="1" i="0" u="none" strike="noStrike" kern="1200" cap="none" spc="0" normalizeH="0" baseline="0" noProof="0">
                <a:ln>
                  <a:noFill/>
                </a:ln>
                <a:solidFill>
                  <a:prstClr val="black"/>
                </a:solidFill>
                <a:effectLst/>
                <a:uLnTx/>
                <a:uFillTx/>
                <a:latin typeface="Calibri"/>
                <a:ea typeface="+mn-ea"/>
                <a:cs typeface="Calibri"/>
              </a:rPr>
              <a:t>  </a:t>
            </a:r>
            <a:endParaRPr kumimoji="0" lang="en-US" sz="2000" b="0" i="0" u="none" strike="noStrike" kern="1200" cap="none" spc="0" normalizeH="0" baseline="0" noProof="0">
              <a:ln>
                <a:noFill/>
              </a:ln>
              <a:solidFill>
                <a:prstClr val="black"/>
              </a:solidFill>
              <a:effectLst/>
              <a:uLnTx/>
              <a:uFillTx/>
              <a:latin typeface="Calibri"/>
              <a:ea typeface="+mn-ea"/>
              <a:cs typeface="Calibri"/>
            </a:endParaRPr>
          </a:p>
          <a:p>
            <a:pPr marL="742950" lvl="1" indent="-285750">
              <a:buFont typeface="Arial" panose="020B0604020202020204" pitchFamily="34" charset="0"/>
              <a:buChar char="•"/>
            </a:pPr>
            <a:r>
              <a:rPr lang="en-US" sz="2000">
                <a:solidFill>
                  <a:prstClr val="black"/>
                </a:solidFill>
                <a:latin typeface="Calibri"/>
                <a:cs typeface="Calibri"/>
              </a:rPr>
              <a:t>RFP to be distributed by end of February</a:t>
            </a:r>
          </a:p>
          <a:p>
            <a:pPr marL="742950" lvl="1" indent="-285750">
              <a:buFont typeface="Arial" panose="020B0604020202020204" pitchFamily="34" charset="0"/>
              <a:buChar char="•"/>
            </a:pPr>
            <a:r>
              <a:rPr kumimoji="0" lang="en-US" sz="2000" u="none" strike="noStrike" kern="1200" cap="none" spc="0" normalizeH="0" baseline="0" noProof="0">
                <a:ln>
                  <a:noFill/>
                </a:ln>
                <a:solidFill>
                  <a:prstClr val="black"/>
                </a:solidFill>
                <a:effectLst/>
                <a:uLnTx/>
                <a:uFillTx/>
                <a:latin typeface="Calibri"/>
                <a:ea typeface="+mn-ea"/>
                <a:cs typeface="Calibri"/>
              </a:rPr>
              <a:t>Selection to be made by end of April</a:t>
            </a:r>
          </a:p>
        </p:txBody>
      </p:sp>
      <p:pic>
        <p:nvPicPr>
          <p:cNvPr id="4" name="Picture 7">
            <a:extLst>
              <a:ext uri="{FF2B5EF4-FFF2-40B4-BE49-F238E27FC236}">
                <a16:creationId xmlns:a16="http://schemas.microsoft.com/office/drawing/2014/main" id="{E1B02FC3-E319-D149-0812-78AA868CA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85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a:extLst>
              <a:ext uri="{FF2B5EF4-FFF2-40B4-BE49-F238E27FC236}">
                <a16:creationId xmlns:a16="http://schemas.microsoft.com/office/drawing/2014/main" id="{029221C8-D64E-4282-82D0-A75064B19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14">
            <a:extLst>
              <a:ext uri="{FF2B5EF4-FFF2-40B4-BE49-F238E27FC236}">
                <a16:creationId xmlns:a16="http://schemas.microsoft.com/office/drawing/2014/main" id="{D46190A6-AA6C-4B0E-BDED-CA4409DCB3BC}"/>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E6D879A-4E48-4061-AB90-38CBDF20E4EC}"/>
              </a:ext>
            </a:extLst>
          </p:cNvPr>
          <p:cNvSpPr>
            <a:spLocks noGrp="1" noChangeArrowheads="1"/>
          </p:cNvSpPr>
          <p:nvPr>
            <p:ph sz="half" idx="1"/>
          </p:nvPr>
        </p:nvSpPr>
        <p:spPr>
          <a:xfrm>
            <a:off x="546893" y="1545187"/>
            <a:ext cx="11098213" cy="2459589"/>
          </a:xfrm>
        </p:spPr>
        <p:txBody>
          <a:bodyPr/>
          <a:lstStyle/>
          <a:p>
            <a:pPr marL="0" indent="0">
              <a:buFont typeface="Arial" panose="020B0604020202020204" pitchFamily="34" charset="0"/>
              <a:buNone/>
            </a:pPr>
            <a:r>
              <a:rPr lang="en-US" altLang="en-US" sz="1800" b="1"/>
              <a:t>Date:</a:t>
            </a:r>
            <a:r>
              <a:rPr lang="en-US" altLang="en-US" sz="1800"/>
              <a:t>	Friday, April 12</a:t>
            </a:r>
            <a:r>
              <a:rPr lang="en-US" altLang="en-US" sz="1800" baseline="30000"/>
              <a:t>th</a:t>
            </a:r>
            <a:endParaRPr lang="en-US" altLang="en-US" sz="1800"/>
          </a:p>
          <a:p>
            <a:pPr marL="0" indent="0">
              <a:buFont typeface="Arial" panose="020B0604020202020204" pitchFamily="34" charset="0"/>
              <a:buNone/>
            </a:pPr>
            <a:r>
              <a:rPr lang="en-US" altLang="en-US" sz="1800" b="1"/>
              <a:t>Time:</a:t>
            </a:r>
            <a:r>
              <a:rPr lang="en-US" altLang="en-US" sz="1800"/>
              <a:t>	8:00 am to 4:00 pm</a:t>
            </a:r>
            <a:endParaRPr lang="en-US" altLang="en-US" sz="1800">
              <a:ea typeface="Calibri"/>
              <a:cs typeface="Calibri"/>
            </a:endParaRPr>
          </a:p>
          <a:p>
            <a:pPr marL="0" indent="0">
              <a:buFont typeface="Arial" panose="020B0604020202020204" pitchFamily="34" charset="0"/>
              <a:buNone/>
            </a:pPr>
            <a:endParaRPr lang="en-US" altLang="en-US" sz="1000"/>
          </a:p>
          <a:p>
            <a:pPr marL="169545" indent="-169545">
              <a:buFont typeface="Wingdings" panose="05000000000000000000" pitchFamily="2" charset="2"/>
              <a:buChar char="q"/>
            </a:pPr>
            <a:r>
              <a:rPr lang="en-US" altLang="en-US" sz="1800"/>
              <a:t> Primary task will be to evaluate </a:t>
            </a:r>
            <a:r>
              <a:rPr lang="en-US" altLang="en-US" sz="1800" i="1"/>
              <a:t>(and modify as needed)</a:t>
            </a:r>
            <a:r>
              <a:rPr lang="en-US" altLang="en-US" sz="1800"/>
              <a:t> questions for inclusion on the OITE examination</a:t>
            </a:r>
            <a:endParaRPr lang="en-US" altLang="en-US" sz="1800">
              <a:ea typeface="Calibri"/>
              <a:cs typeface="Calibri"/>
            </a:endParaRPr>
          </a:p>
          <a:p>
            <a:pPr marL="169545" indent="-169545">
              <a:buFont typeface="Wingdings" panose="05000000000000000000" pitchFamily="2" charset="2"/>
              <a:buChar char="q"/>
            </a:pPr>
            <a:r>
              <a:rPr lang="en-US" altLang="en-US" sz="1800"/>
              <a:t> Second half of day will be spent reviewing the 2020 ABOS items for inclusion on the 2025 OITE. This will be the only chance to edit items, update references as needed, or remove items. They will be combined with the ABOS Ad-hoc items – then banked again for another 5 years (2030).</a:t>
            </a:r>
            <a:endParaRPr lang="en-US" altLang="en-US" sz="1800">
              <a:ea typeface="Calibri"/>
              <a:cs typeface="Calibri"/>
            </a:endParaRPr>
          </a:p>
        </p:txBody>
      </p:sp>
      <p:sp>
        <p:nvSpPr>
          <p:cNvPr id="6" name="Content Placeholder 2">
            <a:extLst>
              <a:ext uri="{FF2B5EF4-FFF2-40B4-BE49-F238E27FC236}">
                <a16:creationId xmlns:a16="http://schemas.microsoft.com/office/drawing/2014/main" id="{52A4A2E9-7C45-45D1-A455-BF23D0D4C570}"/>
              </a:ext>
            </a:extLst>
          </p:cNvPr>
          <p:cNvSpPr txBox="1">
            <a:spLocks noChangeArrowheads="1"/>
          </p:cNvSpPr>
          <p:nvPr/>
        </p:nvSpPr>
        <p:spPr bwMode="auto">
          <a:xfrm>
            <a:off x="546893" y="3632507"/>
            <a:ext cx="110982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3200" kern="1200">
                <a:solidFill>
                  <a:srgbClr val="595959"/>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2800" kern="1200">
                <a:solidFill>
                  <a:srgbClr val="595959"/>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2000" kern="1200">
                <a:solidFill>
                  <a:srgbClr val="595959"/>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169545" indent="-169545"/>
            <a:r>
              <a:rPr lang="en-US" altLang="en-US" sz="2000">
                <a:solidFill>
                  <a:schemeClr val="tx1">
                    <a:lumMod val="65000"/>
                    <a:lumOff val="35000"/>
                  </a:schemeClr>
                </a:solidFill>
              </a:rPr>
              <a:t>Not all questions are accepted for inclusion, so it is important to have more than needed to choose from </a:t>
            </a:r>
            <a:r>
              <a:rPr lang="en-US" altLang="en-US" sz="2000" i="1">
                <a:solidFill>
                  <a:schemeClr val="tx1">
                    <a:lumMod val="65000"/>
                    <a:lumOff val="35000"/>
                  </a:schemeClr>
                </a:solidFill>
              </a:rPr>
              <a:t>(particularly </a:t>
            </a:r>
            <a:r>
              <a:rPr lang="en-US" altLang="en-US" sz="2000" b="1" i="1">
                <a:solidFill>
                  <a:schemeClr val="tx1">
                    <a:lumMod val="95000"/>
                    <a:lumOff val="5000"/>
                  </a:schemeClr>
                </a:solidFill>
              </a:rPr>
              <a:t>Trauma</a:t>
            </a:r>
            <a:r>
              <a:rPr lang="en-US" altLang="en-US" sz="2000" i="1">
                <a:solidFill>
                  <a:schemeClr val="tx1">
                    <a:lumMod val="95000"/>
                    <a:lumOff val="5000"/>
                  </a:schemeClr>
                </a:solidFill>
              </a:rPr>
              <a:t>, </a:t>
            </a:r>
            <a:r>
              <a:rPr lang="en-US" altLang="en-US" sz="2000" b="1" i="1">
                <a:solidFill>
                  <a:schemeClr val="tx1">
                    <a:lumMod val="95000"/>
                    <a:lumOff val="5000"/>
                  </a:schemeClr>
                </a:solidFill>
              </a:rPr>
              <a:t>Foot &amp; Ankle</a:t>
            </a:r>
            <a:r>
              <a:rPr lang="en-US" altLang="en-US" sz="2000" i="1">
                <a:solidFill>
                  <a:schemeClr val="tx1">
                    <a:lumMod val="95000"/>
                    <a:lumOff val="5000"/>
                  </a:schemeClr>
                </a:solidFill>
              </a:rPr>
              <a:t>, </a:t>
            </a:r>
            <a:r>
              <a:rPr lang="en-US" altLang="en-US" sz="2000" b="1" i="1">
                <a:solidFill>
                  <a:schemeClr val="tx1">
                    <a:lumMod val="95000"/>
                    <a:lumOff val="5000"/>
                  </a:schemeClr>
                </a:solidFill>
              </a:rPr>
              <a:t>Pediatrics</a:t>
            </a:r>
            <a:r>
              <a:rPr lang="en-US" altLang="en-US" sz="2000" i="1">
                <a:solidFill>
                  <a:schemeClr val="tx1">
                    <a:lumMod val="95000"/>
                    <a:lumOff val="5000"/>
                  </a:schemeClr>
                </a:solidFill>
              </a:rPr>
              <a:t>, </a:t>
            </a:r>
            <a:r>
              <a:rPr lang="en-US" altLang="en-US" sz="2000" b="1" i="1">
                <a:solidFill>
                  <a:schemeClr val="tx1">
                    <a:lumMod val="95000"/>
                    <a:lumOff val="5000"/>
                  </a:schemeClr>
                </a:solidFill>
              </a:rPr>
              <a:t>Spine</a:t>
            </a:r>
            <a:r>
              <a:rPr lang="en-US" altLang="en-US" sz="2000" i="1">
                <a:solidFill>
                  <a:schemeClr val="tx1">
                    <a:lumMod val="95000"/>
                    <a:lumOff val="5000"/>
                  </a:schemeClr>
                </a:solidFill>
              </a:rPr>
              <a:t>, </a:t>
            </a:r>
            <a:r>
              <a:rPr lang="en-US" altLang="en-US" sz="2000" b="1" i="1">
                <a:solidFill>
                  <a:schemeClr val="tx1">
                    <a:lumMod val="95000"/>
                    <a:lumOff val="5000"/>
                  </a:schemeClr>
                </a:solidFill>
              </a:rPr>
              <a:t>Hip &amp; Knee</a:t>
            </a:r>
            <a:r>
              <a:rPr lang="en-US" altLang="en-US" sz="2000" i="1">
                <a:solidFill>
                  <a:schemeClr val="tx1">
                    <a:lumMod val="95000"/>
                    <a:lumOff val="5000"/>
                  </a:schemeClr>
                </a:solidFill>
              </a:rPr>
              <a:t>, </a:t>
            </a:r>
            <a:r>
              <a:rPr lang="en-US" altLang="en-US" sz="2000" b="1" i="1">
                <a:solidFill>
                  <a:schemeClr val="tx1">
                    <a:lumMod val="95000"/>
                    <a:lumOff val="5000"/>
                  </a:schemeClr>
                </a:solidFill>
              </a:rPr>
              <a:t>Sports</a:t>
            </a:r>
            <a:r>
              <a:rPr lang="en-US" altLang="en-US" sz="2000" i="1">
                <a:solidFill>
                  <a:schemeClr val="tx1">
                    <a:lumMod val="95000"/>
                    <a:lumOff val="5000"/>
                  </a:schemeClr>
                </a:solidFill>
              </a:rPr>
              <a:t>, and </a:t>
            </a:r>
            <a:r>
              <a:rPr lang="en-US" altLang="en-US" sz="2000" b="1" i="1">
                <a:solidFill>
                  <a:schemeClr val="tx1">
                    <a:lumMod val="95000"/>
                    <a:lumOff val="5000"/>
                  </a:schemeClr>
                </a:solidFill>
              </a:rPr>
              <a:t>Basic Science</a:t>
            </a:r>
            <a:r>
              <a:rPr lang="en-US" altLang="en-US" sz="2000" i="1">
                <a:solidFill>
                  <a:schemeClr val="tx1">
                    <a:lumMod val="65000"/>
                    <a:lumOff val="35000"/>
                  </a:schemeClr>
                </a:solidFill>
              </a:rPr>
              <a:t>)</a:t>
            </a:r>
            <a:endParaRPr lang="en-US">
              <a:solidFill>
                <a:schemeClr val="tx1">
                  <a:lumMod val="65000"/>
                  <a:lumOff val="35000"/>
                </a:schemeClr>
              </a:solidFill>
            </a:endParaRPr>
          </a:p>
        </p:txBody>
      </p:sp>
      <p:sp>
        <p:nvSpPr>
          <p:cNvPr id="7" name="Content Placeholder 2">
            <a:extLst>
              <a:ext uri="{FF2B5EF4-FFF2-40B4-BE49-F238E27FC236}">
                <a16:creationId xmlns:a16="http://schemas.microsoft.com/office/drawing/2014/main" id="{074CECB1-CA4B-4673-9B15-BB2256D074A7}"/>
              </a:ext>
            </a:extLst>
          </p:cNvPr>
          <p:cNvSpPr txBox="1">
            <a:spLocks noChangeArrowheads="1"/>
          </p:cNvSpPr>
          <p:nvPr/>
        </p:nvSpPr>
        <p:spPr bwMode="auto">
          <a:xfrm>
            <a:off x="1740818" y="4598414"/>
            <a:ext cx="8681208" cy="92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3200" kern="1200">
                <a:solidFill>
                  <a:srgbClr val="595959"/>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2800" kern="1200">
                <a:solidFill>
                  <a:srgbClr val="595959"/>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2000" kern="1200">
                <a:solidFill>
                  <a:srgbClr val="595959"/>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rgbClr val="595959"/>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lgn="ctr">
              <a:buNone/>
            </a:pPr>
            <a:r>
              <a:rPr lang="en-US" altLang="en-US" sz="1600" b="1">
                <a:solidFill>
                  <a:srgbClr val="FF0000"/>
                </a:solidFill>
              </a:rPr>
              <a:t>This will be our final chance to prepare items for the 2024 OITE examination.</a:t>
            </a:r>
            <a:endParaRPr lang="en-US" altLang="en-US" sz="1600" b="1">
              <a:solidFill>
                <a:srgbClr val="FF0000"/>
              </a:solidFill>
              <a:ea typeface="Calibri"/>
              <a:cs typeface="Calibri"/>
            </a:endParaRPr>
          </a:p>
          <a:p>
            <a:pPr marL="0" indent="0" algn="ctr">
              <a:buNone/>
            </a:pPr>
            <a:r>
              <a:rPr lang="en-US" altLang="en-US" sz="1600" b="1">
                <a:solidFill>
                  <a:srgbClr val="FF0000"/>
                </a:solidFill>
              </a:rPr>
              <a:t>Come to the meeting with the expectation of spending the full day of reviewing questions.</a:t>
            </a:r>
            <a:endParaRPr lang="en-US" altLang="en-US" sz="1600" b="1">
              <a:solidFill>
                <a:srgbClr val="FF0000"/>
              </a:solidFill>
              <a:ea typeface="Calibri"/>
              <a:cs typeface="Calibri"/>
            </a:endParaRPr>
          </a:p>
          <a:p>
            <a:pPr marL="0" indent="0" algn="ctr">
              <a:buNone/>
            </a:pPr>
            <a:r>
              <a:rPr lang="en-US" altLang="en-US" sz="1600" b="1">
                <a:solidFill>
                  <a:srgbClr val="FF0000"/>
                </a:solidFill>
                <a:ea typeface="Calibri"/>
                <a:cs typeface="Calibri"/>
              </a:rPr>
              <a:t>Please RSVP to Irene Bogdal (</a:t>
            </a:r>
            <a:r>
              <a:rPr lang="en-US" altLang="en-US" sz="1600">
                <a:solidFill>
                  <a:srgbClr val="4472C4"/>
                </a:solidFill>
                <a:ea typeface="Calibri"/>
                <a:cs typeface="Calibri"/>
              </a:rPr>
              <a:t>bogdal@aaos.org</a:t>
            </a:r>
            <a:r>
              <a:rPr lang="en-US" altLang="en-US" sz="1600" b="1">
                <a:solidFill>
                  <a:srgbClr val="FF0000"/>
                </a:solidFill>
                <a:ea typeface="Calibri"/>
                <a:cs typeface="Calibri"/>
              </a:rPr>
              <a:t>) as soon as possible accurate headcounts help us to stay within budget</a:t>
            </a:r>
          </a:p>
        </p:txBody>
      </p:sp>
      <p:sp>
        <p:nvSpPr>
          <p:cNvPr id="2" name="Title 1">
            <a:extLst>
              <a:ext uri="{FF2B5EF4-FFF2-40B4-BE49-F238E27FC236}">
                <a16:creationId xmlns:a16="http://schemas.microsoft.com/office/drawing/2014/main" id="{72A49CF8-FF21-EB77-0DD7-DF4CF406B561}"/>
              </a:ext>
            </a:extLst>
          </p:cNvPr>
          <p:cNvSpPr txBox="1">
            <a:spLocks noChangeArrowheads="1"/>
          </p:cNvSpPr>
          <p:nvPr/>
        </p:nvSpPr>
        <p:spPr bwMode="auto">
          <a:xfrm>
            <a:off x="3751882" y="686139"/>
            <a:ext cx="8060363" cy="596956"/>
          </a:xfrm>
          <a:prstGeom prst="rect">
            <a:avLst/>
          </a:prstGeom>
          <a:noFill/>
          <a:ln>
            <a:noFill/>
          </a:ln>
        </p:spPr>
        <p:txBody>
          <a:bodyPr anchor="ctr">
            <a:normAutofit/>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pPr algn="r">
              <a:defRPr/>
            </a:pPr>
            <a:r>
              <a:rPr lang="en-US" altLang="en-US" sz="3000" b="0">
                <a:solidFill>
                  <a:schemeClr val="tx1"/>
                </a:solidFill>
                <a:latin typeface="+mn-lt"/>
                <a:cs typeface="Arial" panose="020B0604020202020204" pitchFamily="34" charset="0"/>
              </a:rPr>
              <a:t>2024</a:t>
            </a:r>
            <a:r>
              <a:rPr lang="en-US" altLang="en-US" sz="3000">
                <a:solidFill>
                  <a:schemeClr val="tx1"/>
                </a:solidFill>
                <a:latin typeface="+mn-lt"/>
                <a:cs typeface="Arial" panose="020B0604020202020204" pitchFamily="34" charset="0"/>
              </a:rPr>
              <a:t> </a:t>
            </a:r>
            <a:r>
              <a:rPr lang="en-US" altLang="en-US" sz="3000" b="0">
                <a:solidFill>
                  <a:schemeClr val="tx1"/>
                </a:solidFill>
                <a:latin typeface="+mn-lt"/>
                <a:cs typeface="Arial" panose="020B0604020202020204" pitchFamily="34" charset="0"/>
              </a:rPr>
              <a:t>Item Review Meeting</a:t>
            </a:r>
            <a:endParaRPr lang="en-US" altLang="en-US" sz="3000" b="0">
              <a:solidFill>
                <a:schemeClr val="tx1"/>
              </a:solidFill>
              <a:latin typeface="+mn-lt"/>
            </a:endParaRPr>
          </a:p>
        </p:txBody>
      </p:sp>
      <p:pic>
        <p:nvPicPr>
          <p:cNvPr id="3" name="Picture 6" descr="Orthopaedic In-Training Examination (OITE)">
            <a:extLst>
              <a:ext uri="{FF2B5EF4-FFF2-40B4-BE49-F238E27FC236}">
                <a16:creationId xmlns:a16="http://schemas.microsoft.com/office/drawing/2014/main" id="{503D8202-E2DA-C4AB-EAC6-281F7D1D9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55" y="439998"/>
            <a:ext cx="3302783" cy="8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against red wall">
            <a:extLst>
              <a:ext uri="{FF2B5EF4-FFF2-40B4-BE49-F238E27FC236}">
                <a16:creationId xmlns:a16="http://schemas.microsoft.com/office/drawing/2014/main" id="{C9EA4A26-3790-4A21-AC8E-97ECC7351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369968"/>
          </a:xfrm>
          <a:prstGeom prst="rect">
            <a:avLst/>
          </a:prstGeom>
        </p:spPr>
      </p:pic>
      <p:sp>
        <p:nvSpPr>
          <p:cNvPr id="31748" name="TextBox 3">
            <a:extLst>
              <a:ext uri="{FF2B5EF4-FFF2-40B4-BE49-F238E27FC236}">
                <a16:creationId xmlns:a16="http://schemas.microsoft.com/office/drawing/2014/main" id="{A0E305E3-045D-4007-BF75-69D6579665C4}"/>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3">
            <a:extLst>
              <a:ext uri="{FF2B5EF4-FFF2-40B4-BE49-F238E27FC236}">
                <a16:creationId xmlns:a16="http://schemas.microsoft.com/office/drawing/2014/main" id="{26425D43-0D4F-4126-95A2-DA11D16B391F}"/>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32776" name="Picture 8">
            <a:extLst>
              <a:ext uri="{FF2B5EF4-FFF2-40B4-BE49-F238E27FC236}">
                <a16:creationId xmlns:a16="http://schemas.microsoft.com/office/drawing/2014/main" id="{78262C46-A9F7-41CB-BFA2-E887EC008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244" y="580115"/>
            <a:ext cx="10327756" cy="5225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842F0AC-80CC-4AA7-B4A0-6AA777291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FA6BDB2-AF16-4F43-9006-7F715271B2BB}"/>
              </a:ext>
            </a:extLst>
          </p:cNvPr>
          <p:cNvSpPr>
            <a:spLocks noGrp="1" noChangeArrowheads="1"/>
          </p:cNvSpPr>
          <p:nvPr>
            <p:ph type="title"/>
          </p:nvPr>
        </p:nvSpPr>
        <p:spPr>
          <a:xfrm>
            <a:off x="339725" y="276225"/>
            <a:ext cx="3479800" cy="685800"/>
          </a:xfrm>
        </p:spPr>
        <p:txBody>
          <a:bodyPr/>
          <a:lstStyle/>
          <a:p>
            <a:pPr>
              <a:defRPr/>
            </a:pPr>
            <a:r>
              <a:rPr lang="en-US" altLang="en-US">
                <a:solidFill>
                  <a:srgbClr val="CC0033"/>
                </a:solidFill>
                <a:latin typeface="+mn-lt"/>
              </a:rPr>
              <a:t>Introductions</a:t>
            </a:r>
          </a:p>
        </p:txBody>
      </p:sp>
      <p:pic>
        <p:nvPicPr>
          <p:cNvPr id="6147" name="Content Placeholder 5">
            <a:extLst>
              <a:ext uri="{FF2B5EF4-FFF2-40B4-BE49-F238E27FC236}">
                <a16:creationId xmlns:a16="http://schemas.microsoft.com/office/drawing/2014/main" id="{E4265168-5B70-4F8A-891A-0D9D459FD1D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597" r="7910"/>
          <a:stretch>
            <a:fillRect/>
          </a:stretch>
        </p:blipFill>
        <p:spPr>
          <a:xfrm>
            <a:off x="544802" y="1425575"/>
            <a:ext cx="2749550" cy="4064000"/>
          </a:xfrm>
        </p:spPr>
      </p:pic>
      <p:graphicFrame>
        <p:nvGraphicFramePr>
          <p:cNvPr id="9" name="Diagram 8">
            <a:extLst>
              <a:ext uri="{FF2B5EF4-FFF2-40B4-BE49-F238E27FC236}">
                <a16:creationId xmlns:a16="http://schemas.microsoft.com/office/drawing/2014/main" id="{899536E9-3C0A-4B8D-87EE-961EA980E315}"/>
              </a:ext>
            </a:extLst>
          </p:cNvPr>
          <p:cNvGraphicFramePr/>
          <p:nvPr>
            <p:extLst>
              <p:ext uri="{D42A27DB-BD31-4B8C-83A1-F6EECF244321}">
                <p14:modId xmlns:p14="http://schemas.microsoft.com/office/powerpoint/2010/main" val="3029024118"/>
              </p:ext>
            </p:extLst>
          </p:nvPr>
        </p:nvGraphicFramePr>
        <p:xfrm>
          <a:off x="3585505" y="985838"/>
          <a:ext cx="7886059" cy="4527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9" name="Picture 7">
            <a:extLst>
              <a:ext uri="{FF2B5EF4-FFF2-40B4-BE49-F238E27FC236}">
                <a16:creationId xmlns:a16="http://schemas.microsoft.com/office/drawing/2014/main" id="{5E8BBD16-5F3D-4450-B41B-16B3931B0F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a:extLst>
              <a:ext uri="{FF2B5EF4-FFF2-40B4-BE49-F238E27FC236}">
                <a16:creationId xmlns:a16="http://schemas.microsoft.com/office/drawing/2014/main" id="{9F3E213C-572A-4AE6-A0AF-121565CF6A5D}"/>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D4F10DB-4139-40D2-8C2B-BB476D8A45DE}"/>
              </a:ext>
            </a:extLst>
          </p:cNvPr>
          <p:cNvSpPr txBox="1"/>
          <p:nvPr/>
        </p:nvSpPr>
        <p:spPr>
          <a:xfrm>
            <a:off x="1170141" y="5491460"/>
            <a:ext cx="1498872" cy="461665"/>
          </a:xfrm>
          <a:prstGeom prst="rect">
            <a:avLst/>
          </a:prstGeom>
          <a:noFill/>
        </p:spPr>
        <p:txBody>
          <a:bodyPr wrap="none" rtlCol="0">
            <a:spAutoFit/>
          </a:bodyPr>
          <a:lstStyle/>
          <a:p>
            <a:pPr algn="ctr"/>
            <a:r>
              <a:rPr lang="en-US" sz="1200" b="1">
                <a:solidFill>
                  <a:srgbClr val="C00000"/>
                </a:solidFill>
              </a:rPr>
              <a:t>Norman Otsuka, MD</a:t>
            </a:r>
          </a:p>
          <a:p>
            <a:pPr algn="ctr"/>
            <a:r>
              <a:rPr lang="en-US" sz="1200" b="1">
                <a:solidFill>
                  <a:srgbClr val="C00000"/>
                </a:solidFill>
              </a:rPr>
              <a:t>Chair</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8ABF5EF-7E5E-4487-AA24-7441FFF9278B}"/>
              </a:ext>
            </a:extLst>
          </p:cNvPr>
          <p:cNvSpPr>
            <a:spLocks noGrp="1" noChangeArrowheads="1"/>
          </p:cNvSpPr>
          <p:nvPr>
            <p:ph type="title"/>
          </p:nvPr>
        </p:nvSpPr>
        <p:spPr>
          <a:xfrm>
            <a:off x="401638" y="360363"/>
            <a:ext cx="2930525" cy="503237"/>
          </a:xfrm>
        </p:spPr>
        <p:txBody>
          <a:bodyPr/>
          <a:lstStyle/>
          <a:p>
            <a:pPr>
              <a:defRPr/>
            </a:pPr>
            <a:r>
              <a:rPr lang="en-US" altLang="en-US">
                <a:solidFill>
                  <a:srgbClr val="CC0033"/>
                </a:solidFill>
                <a:latin typeface="+mn-lt"/>
              </a:rPr>
              <a:t>Disclosures</a:t>
            </a:r>
          </a:p>
        </p:txBody>
      </p:sp>
      <p:sp>
        <p:nvSpPr>
          <p:cNvPr id="7173" name="TextBox 4">
            <a:extLst>
              <a:ext uri="{FF2B5EF4-FFF2-40B4-BE49-F238E27FC236}">
                <a16:creationId xmlns:a16="http://schemas.microsoft.com/office/drawing/2014/main" id="{39A4E036-6801-4AB8-9EAF-A1FE0E5173CB}"/>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10" name="Picture 7">
            <a:extLst>
              <a:ext uri="{FF2B5EF4-FFF2-40B4-BE49-F238E27FC236}">
                <a16:creationId xmlns:a16="http://schemas.microsoft.com/office/drawing/2014/main" id="{23EDB15B-487F-4A5D-BD85-6E6E66A39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61E3E516-5BE2-167B-C150-7259C4503ED0}"/>
              </a:ext>
            </a:extLst>
          </p:cNvPr>
          <p:cNvGraphicFramePr>
            <a:graphicFrameLocks noGrp="1"/>
          </p:cNvGraphicFramePr>
          <p:nvPr>
            <p:extLst>
              <p:ext uri="{D42A27DB-BD31-4B8C-83A1-F6EECF244321}">
                <p14:modId xmlns:p14="http://schemas.microsoft.com/office/powerpoint/2010/main" val="3002178610"/>
              </p:ext>
            </p:extLst>
          </p:nvPr>
        </p:nvGraphicFramePr>
        <p:xfrm>
          <a:off x="3038475" y="2857500"/>
          <a:ext cx="6115050" cy="1143000"/>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152347551"/>
                    </a:ext>
                  </a:extLst>
                </a:gridCol>
              </a:tblGrid>
              <a:tr h="1143000">
                <a:tc>
                  <a:txBody>
                    <a:bodyPr/>
                    <a:lstStyle/>
                    <a:p>
                      <a:pPr algn="l">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800" kern="0">
                        <a:solidFill>
                          <a:srgbClr val="000000"/>
                        </a:solidFill>
                        <a:effectLst/>
                        <a:latin typeface="Calibri"/>
                      </a:endParaRPr>
                    </a:p>
                  </a:txBody>
                  <a:tcPr marL="0" marR="0" marT="0" marB="0">
                    <a:lnL>
                      <a:noFill/>
                    </a:lnL>
                    <a:lnR>
                      <a:noFill/>
                    </a:lnR>
                    <a:lnT>
                      <a:noFill/>
                    </a:lnT>
                    <a:lnB>
                      <a:noFill/>
                    </a:lnB>
                    <a:noFill/>
                  </a:tcPr>
                </a:tc>
                <a:extLst>
                  <a:ext uri="{0D108BD9-81ED-4DB2-BD59-A6C34878D82A}">
                    <a16:rowId xmlns:a16="http://schemas.microsoft.com/office/drawing/2014/main" val="208251709"/>
                  </a:ext>
                </a:extLst>
              </a:tr>
            </a:tbl>
          </a:graphicData>
        </a:graphic>
      </p:graphicFrame>
      <p:graphicFrame>
        <p:nvGraphicFramePr>
          <p:cNvPr id="14" name="Table 13">
            <a:extLst>
              <a:ext uri="{FF2B5EF4-FFF2-40B4-BE49-F238E27FC236}">
                <a16:creationId xmlns:a16="http://schemas.microsoft.com/office/drawing/2014/main" id="{5A25991E-6005-3B1F-7A4B-61B2EBB1DA53}"/>
              </a:ext>
            </a:extLst>
          </p:cNvPr>
          <p:cNvGraphicFramePr>
            <a:graphicFrameLocks noGrp="1"/>
          </p:cNvGraphicFramePr>
          <p:nvPr>
            <p:extLst>
              <p:ext uri="{D42A27DB-BD31-4B8C-83A1-F6EECF244321}">
                <p14:modId xmlns:p14="http://schemas.microsoft.com/office/powerpoint/2010/main" val="4027518345"/>
              </p:ext>
            </p:extLst>
          </p:nvPr>
        </p:nvGraphicFramePr>
        <p:xfrm>
          <a:off x="3038475" y="2857500"/>
          <a:ext cx="6115050" cy="1143000"/>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2794519595"/>
                    </a:ext>
                  </a:extLst>
                </a:gridCol>
              </a:tblGrid>
              <a:tr h="1143000">
                <a:tc>
                  <a:txBody>
                    <a:bodyPr/>
                    <a:lstStyle/>
                    <a:p>
                      <a:pPr algn="l">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800" kern="0">
                        <a:solidFill>
                          <a:srgbClr val="000000"/>
                        </a:solidFill>
                        <a:effectLst/>
                        <a:latin typeface="Calibri"/>
                      </a:endParaRPr>
                    </a:p>
                  </a:txBody>
                  <a:tcPr marL="0" marR="0" marT="0" marB="0">
                    <a:lnL>
                      <a:noFill/>
                    </a:lnL>
                    <a:lnR>
                      <a:noFill/>
                    </a:lnR>
                    <a:lnT>
                      <a:noFill/>
                    </a:lnT>
                    <a:lnB>
                      <a:noFill/>
                    </a:lnB>
                    <a:noFill/>
                  </a:tcPr>
                </a:tc>
                <a:extLst>
                  <a:ext uri="{0D108BD9-81ED-4DB2-BD59-A6C34878D82A}">
                    <a16:rowId xmlns:a16="http://schemas.microsoft.com/office/drawing/2014/main" val="888403019"/>
                  </a:ext>
                </a:extLst>
              </a:tr>
            </a:tbl>
          </a:graphicData>
        </a:graphic>
      </p:graphicFrame>
      <p:graphicFrame>
        <p:nvGraphicFramePr>
          <p:cNvPr id="16" name="Table 15">
            <a:extLst>
              <a:ext uri="{FF2B5EF4-FFF2-40B4-BE49-F238E27FC236}">
                <a16:creationId xmlns:a16="http://schemas.microsoft.com/office/drawing/2014/main" id="{8E859D4E-466E-0B51-797B-57614A05305B}"/>
              </a:ext>
            </a:extLst>
          </p:cNvPr>
          <p:cNvGraphicFramePr>
            <a:graphicFrameLocks noGrp="1"/>
          </p:cNvGraphicFramePr>
          <p:nvPr>
            <p:extLst>
              <p:ext uri="{D42A27DB-BD31-4B8C-83A1-F6EECF244321}">
                <p14:modId xmlns:p14="http://schemas.microsoft.com/office/powerpoint/2010/main" val="2597130581"/>
              </p:ext>
            </p:extLst>
          </p:nvPr>
        </p:nvGraphicFramePr>
        <p:xfrm>
          <a:off x="3038475" y="2857500"/>
          <a:ext cx="6115050" cy="1147280"/>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3539638588"/>
                    </a:ext>
                  </a:extLst>
                </a:gridCol>
              </a:tblGrid>
              <a:tr h="1147280">
                <a:tc>
                  <a:txBody>
                    <a:bodyPr/>
                    <a:lstStyle/>
                    <a:p>
                      <a:pPr algn="l">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800" kern="0">
                        <a:solidFill>
                          <a:srgbClr val="000000"/>
                        </a:solidFill>
                        <a:effectLst/>
                        <a:latin typeface="Calibri"/>
                      </a:endParaRPr>
                    </a:p>
                  </a:txBody>
                  <a:tcPr marL="0" marR="0" marT="0" marB="0">
                    <a:lnL>
                      <a:noFill/>
                    </a:lnL>
                    <a:lnR>
                      <a:noFill/>
                    </a:lnR>
                    <a:lnT>
                      <a:noFill/>
                    </a:lnT>
                    <a:lnB>
                      <a:noFill/>
                    </a:lnB>
                    <a:noFill/>
                  </a:tcPr>
                </a:tc>
                <a:extLst>
                  <a:ext uri="{0D108BD9-81ED-4DB2-BD59-A6C34878D82A}">
                    <a16:rowId xmlns:a16="http://schemas.microsoft.com/office/drawing/2014/main" val="2198898298"/>
                  </a:ext>
                </a:extLst>
              </a:tr>
            </a:tbl>
          </a:graphicData>
        </a:graphic>
      </p:graphicFrame>
      <p:graphicFrame>
        <p:nvGraphicFramePr>
          <p:cNvPr id="18" name="Table 17">
            <a:extLst>
              <a:ext uri="{FF2B5EF4-FFF2-40B4-BE49-F238E27FC236}">
                <a16:creationId xmlns:a16="http://schemas.microsoft.com/office/drawing/2014/main" id="{6E41A14C-DF82-E363-C2FF-05588AAA9FA2}"/>
              </a:ext>
            </a:extLst>
          </p:cNvPr>
          <p:cNvGraphicFramePr>
            <a:graphicFrameLocks noGrp="1"/>
          </p:cNvGraphicFramePr>
          <p:nvPr>
            <p:extLst>
              <p:ext uri="{D42A27DB-BD31-4B8C-83A1-F6EECF244321}">
                <p14:modId xmlns:p14="http://schemas.microsoft.com/office/powerpoint/2010/main" val="2587522466"/>
              </p:ext>
            </p:extLst>
          </p:nvPr>
        </p:nvGraphicFramePr>
        <p:xfrm>
          <a:off x="517407" y="1947333"/>
          <a:ext cx="4653387" cy="2438400"/>
        </p:xfrm>
        <a:graphic>
          <a:graphicData uri="http://schemas.openxmlformats.org/drawingml/2006/table">
            <a:tbl>
              <a:tblPr firstRow="1" bandRow="1">
                <a:tableStyleId>{5C22544A-7EE6-4342-B048-85BDC9FD1C3A}</a:tableStyleId>
              </a:tblPr>
              <a:tblGrid>
                <a:gridCol w="4653387">
                  <a:extLst>
                    <a:ext uri="{9D8B030D-6E8A-4147-A177-3AD203B41FA5}">
                      <a16:colId xmlns:a16="http://schemas.microsoft.com/office/drawing/2014/main" val="2823256673"/>
                    </a:ext>
                  </a:extLst>
                </a:gridCol>
              </a:tblGrid>
              <a:tr h="2281296">
                <a:tc>
                  <a:txBody>
                    <a:bodyPr/>
                    <a:lstStyle/>
                    <a:p>
                      <a:pPr algn="l">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Lst>
                      </a:pPr>
                      <a:endParaRPr lang="en-US" sz="800" b="0" kern="0">
                        <a:solidFill>
                          <a:srgbClr val="000000"/>
                        </a:solidFill>
                        <a:effectLst/>
                        <a:latin typeface="Calibri"/>
                      </a:endParaRPr>
                    </a:p>
                    <a:p>
                      <a:pPr marL="0" lvl="0" indent="57150" algn="l">
                        <a:lnSpc>
                          <a:spcPct val="100000"/>
                        </a:lnSpc>
                        <a:spcBef>
                          <a:spcPts val="0"/>
                        </a:spcBef>
                        <a:spcAft>
                          <a:spcPts val="0"/>
                        </a:spcAft>
                        <a:buNone/>
                      </a:pPr>
                      <a:r>
                        <a:rPr lang="en-US" sz="800" b="1" i="0" u="none" strike="noStrike" kern="0" noProof="0">
                          <a:solidFill>
                            <a:srgbClr val="000000"/>
                          </a:solidFill>
                          <a:effectLst/>
                          <a:latin typeface="Calibri"/>
                        </a:rPr>
                        <a:t>Ayesha Abdeen, MD, FAAOS </a:t>
                      </a:r>
                      <a:r>
                        <a:rPr lang="en-US" sz="800" b="0" i="0" u="none" strike="noStrike" kern="0" noProof="0">
                          <a:solidFill>
                            <a:srgbClr val="000000"/>
                          </a:solidFill>
                          <a:effectLst/>
                          <a:latin typeface="Calibri"/>
                        </a:rPr>
                        <a:t>(Member): Submitted on: 03/07/2023</a:t>
                      </a:r>
                      <a:endParaRPr lang="en-US" sz="800"/>
                    </a:p>
                    <a:p>
                      <a:pPr marL="171450" lvl="0" indent="-171450" algn="l">
                        <a:lnSpc>
                          <a:spcPct val="100000"/>
                        </a:lnSpc>
                        <a:spcBef>
                          <a:spcPts val="0"/>
                        </a:spcBef>
                        <a:spcAft>
                          <a:spcPts val="0"/>
                        </a:spcAft>
                        <a:buNone/>
                      </a:pPr>
                      <a:r>
                        <a:rPr lang="en-US" sz="800" b="0" i="0" u="none" strike="noStrike" kern="0" noProof="0">
                          <a:solidFill>
                            <a:srgbClr val="000000"/>
                          </a:solidFill>
                          <a:effectLst/>
                          <a:latin typeface="Calibri"/>
                        </a:rPr>
                        <a:t>   AAOS: Board or committee member</a:t>
                      </a:r>
                      <a:endParaRPr lang="en-US" sz="800"/>
                    </a:p>
                    <a:p>
                      <a:pPr marL="171450" lvl="0" indent="-171450" algn="l">
                        <a:lnSpc>
                          <a:spcPct val="100000"/>
                        </a:lnSpc>
                        <a:spcBef>
                          <a:spcPts val="0"/>
                        </a:spcBef>
                        <a:spcAft>
                          <a:spcPts val="0"/>
                        </a:spcAft>
                        <a:buNone/>
                      </a:pPr>
                      <a:r>
                        <a:rPr lang="en-US" sz="800" b="0" i="0" u="none" strike="noStrike" kern="0" noProof="0">
                          <a:solidFill>
                            <a:srgbClr val="000000"/>
                          </a:solidFill>
                          <a:effectLst/>
                          <a:latin typeface="Calibri"/>
                        </a:rPr>
                        <a:t>   American Association of Hip and Knee Surgeons: Board or committee member</a:t>
                      </a:r>
                      <a:endParaRPr lang="en-US" sz="800"/>
                    </a:p>
                    <a:p>
                      <a:pPr marL="171450" lvl="0" indent="-171450" algn="l">
                        <a:lnSpc>
                          <a:spcPct val="100000"/>
                        </a:lnSpc>
                        <a:spcBef>
                          <a:spcPts val="0"/>
                        </a:spcBef>
                        <a:spcAft>
                          <a:spcPts val="0"/>
                        </a:spcAft>
                        <a:buNone/>
                      </a:pPr>
                      <a:r>
                        <a:rPr lang="en-US" sz="800" b="0" i="0" u="none" strike="noStrike" kern="0" noProof="0">
                          <a:solidFill>
                            <a:srgbClr val="000000"/>
                          </a:solidFill>
                          <a:effectLst/>
                          <a:latin typeface="Calibri"/>
                        </a:rPr>
                        <a:t>   Brixton Biosciences: Stock or stock Options</a:t>
                      </a:r>
                      <a:endParaRPr lang="en-US" sz="800"/>
                    </a:p>
                    <a:p>
                      <a:pPr marL="171450" lvl="0" indent="-171450" algn="l">
                        <a:lnSpc>
                          <a:spcPct val="100000"/>
                        </a:lnSpc>
                        <a:spcBef>
                          <a:spcPts val="0"/>
                        </a:spcBef>
                        <a:spcAft>
                          <a:spcPts val="0"/>
                        </a:spcAft>
                        <a:buNone/>
                      </a:pPr>
                      <a:r>
                        <a:rPr lang="en-US" sz="800" b="0" i="0" u="none" strike="noStrike" kern="0" noProof="0">
                          <a:solidFill>
                            <a:srgbClr val="000000"/>
                          </a:solidFill>
                          <a:effectLst/>
                          <a:latin typeface="Calibri"/>
                        </a:rPr>
                        <a:t>   DePuy, A Johnson &amp; Johnson Company: Paid consultant</a:t>
                      </a:r>
                      <a:endParaRPr lang="en-US" sz="800"/>
                    </a:p>
                    <a:p>
                      <a:pPr marL="171450" lvl="0" indent="-171450" algn="l">
                        <a:lnSpc>
                          <a:spcPct val="100000"/>
                        </a:lnSpc>
                        <a:spcBef>
                          <a:spcPts val="0"/>
                        </a:spcBef>
                        <a:spcAft>
                          <a:spcPts val="0"/>
                        </a:spcAft>
                        <a:buNone/>
                      </a:pPr>
                      <a:r>
                        <a:rPr lang="en-US" sz="800" b="0" i="0" u="none" strike="noStrike" kern="0" noProof="0">
                          <a:solidFill>
                            <a:srgbClr val="000000"/>
                          </a:solidFill>
                          <a:effectLst/>
                          <a:latin typeface="Calibri"/>
                        </a:rPr>
                        <a:t>   Smith &amp; Nephew: Paid consultant</a:t>
                      </a:r>
                      <a:endParaRPr lang="en-US"/>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171450"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lvl="0" algn="l">
                        <a:spcAft>
                          <a:spcPts val="0"/>
                        </a:spcAft>
                        <a:buNone/>
                      </a:pPr>
                      <a:endParaRPr lang="en-US" sz="800" b="0" kern="0">
                        <a:solidFill>
                          <a:srgbClr val="000000"/>
                        </a:solidFill>
                        <a:effectLst/>
                        <a:latin typeface="Calibri"/>
                      </a:endParaRPr>
                    </a:p>
                    <a:p>
                      <a:pPr lvl="0" algn="l">
                        <a:spcAft>
                          <a:spcPts val="0"/>
                        </a:spcAft>
                        <a:buNone/>
                      </a:pPr>
                      <a:endParaRPr lang="en-US" sz="800" b="0" kern="0">
                        <a:solidFill>
                          <a:srgbClr val="000000"/>
                        </a:solidFill>
                        <a:effectLst/>
                        <a:latin typeface="Calibri"/>
                      </a:endParaRPr>
                    </a:p>
                    <a:p>
                      <a:pPr lvl="0" algn="l">
                        <a:spcAft>
                          <a:spcPts val="0"/>
                        </a:spcAft>
                        <a:buNone/>
                      </a:pPr>
                      <a:endParaRPr lang="en-US" sz="800" b="0" kern="0">
                        <a:solidFill>
                          <a:srgbClr val="000000"/>
                        </a:solidFill>
                        <a:effectLst/>
                        <a:latin typeface="Calibri"/>
                      </a:endParaRPr>
                    </a:p>
                    <a:p>
                      <a:pPr lvl="0" algn="l">
                        <a:spcAft>
                          <a:spcPts val="0"/>
                        </a:spcAft>
                        <a:buNone/>
                      </a:pPr>
                      <a:endParaRPr lang="en-US" sz="800" b="0" kern="0">
                        <a:solidFill>
                          <a:srgbClr val="000000"/>
                        </a:solidFill>
                        <a:effectLst/>
                        <a:latin typeface="Calibri"/>
                      </a:endParaRPr>
                    </a:p>
                    <a:p>
                      <a:pPr lvl="0" algn="l">
                        <a:spcAft>
                          <a:spcPts val="0"/>
                        </a:spcAft>
                        <a:buNone/>
                      </a:pPr>
                      <a:endParaRPr lang="en-US" sz="800" b="0" kern="0">
                        <a:solidFill>
                          <a:srgbClr val="000000"/>
                        </a:solidFill>
                        <a:effectLst/>
                        <a:latin typeface="Calibri"/>
                      </a:endParaRPr>
                    </a:p>
                  </a:txBody>
                  <a:tcPr marL="0" marR="0" marT="0" marB="0">
                    <a:lnL>
                      <a:noFill/>
                    </a:lnL>
                    <a:lnR>
                      <a:noFill/>
                    </a:lnR>
                    <a:lnT>
                      <a:noFill/>
                    </a:lnT>
                    <a:lnB>
                      <a:noFill/>
                    </a:lnB>
                    <a:noFill/>
                  </a:tcPr>
                </a:tc>
                <a:extLst>
                  <a:ext uri="{0D108BD9-81ED-4DB2-BD59-A6C34878D82A}">
                    <a16:rowId xmlns:a16="http://schemas.microsoft.com/office/drawing/2014/main" val="1538372827"/>
                  </a:ext>
                </a:extLst>
              </a:tr>
            </a:tbl>
          </a:graphicData>
        </a:graphic>
      </p:graphicFrame>
      <p:graphicFrame>
        <p:nvGraphicFramePr>
          <p:cNvPr id="3" name="Table 2">
            <a:extLst>
              <a:ext uri="{FF2B5EF4-FFF2-40B4-BE49-F238E27FC236}">
                <a16:creationId xmlns:a16="http://schemas.microsoft.com/office/drawing/2014/main" id="{4F898D9F-FA1B-25BE-ED38-474D2C1B93FC}"/>
              </a:ext>
            </a:extLst>
          </p:cNvPr>
          <p:cNvGraphicFramePr>
            <a:graphicFrameLocks noGrp="1"/>
          </p:cNvGraphicFramePr>
          <p:nvPr>
            <p:extLst>
              <p:ext uri="{D42A27DB-BD31-4B8C-83A1-F6EECF244321}">
                <p14:modId xmlns:p14="http://schemas.microsoft.com/office/powerpoint/2010/main" val="3953448139"/>
              </p:ext>
            </p:extLst>
          </p:nvPr>
        </p:nvGraphicFramePr>
        <p:xfrm>
          <a:off x="86218" y="757150"/>
          <a:ext cx="5703253" cy="1356360"/>
        </p:xfrm>
        <a:graphic>
          <a:graphicData uri="http://schemas.openxmlformats.org/drawingml/2006/table">
            <a:tbl>
              <a:tblPr firstRow="1" bandRow="1">
                <a:tableStyleId>{5C22544A-7EE6-4342-B048-85BDC9FD1C3A}</a:tableStyleId>
              </a:tblPr>
              <a:tblGrid>
                <a:gridCol w="5703253">
                  <a:extLst>
                    <a:ext uri="{9D8B030D-6E8A-4147-A177-3AD203B41FA5}">
                      <a16:colId xmlns:a16="http://schemas.microsoft.com/office/drawing/2014/main" val="346624301"/>
                    </a:ext>
                  </a:extLst>
                </a:gridCol>
              </a:tblGrid>
              <a:tr h="1175925">
                <a:tc>
                  <a:txBody>
                    <a:bodyPr/>
                    <a:lstStyle/>
                    <a:p>
                      <a:pPr lvl="0" indent="171450" algn="l">
                        <a:lnSpc>
                          <a:spcPct val="100000"/>
                        </a:lnSpc>
                        <a:spcBef>
                          <a:spcPts val="0"/>
                        </a:spcBef>
                        <a:spcAft>
                          <a:spcPts val="0"/>
                        </a:spcAft>
                        <a:buNone/>
                      </a:pPr>
                      <a:endParaRPr lang="en-US" sz="800" b="0" i="0" u="none" strike="noStrike" kern="0" noProof="0">
                        <a:solidFill>
                          <a:srgbClr val="000000"/>
                        </a:solidFill>
                        <a:effectLst/>
                        <a:latin typeface="Calibri"/>
                      </a:endParaRPr>
                    </a:p>
                    <a:p>
                      <a:pPr marL="457200" lvl="0" indent="0" algn="l">
                        <a:lnSpc>
                          <a:spcPct val="100000"/>
                        </a:lnSpc>
                        <a:spcBef>
                          <a:spcPts val="0"/>
                        </a:spcBef>
                        <a:spcAft>
                          <a:spcPts val="0"/>
                        </a:spcAft>
                        <a:buNone/>
                      </a:pPr>
                      <a:r>
                        <a:rPr lang="en-US" sz="800" b="1" i="0" u="none" strike="noStrike" kern="0" noProof="0">
                          <a:solidFill>
                            <a:srgbClr val="000000"/>
                          </a:solidFill>
                          <a:effectLst/>
                          <a:latin typeface="Calibri"/>
                        </a:rPr>
                        <a:t>Norman Yoshinobu Otsuka, MD, FAAOS </a:t>
                      </a:r>
                      <a:r>
                        <a:rPr lang="en-US" sz="800" b="0" i="0" u="none" strike="noStrike" kern="0" noProof="0">
                          <a:solidFill>
                            <a:srgbClr val="000000"/>
                          </a:solidFill>
                          <a:effectLst/>
                          <a:latin typeface="Calibri"/>
                        </a:rPr>
                        <a:t>(Chair): Submitted on: 10/20/2023</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AAOS: Board or committee member</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ACGME: Board or committee member</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Journal of Children's Orthopaedics: Editorial or governing board</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Journal of Orthopaedic Surgical Advances: Editorial or governing board</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Journal of Pediatric Orthopedics: Editorial or governing board</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Journal of Pediatric Orthopedics, Part B: Editorial or governing board</a:t>
                      </a:r>
                      <a:endParaRPr lang="en-US" sz="800"/>
                    </a:p>
                    <a:p>
                      <a:pPr marL="114300" lvl="0" indent="-114300" algn="l">
                        <a:lnSpc>
                          <a:spcPct val="100000"/>
                        </a:lnSpc>
                        <a:spcBef>
                          <a:spcPts val="0"/>
                        </a:spcBef>
                        <a:spcAft>
                          <a:spcPts val="0"/>
                        </a:spcAft>
                        <a:buNone/>
                      </a:pPr>
                      <a:r>
                        <a:rPr lang="en-US" sz="800" b="0" i="0" u="none" strike="noStrike" kern="0" noProof="0">
                          <a:solidFill>
                            <a:srgbClr val="000000"/>
                          </a:solidFill>
                          <a:effectLst/>
                          <a:latin typeface="Calibri"/>
                        </a:rPr>
                        <a:t>                    Journal of the American Academy of Orthopaedic Surgeons: Editorial or governing boa</a:t>
                      </a:r>
                      <a:endParaRPr lang="en-US" sz="800"/>
                    </a:p>
                    <a:p>
                      <a:pPr lvl="0" algn="l">
                        <a:lnSpc>
                          <a:spcPct val="100000"/>
                        </a:lnSpc>
                        <a:spcBef>
                          <a:spcPts val="0"/>
                        </a:spcBef>
                        <a:spcAft>
                          <a:spcPts val="0"/>
                        </a:spcAft>
                        <a:buNone/>
                      </a:pPr>
                      <a:endParaRPr lang="en-US" sz="900" b="0" i="0" u="none" strike="noStrike" kern="0" noProof="0">
                        <a:solidFill>
                          <a:srgbClr val="000000"/>
                        </a:solidFill>
                        <a:effectLst/>
                        <a:latin typeface="Calibri"/>
                      </a:endParaRPr>
                    </a:p>
                    <a:p>
                      <a:pPr lvl="0" algn="l">
                        <a:spcAft>
                          <a:spcPts val="0"/>
                        </a:spcAft>
                        <a:buNone/>
                      </a:pPr>
                      <a:endParaRPr lang="en-US" sz="800" kern="0">
                        <a:solidFill>
                          <a:srgbClr val="000000"/>
                        </a:solidFill>
                        <a:effectLst/>
                        <a:latin typeface="Calibri"/>
                      </a:endParaRPr>
                    </a:p>
                  </a:txBody>
                  <a:tcPr marL="0" marR="0" marT="0" marB="0">
                    <a:lnL>
                      <a:noFill/>
                    </a:lnL>
                    <a:lnR>
                      <a:noFill/>
                    </a:lnR>
                    <a:lnT>
                      <a:noFill/>
                    </a:lnT>
                    <a:lnB>
                      <a:noFill/>
                    </a:lnB>
                    <a:noFill/>
                  </a:tcPr>
                </a:tc>
                <a:extLst>
                  <a:ext uri="{0D108BD9-81ED-4DB2-BD59-A6C34878D82A}">
                    <a16:rowId xmlns:a16="http://schemas.microsoft.com/office/drawing/2014/main" val="3949978210"/>
                  </a:ext>
                </a:extLst>
              </a:tr>
            </a:tbl>
          </a:graphicData>
        </a:graphic>
      </p:graphicFrame>
      <p:sp>
        <p:nvSpPr>
          <p:cNvPr id="2" name="TextBox 1">
            <a:extLst>
              <a:ext uri="{FF2B5EF4-FFF2-40B4-BE49-F238E27FC236}">
                <a16:creationId xmlns:a16="http://schemas.microsoft.com/office/drawing/2014/main" id="{836878F2-A538-A4B2-FB64-2B8C3DD37F9F}"/>
              </a:ext>
            </a:extLst>
          </p:cNvPr>
          <p:cNvSpPr txBox="1"/>
          <p:nvPr/>
        </p:nvSpPr>
        <p:spPr>
          <a:xfrm>
            <a:off x="481659" y="2789577"/>
            <a:ext cx="69483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a:latin typeface="Calibri"/>
              <a:cs typeface="Calibri"/>
            </a:endParaRPr>
          </a:p>
          <a:p>
            <a:r>
              <a:rPr lang="en-US" sz="800" b="1">
                <a:latin typeface="Calibri"/>
                <a:cs typeface="Calibri"/>
              </a:rPr>
              <a:t>Jamal Al‑Asiri, MD, FAAOS, FACS, FRCSC: </a:t>
            </a:r>
            <a:r>
              <a:rPr lang="en-US" sz="800">
                <a:latin typeface="Calibri"/>
                <a:cs typeface="Calibri"/>
              </a:rPr>
              <a:t>(This individual reported nothing to disclose); Submitted on: 04/15/2023</a:t>
            </a:r>
            <a:endParaRPr lang="en-US">
              <a:cs typeface="Calibri"/>
            </a:endParaRPr>
          </a:p>
        </p:txBody>
      </p:sp>
      <p:sp>
        <p:nvSpPr>
          <p:cNvPr id="4" name="TextBox 3">
            <a:extLst>
              <a:ext uri="{FF2B5EF4-FFF2-40B4-BE49-F238E27FC236}">
                <a16:creationId xmlns:a16="http://schemas.microsoft.com/office/drawing/2014/main" id="{CACFC094-DD2E-125E-A824-902968F8F900}"/>
              </a:ext>
            </a:extLst>
          </p:cNvPr>
          <p:cNvSpPr txBox="1"/>
          <p:nvPr/>
        </p:nvSpPr>
        <p:spPr>
          <a:xfrm>
            <a:off x="481660" y="3087511"/>
            <a:ext cx="45023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a:latin typeface="Calibri"/>
              <a:cs typeface="Calibri"/>
            </a:endParaRPr>
          </a:p>
          <a:p>
            <a:r>
              <a:rPr lang="en-US" sz="800" b="1">
                <a:latin typeface="Calibri"/>
                <a:cs typeface="Calibri"/>
              </a:rPr>
              <a:t>Amit Ketan </a:t>
            </a:r>
            <a:r>
              <a:rPr lang="en-US" sz="800" b="1" err="1">
                <a:latin typeface="Calibri"/>
                <a:cs typeface="Calibri"/>
              </a:rPr>
              <a:t>Bhandutia</a:t>
            </a:r>
            <a:r>
              <a:rPr lang="en-US" sz="800" b="1">
                <a:latin typeface="Calibri"/>
                <a:cs typeface="Calibri"/>
              </a:rPr>
              <a:t>, MD, FAAOS: </a:t>
            </a:r>
            <a:r>
              <a:rPr lang="en-US" sz="800">
                <a:latin typeface="Calibri"/>
                <a:cs typeface="Calibri"/>
              </a:rPr>
              <a:t>Submitted on: 10/23/2023</a:t>
            </a:r>
            <a:endParaRPr lang="en-US">
              <a:cs typeface="Calibri" panose="020F0502020204030204" pitchFamily="34" charset="0"/>
            </a:endParaRPr>
          </a:p>
          <a:p>
            <a:r>
              <a:rPr lang="en-US" sz="800">
                <a:latin typeface="Calibri"/>
                <a:cs typeface="Calibri"/>
              </a:rPr>
              <a:t>4WEB Medical: Paid consultant</a:t>
            </a:r>
            <a:endParaRPr lang="en-US">
              <a:cs typeface="Calibri"/>
            </a:endParaRPr>
          </a:p>
          <a:p>
            <a:r>
              <a:rPr lang="en-US" sz="800" err="1">
                <a:latin typeface="Calibri"/>
                <a:cs typeface="Calibri"/>
              </a:rPr>
              <a:t>Zavation</a:t>
            </a:r>
            <a:r>
              <a:rPr lang="en-US" sz="800">
                <a:latin typeface="Calibri"/>
                <a:cs typeface="Calibri"/>
              </a:rPr>
              <a:t>: Paid consultant</a:t>
            </a:r>
          </a:p>
          <a:p>
            <a:endParaRPr lang="en-US" sz="800">
              <a:cs typeface="Calibri"/>
            </a:endParaRPr>
          </a:p>
          <a:p>
            <a:r>
              <a:rPr lang="en-US" sz="800" b="1">
                <a:latin typeface="Calibri"/>
                <a:cs typeface="Calibri"/>
              </a:rPr>
              <a:t>Claire Francis </a:t>
            </a:r>
            <a:r>
              <a:rPr lang="en-US" sz="800" b="1" err="1">
                <a:latin typeface="Calibri"/>
                <a:cs typeface="Calibri"/>
              </a:rPr>
              <a:t>Beimesch</a:t>
            </a:r>
            <a:r>
              <a:rPr lang="en-US" sz="800" b="1">
                <a:latin typeface="Calibri"/>
                <a:cs typeface="Calibri"/>
              </a:rPr>
              <a:t>, MD, FAAOS </a:t>
            </a:r>
            <a:r>
              <a:rPr lang="en-US" sz="800">
                <a:latin typeface="Calibri"/>
                <a:cs typeface="Calibri"/>
              </a:rPr>
              <a:t>(Member): Submitted on: 10/30/2023</a:t>
            </a:r>
          </a:p>
          <a:p>
            <a:r>
              <a:rPr lang="en-US" sz="800">
                <a:latin typeface="Calibri"/>
                <a:cs typeface="Calibri"/>
              </a:rPr>
              <a:t>AAOS: Board or committee member</a:t>
            </a:r>
          </a:p>
          <a:p>
            <a:r>
              <a:rPr lang="en-US" sz="800">
                <a:latin typeface="Calibri"/>
                <a:cs typeface="Calibri"/>
              </a:rPr>
              <a:t>American Academy for Cerebral Palsy and Developmental Medicine: Board or committee member</a:t>
            </a:r>
          </a:p>
          <a:p>
            <a:r>
              <a:rPr lang="en-US" sz="800">
                <a:latin typeface="Calibri"/>
                <a:cs typeface="Calibri"/>
              </a:rPr>
              <a:t>Pediatric </a:t>
            </a:r>
            <a:r>
              <a:rPr lang="en-US" sz="800" err="1">
                <a:latin typeface="Calibri"/>
                <a:cs typeface="Calibri"/>
              </a:rPr>
              <a:t>Orthopaedic</a:t>
            </a:r>
            <a:r>
              <a:rPr lang="en-US" sz="800">
                <a:latin typeface="Calibri"/>
                <a:cs typeface="Calibri"/>
              </a:rPr>
              <a:t> Society of North America: Board or committee member</a:t>
            </a:r>
          </a:p>
        </p:txBody>
      </p:sp>
      <p:sp>
        <p:nvSpPr>
          <p:cNvPr id="5" name="TextBox 4">
            <a:extLst>
              <a:ext uri="{FF2B5EF4-FFF2-40B4-BE49-F238E27FC236}">
                <a16:creationId xmlns:a16="http://schemas.microsoft.com/office/drawing/2014/main" id="{51109961-E13C-CE10-8BC2-B76152F66F25}"/>
              </a:ext>
            </a:extLst>
          </p:cNvPr>
          <p:cNvSpPr txBox="1"/>
          <p:nvPr/>
        </p:nvSpPr>
        <p:spPr>
          <a:xfrm>
            <a:off x="481660" y="4169363"/>
            <a:ext cx="482223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Yelena Bogdan, MD, FAAOS, FACS </a:t>
            </a:r>
            <a:r>
              <a:rPr lang="en-US" sz="800">
                <a:latin typeface="Calibri"/>
                <a:cs typeface="Calibri"/>
              </a:rPr>
              <a:t>(Member): Submitted on: 10/20/2023</a:t>
            </a:r>
          </a:p>
          <a:p>
            <a:r>
              <a:rPr lang="en-US" sz="800">
                <a:latin typeface="Calibri"/>
                <a:cs typeface="Calibri"/>
              </a:rPr>
              <a:t>AAOS: Board or committee member</a:t>
            </a:r>
          </a:p>
          <a:p>
            <a:r>
              <a:rPr lang="en-US" sz="800" err="1">
                <a:latin typeface="Calibri"/>
                <a:cs typeface="Calibri"/>
              </a:rPr>
              <a:t>Orthopaedic</a:t>
            </a:r>
            <a:r>
              <a:rPr lang="en-US" sz="800">
                <a:latin typeface="Calibri"/>
                <a:cs typeface="Calibri"/>
              </a:rPr>
              <a:t> Trauma Association: Board or committee member</a:t>
            </a:r>
          </a:p>
          <a:p>
            <a:r>
              <a:rPr lang="en-US" sz="800">
                <a:latin typeface="Calibri"/>
                <a:cs typeface="Calibri"/>
              </a:rPr>
              <a:t>Smith &amp; Nephew: Paid consultant</a:t>
            </a:r>
          </a:p>
          <a:p>
            <a:endParaRPr lang="en-US" sz="800">
              <a:cs typeface="Calibri"/>
            </a:endParaRPr>
          </a:p>
          <a:p>
            <a:r>
              <a:rPr lang="en-US" sz="800" b="1">
                <a:latin typeface="Calibri"/>
                <a:cs typeface="Calibri"/>
              </a:rPr>
              <a:t>Brian E Brigman, MD, PhD, FAAOS </a:t>
            </a:r>
            <a:r>
              <a:rPr lang="en-US" sz="800">
                <a:latin typeface="Calibri"/>
                <a:cs typeface="Calibri"/>
              </a:rPr>
              <a:t>(Member): Submitted on: 05/31/2023</a:t>
            </a:r>
          </a:p>
          <a:p>
            <a:r>
              <a:rPr lang="en-US" sz="800">
                <a:latin typeface="Calibri"/>
                <a:cs typeface="Calibri"/>
              </a:rPr>
              <a:t>Daiichi Sankyo: Paid consultant</a:t>
            </a:r>
          </a:p>
          <a:p>
            <a:r>
              <a:rPr lang="en-US" sz="800">
                <a:latin typeface="Calibri"/>
                <a:cs typeface="Calibri"/>
              </a:rPr>
              <a:t>Daiichi‑Sankyo: Paid presenter or speaker</a:t>
            </a:r>
          </a:p>
          <a:p>
            <a:r>
              <a:rPr lang="en-US" sz="800">
                <a:latin typeface="Calibri"/>
                <a:cs typeface="Calibri"/>
              </a:rPr>
              <a:t>Journal of Surgical Oncology: Editorial or governing board</a:t>
            </a:r>
          </a:p>
          <a:p>
            <a:r>
              <a:rPr lang="en-US" sz="800" err="1">
                <a:latin typeface="Calibri"/>
                <a:cs typeface="Calibri"/>
              </a:rPr>
              <a:t>Lumicell</a:t>
            </a:r>
            <a:r>
              <a:rPr lang="en-US" sz="800">
                <a:latin typeface="Calibri"/>
                <a:cs typeface="Calibri"/>
              </a:rPr>
              <a:t> Diagnostics: Research support</a:t>
            </a:r>
          </a:p>
          <a:p>
            <a:r>
              <a:rPr lang="en-US" sz="800">
                <a:latin typeface="Calibri"/>
                <a:cs typeface="Calibri"/>
              </a:rPr>
              <a:t>Musculoskeletal Transplant Foundation: Paid consultant; Paid presenter or speaker; Research support</a:t>
            </a:r>
          </a:p>
          <a:p>
            <a:r>
              <a:rPr lang="en-US" sz="800">
                <a:latin typeface="Calibri"/>
                <a:cs typeface="Calibri"/>
              </a:rPr>
              <a:t>Musculoskeletal Tumor Society: Board or committee member</a:t>
            </a:r>
          </a:p>
          <a:p>
            <a:endParaRPr lang="en-US" sz="800">
              <a:cs typeface="Calibri"/>
            </a:endParaRPr>
          </a:p>
        </p:txBody>
      </p:sp>
      <p:sp>
        <p:nvSpPr>
          <p:cNvPr id="6" name="TextBox 5">
            <a:extLst>
              <a:ext uri="{FF2B5EF4-FFF2-40B4-BE49-F238E27FC236}">
                <a16:creationId xmlns:a16="http://schemas.microsoft.com/office/drawing/2014/main" id="{0CE6A14C-0E15-785A-0624-B4DE92EACC7F}"/>
              </a:ext>
            </a:extLst>
          </p:cNvPr>
          <p:cNvSpPr txBox="1"/>
          <p:nvPr/>
        </p:nvSpPr>
        <p:spPr>
          <a:xfrm>
            <a:off x="481659" y="5749807"/>
            <a:ext cx="36463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cs typeface="Calibri"/>
              </a:rPr>
              <a:t>Seth A Cheatham, MD, FAAOS </a:t>
            </a:r>
            <a:r>
              <a:rPr lang="en-US" sz="800">
                <a:cs typeface="Calibri"/>
              </a:rPr>
              <a:t>(Member): Submitted on: 10/23/2023</a:t>
            </a:r>
          </a:p>
          <a:p>
            <a:r>
              <a:rPr lang="en-US" sz="800">
                <a:latin typeface="Calibri"/>
                <a:cs typeface="Calibri"/>
              </a:rPr>
              <a:t>AAOS: Board or committee member</a:t>
            </a:r>
          </a:p>
          <a:p>
            <a:r>
              <a:rPr lang="en-US" sz="800">
                <a:latin typeface="Calibri"/>
                <a:cs typeface="Calibri"/>
              </a:rPr>
              <a:t>American </a:t>
            </a:r>
            <a:r>
              <a:rPr lang="en-US" sz="800" err="1">
                <a:latin typeface="Calibri"/>
                <a:cs typeface="Calibri"/>
              </a:rPr>
              <a:t>Orthopaedic</a:t>
            </a:r>
            <a:r>
              <a:rPr lang="en-US" sz="800">
                <a:latin typeface="Calibri"/>
                <a:cs typeface="Calibri"/>
              </a:rPr>
              <a:t> Society for Sports Medicine: Board or committee member</a:t>
            </a:r>
          </a:p>
          <a:p>
            <a:r>
              <a:rPr lang="en-US" sz="800">
                <a:latin typeface="Calibri"/>
                <a:cs typeface="Calibri"/>
              </a:rPr>
              <a:t>Arthroscopy Association of North America: Board or committee member</a:t>
            </a:r>
          </a:p>
          <a:p>
            <a:r>
              <a:rPr lang="en-US" sz="800">
                <a:latin typeface="Calibri"/>
                <a:cs typeface="Calibri"/>
              </a:rPr>
              <a:t>Virginia </a:t>
            </a:r>
            <a:r>
              <a:rPr lang="en-US" sz="800" err="1">
                <a:latin typeface="Calibri"/>
                <a:cs typeface="Calibri"/>
              </a:rPr>
              <a:t>Orthopaedic</a:t>
            </a:r>
            <a:r>
              <a:rPr lang="en-US" sz="800">
                <a:latin typeface="Calibri"/>
                <a:cs typeface="Calibri"/>
              </a:rPr>
              <a:t> Society: Board or committee member</a:t>
            </a:r>
          </a:p>
        </p:txBody>
      </p:sp>
      <p:sp>
        <p:nvSpPr>
          <p:cNvPr id="7" name="TextBox 6">
            <a:extLst>
              <a:ext uri="{FF2B5EF4-FFF2-40B4-BE49-F238E27FC236}">
                <a16:creationId xmlns:a16="http://schemas.microsoft.com/office/drawing/2014/main" id="{A70DBB5A-200E-A2D8-C9E6-AD86116924B2}"/>
              </a:ext>
            </a:extLst>
          </p:cNvPr>
          <p:cNvSpPr txBox="1"/>
          <p:nvPr/>
        </p:nvSpPr>
        <p:spPr>
          <a:xfrm>
            <a:off x="5909733" y="796565"/>
            <a:ext cx="398497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Lauren Crocco, MD, FAAOS </a:t>
            </a:r>
            <a:r>
              <a:rPr lang="en-US" sz="800">
                <a:latin typeface="Calibri"/>
                <a:cs typeface="Calibri"/>
              </a:rPr>
              <a:t>(Member): Submitted on: 05/10/2023</a:t>
            </a:r>
          </a:p>
          <a:p>
            <a:r>
              <a:rPr lang="en-US" sz="800">
                <a:latin typeface="Calibri"/>
                <a:cs typeface="Calibri"/>
              </a:rPr>
              <a:t>AAOS: Board or committee member</a:t>
            </a:r>
          </a:p>
          <a:p>
            <a:r>
              <a:rPr lang="en-US" sz="800" err="1">
                <a:latin typeface="Calibri"/>
                <a:cs typeface="Calibri"/>
              </a:rPr>
              <a:t>Syker</a:t>
            </a:r>
            <a:r>
              <a:rPr lang="en-US" sz="800">
                <a:latin typeface="Calibri"/>
                <a:cs typeface="Calibri"/>
              </a:rPr>
              <a:t>: Paid Consultant</a:t>
            </a:r>
          </a:p>
          <a:p>
            <a:r>
              <a:rPr lang="en-US" sz="800">
                <a:latin typeface="Calibri"/>
                <a:cs typeface="Calibri"/>
              </a:rPr>
              <a:t>Zimmer: Paid consultant</a:t>
            </a:r>
          </a:p>
          <a:p>
            <a:endParaRPr lang="en-US">
              <a:cs typeface="Calibri"/>
            </a:endParaRPr>
          </a:p>
        </p:txBody>
      </p:sp>
      <p:sp>
        <p:nvSpPr>
          <p:cNvPr id="8" name="TextBox 7">
            <a:extLst>
              <a:ext uri="{FF2B5EF4-FFF2-40B4-BE49-F238E27FC236}">
                <a16:creationId xmlns:a16="http://schemas.microsoft.com/office/drawing/2014/main" id="{CA1FE1B6-694D-B23E-314F-53432A871997}"/>
              </a:ext>
            </a:extLst>
          </p:cNvPr>
          <p:cNvSpPr txBox="1"/>
          <p:nvPr/>
        </p:nvSpPr>
        <p:spPr>
          <a:xfrm>
            <a:off x="5910606" y="1417163"/>
            <a:ext cx="356018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David Samuel Geller, MD, FAAOS, FACS </a:t>
            </a:r>
            <a:r>
              <a:rPr lang="en-US" sz="800">
                <a:latin typeface="Calibri"/>
                <a:cs typeface="Calibri"/>
              </a:rPr>
              <a:t>(Member): Submitted on: 11/11/2023</a:t>
            </a:r>
          </a:p>
          <a:p>
            <a:r>
              <a:rPr lang="en-US" sz="800">
                <a:latin typeface="Calibri"/>
                <a:cs typeface="Calibri"/>
              </a:rPr>
              <a:t>AAOS: Board or committee member</a:t>
            </a:r>
          </a:p>
          <a:p>
            <a:r>
              <a:rPr lang="en-US" sz="800">
                <a:latin typeface="Calibri"/>
                <a:cs typeface="Calibri"/>
              </a:rPr>
              <a:t>Curi Science: Paid presenter or speaker</a:t>
            </a:r>
          </a:p>
          <a:p>
            <a:r>
              <a:rPr lang="en-US" sz="800">
                <a:latin typeface="Calibri"/>
                <a:cs typeface="Calibri"/>
              </a:rPr>
              <a:t>Musculoskeletal Tumor Society: Board or committee member</a:t>
            </a:r>
          </a:p>
          <a:p>
            <a:r>
              <a:rPr lang="en-US" sz="800" err="1">
                <a:latin typeface="Calibri"/>
                <a:cs typeface="Calibri"/>
              </a:rPr>
              <a:t>Osteocentric</a:t>
            </a:r>
            <a:r>
              <a:rPr lang="en-US" sz="800">
                <a:latin typeface="Calibri"/>
                <a:cs typeface="Calibri"/>
              </a:rPr>
              <a:t>: Paid consultant</a:t>
            </a:r>
          </a:p>
          <a:p>
            <a:r>
              <a:rPr lang="en-US" sz="800">
                <a:latin typeface="Calibri"/>
                <a:cs typeface="Calibri"/>
              </a:rPr>
              <a:t>Stryker: Paid consultant</a:t>
            </a:r>
          </a:p>
        </p:txBody>
      </p:sp>
      <p:sp>
        <p:nvSpPr>
          <p:cNvPr id="9" name="TextBox 8">
            <a:extLst>
              <a:ext uri="{FF2B5EF4-FFF2-40B4-BE49-F238E27FC236}">
                <a16:creationId xmlns:a16="http://schemas.microsoft.com/office/drawing/2014/main" id="{7E67C45C-E622-6C10-13DD-7BE829BC18FE}"/>
              </a:ext>
            </a:extLst>
          </p:cNvPr>
          <p:cNvSpPr txBox="1"/>
          <p:nvPr/>
        </p:nvSpPr>
        <p:spPr>
          <a:xfrm>
            <a:off x="5910606" y="2257721"/>
            <a:ext cx="33637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Chancellor Folsom Gray, MD, FAAOS </a:t>
            </a:r>
            <a:r>
              <a:rPr lang="en-US" sz="800">
                <a:latin typeface="Calibri"/>
                <a:cs typeface="Calibri"/>
              </a:rPr>
              <a:t>(Member): Submitted on: 04/27/2023</a:t>
            </a:r>
          </a:p>
          <a:p>
            <a:r>
              <a:rPr lang="en-US" sz="800">
                <a:latin typeface="Calibri"/>
                <a:cs typeface="Calibri"/>
              </a:rPr>
              <a:t>AAOS: Board or committee member</a:t>
            </a:r>
          </a:p>
          <a:p>
            <a:r>
              <a:rPr lang="en-US" sz="800" err="1">
                <a:latin typeface="Calibri"/>
                <a:cs typeface="Calibri"/>
              </a:rPr>
              <a:t>Debogy</a:t>
            </a:r>
            <a:r>
              <a:rPr lang="en-US" sz="800">
                <a:latin typeface="Calibri"/>
                <a:cs typeface="Calibri"/>
              </a:rPr>
              <a:t> Molecular: Stock or stock Options</a:t>
            </a:r>
          </a:p>
          <a:p>
            <a:r>
              <a:rPr lang="en-US" sz="800">
                <a:latin typeface="Calibri"/>
                <a:cs typeface="Calibri"/>
              </a:rPr>
              <a:t>Pivot MedTech: Paid consultant</a:t>
            </a:r>
          </a:p>
          <a:p>
            <a:r>
              <a:rPr lang="en-US" sz="800">
                <a:latin typeface="Calibri"/>
                <a:cs typeface="Calibri"/>
              </a:rPr>
              <a:t>ROM3: Stock or stock Options</a:t>
            </a:r>
          </a:p>
          <a:p>
            <a:r>
              <a:rPr lang="en-US" sz="800">
                <a:latin typeface="Calibri"/>
                <a:cs typeface="Calibri"/>
              </a:rPr>
              <a:t>Smith &amp; Nephew: Paid consultant; Paid presenter or speaker</a:t>
            </a:r>
          </a:p>
        </p:txBody>
      </p:sp>
      <p:sp>
        <p:nvSpPr>
          <p:cNvPr id="11" name="TextBox 10">
            <a:extLst>
              <a:ext uri="{FF2B5EF4-FFF2-40B4-BE49-F238E27FC236}">
                <a16:creationId xmlns:a16="http://schemas.microsoft.com/office/drawing/2014/main" id="{92AE36A7-AB9C-9294-F54D-AE33E78F322B}"/>
              </a:ext>
            </a:extLst>
          </p:cNvPr>
          <p:cNvSpPr txBox="1"/>
          <p:nvPr/>
        </p:nvSpPr>
        <p:spPr>
          <a:xfrm>
            <a:off x="5910606" y="3090421"/>
            <a:ext cx="3104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Christina Kay Hardesty, MD, FAAOS: </a:t>
            </a:r>
            <a:r>
              <a:rPr lang="en-US" sz="800">
                <a:latin typeface="Calibri"/>
                <a:cs typeface="Calibri"/>
              </a:rPr>
              <a:t>Submitted on: 10/20/2023</a:t>
            </a:r>
          </a:p>
          <a:p>
            <a:r>
              <a:rPr lang="en-US" sz="800">
                <a:latin typeface="Calibri"/>
                <a:cs typeface="Calibri"/>
              </a:rPr>
              <a:t>Medtronic: Paid consultant</a:t>
            </a:r>
          </a:p>
          <a:p>
            <a:r>
              <a:rPr lang="en-US" sz="800" err="1">
                <a:latin typeface="Calibri"/>
                <a:cs typeface="Calibri"/>
              </a:rPr>
              <a:t>OrthoPediatrics</a:t>
            </a:r>
            <a:r>
              <a:rPr lang="en-US" sz="800">
                <a:latin typeface="Calibri"/>
                <a:cs typeface="Calibri"/>
              </a:rPr>
              <a:t>: IP royalties; Paid consultant</a:t>
            </a:r>
          </a:p>
        </p:txBody>
      </p:sp>
      <p:sp>
        <p:nvSpPr>
          <p:cNvPr id="15" name="TextBox 14">
            <a:extLst>
              <a:ext uri="{FF2B5EF4-FFF2-40B4-BE49-F238E27FC236}">
                <a16:creationId xmlns:a16="http://schemas.microsoft.com/office/drawing/2014/main" id="{76AE2BB4-0623-F8E5-A610-8F4334678A08}"/>
              </a:ext>
            </a:extLst>
          </p:cNvPr>
          <p:cNvSpPr txBox="1"/>
          <p:nvPr/>
        </p:nvSpPr>
        <p:spPr>
          <a:xfrm>
            <a:off x="5910606" y="3585328"/>
            <a:ext cx="38115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cs typeface="Calibri"/>
              </a:rPr>
              <a:t>Gregory P Harvey, MD, FAAOS: </a:t>
            </a:r>
            <a:r>
              <a:rPr lang="en-US" sz="800">
                <a:cs typeface="Calibri"/>
              </a:rPr>
              <a:t>(This individual reported nothing to disclose); Submitted on: 10/27/2023</a:t>
            </a:r>
          </a:p>
          <a:p>
            <a:endParaRPr lang="en-US" sz="800" b="1">
              <a:cs typeface="Calibri"/>
            </a:endParaRPr>
          </a:p>
          <a:p>
            <a:r>
              <a:rPr lang="en-US" sz="800" b="1">
                <a:latin typeface="Calibri"/>
                <a:cs typeface="Calibri"/>
              </a:rPr>
              <a:t>Brian Michael Haus, MD, FAAOS </a:t>
            </a:r>
            <a:r>
              <a:rPr lang="en-US" sz="800">
                <a:latin typeface="Calibri"/>
                <a:cs typeface="Calibri"/>
              </a:rPr>
              <a:t>(Member): Submitted on: 06/01/2023</a:t>
            </a:r>
          </a:p>
          <a:p>
            <a:r>
              <a:rPr lang="en-US" sz="800">
                <a:latin typeface="Calibri"/>
                <a:cs typeface="Calibri"/>
              </a:rPr>
              <a:t>AAOS: Board or committee member</a:t>
            </a:r>
          </a:p>
          <a:p>
            <a:r>
              <a:rPr lang="en-US" sz="800">
                <a:latin typeface="Calibri"/>
                <a:cs typeface="Calibri"/>
              </a:rPr>
              <a:t>American </a:t>
            </a:r>
            <a:r>
              <a:rPr lang="en-US" sz="800" err="1">
                <a:latin typeface="Calibri"/>
                <a:cs typeface="Calibri"/>
              </a:rPr>
              <a:t>Orthopaedic</a:t>
            </a:r>
            <a:r>
              <a:rPr lang="en-US" sz="800">
                <a:latin typeface="Calibri"/>
                <a:cs typeface="Calibri"/>
              </a:rPr>
              <a:t> Society for Sports Medicine: Board or committee member</a:t>
            </a:r>
          </a:p>
        </p:txBody>
      </p:sp>
      <p:sp>
        <p:nvSpPr>
          <p:cNvPr id="17" name="TextBox 16">
            <a:extLst>
              <a:ext uri="{FF2B5EF4-FFF2-40B4-BE49-F238E27FC236}">
                <a16:creationId xmlns:a16="http://schemas.microsoft.com/office/drawing/2014/main" id="{9B1E8E8F-165E-414E-3645-49251BF11DEF}"/>
              </a:ext>
            </a:extLst>
          </p:cNvPr>
          <p:cNvSpPr txBox="1"/>
          <p:nvPr/>
        </p:nvSpPr>
        <p:spPr>
          <a:xfrm>
            <a:off x="5910606" y="4418029"/>
            <a:ext cx="37173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Stuart H Hershman, MD, FAAOS, </a:t>
            </a:r>
            <a:r>
              <a:rPr lang="en-US" sz="800" b="1" err="1">
                <a:latin typeface="Calibri"/>
                <a:cs typeface="Calibri"/>
              </a:rPr>
              <a:t>FAOrthA</a:t>
            </a:r>
            <a:r>
              <a:rPr lang="en-US" sz="800" b="1">
                <a:latin typeface="Calibri"/>
                <a:cs typeface="Calibri"/>
              </a:rPr>
              <a:t> </a:t>
            </a:r>
            <a:r>
              <a:rPr lang="en-US" sz="800">
                <a:latin typeface="Calibri"/>
                <a:cs typeface="Calibri"/>
              </a:rPr>
              <a:t>(Member): Submitted on: 04/24/2023</a:t>
            </a:r>
          </a:p>
          <a:p>
            <a:r>
              <a:rPr lang="en-US" sz="800">
                <a:latin typeface="Calibri"/>
                <a:cs typeface="Calibri"/>
              </a:rPr>
              <a:t>AAOS: Board or committee member</a:t>
            </a:r>
          </a:p>
          <a:p>
            <a:r>
              <a:rPr lang="en-US" sz="800">
                <a:latin typeface="Calibri"/>
                <a:cs typeface="Calibri"/>
              </a:rPr>
              <a:t>Biocomposites: Paid presenter or speaker</a:t>
            </a:r>
          </a:p>
          <a:p>
            <a:r>
              <a:rPr lang="en-US" sz="800">
                <a:latin typeface="Calibri"/>
                <a:cs typeface="Calibri"/>
              </a:rPr>
              <a:t>Cervical Spine Research Society: Board or committee member</a:t>
            </a:r>
          </a:p>
          <a:p>
            <a:r>
              <a:rPr lang="en-US" sz="800">
                <a:latin typeface="Calibri"/>
                <a:cs typeface="Calibri"/>
              </a:rPr>
              <a:t>North American Spine Society: Board or committee member</a:t>
            </a:r>
          </a:p>
          <a:p>
            <a:r>
              <a:rPr lang="en-US" sz="800">
                <a:latin typeface="Calibri"/>
                <a:cs typeface="Calibri"/>
              </a:rPr>
              <a:t>Nuvasive: Paid presenter or speaker</a:t>
            </a:r>
          </a:p>
          <a:p>
            <a:r>
              <a:rPr lang="en-US" sz="800">
                <a:latin typeface="Calibri"/>
                <a:cs typeface="Calibri"/>
              </a:rPr>
              <a:t>OnPoint Surgical: Stock or stock Options</a:t>
            </a:r>
          </a:p>
          <a:p>
            <a:r>
              <a:rPr lang="en-US" sz="800">
                <a:latin typeface="Calibri"/>
                <a:cs typeface="Calibri"/>
              </a:rPr>
              <a:t>Scoliosis Research Society: Board or committee member</a:t>
            </a:r>
          </a:p>
        </p:txBody>
      </p:sp>
      <p:sp>
        <p:nvSpPr>
          <p:cNvPr id="19" name="TextBox 18">
            <a:extLst>
              <a:ext uri="{FF2B5EF4-FFF2-40B4-BE49-F238E27FC236}">
                <a16:creationId xmlns:a16="http://schemas.microsoft.com/office/drawing/2014/main" id="{BC9966F0-7789-DD53-BFEF-556AD316F50C}"/>
              </a:ext>
            </a:extLst>
          </p:cNvPr>
          <p:cNvSpPr txBox="1"/>
          <p:nvPr/>
        </p:nvSpPr>
        <p:spPr>
          <a:xfrm>
            <a:off x="5910606" y="5470689"/>
            <a:ext cx="34344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latin typeface="Calibri"/>
                <a:cs typeface="Calibri"/>
              </a:rPr>
              <a:t>John William Hinchey, MD, FAAOS </a:t>
            </a:r>
            <a:r>
              <a:rPr lang="en-US" sz="800">
                <a:latin typeface="Calibri"/>
                <a:cs typeface="Calibri"/>
              </a:rPr>
              <a:t>(Member): Submitted on: 05/05/2023</a:t>
            </a:r>
          </a:p>
          <a:p>
            <a:r>
              <a:rPr lang="en-US" sz="800">
                <a:latin typeface="Calibri"/>
                <a:cs typeface="Calibri"/>
              </a:rPr>
              <a:t>AAOS: Board or committee member</a:t>
            </a:r>
          </a:p>
          <a:p>
            <a:r>
              <a:rPr lang="en-US" sz="800">
                <a:latin typeface="Calibri"/>
                <a:cs typeface="Calibri"/>
              </a:rPr>
              <a:t>DJ </a:t>
            </a:r>
            <a:r>
              <a:rPr lang="en-US" sz="800" err="1">
                <a:latin typeface="Calibri"/>
                <a:cs typeface="Calibri"/>
              </a:rPr>
              <a:t>Orthopaedics</a:t>
            </a:r>
            <a:r>
              <a:rPr lang="en-US" sz="800">
                <a:latin typeface="Calibri"/>
                <a:cs typeface="Calibri"/>
              </a:rPr>
              <a:t>: Other financial or material support</a:t>
            </a:r>
          </a:p>
          <a:p>
            <a:r>
              <a:rPr lang="en-US" sz="800">
                <a:latin typeface="Calibri"/>
                <a:cs typeface="Calibri"/>
              </a:rPr>
              <a:t>ROM 3: Stock or stock Options</a:t>
            </a:r>
          </a:p>
          <a:p>
            <a:r>
              <a:rPr lang="en-US" sz="800">
                <a:latin typeface="Calibri"/>
                <a:cs typeface="Calibri"/>
              </a:rPr>
              <a:t>Texas </a:t>
            </a:r>
            <a:r>
              <a:rPr lang="en-US" sz="800" err="1">
                <a:latin typeface="Calibri"/>
                <a:cs typeface="Calibri"/>
              </a:rPr>
              <a:t>Orthopaedic</a:t>
            </a:r>
            <a:r>
              <a:rPr lang="en-US" sz="800">
                <a:latin typeface="Calibri"/>
                <a:cs typeface="Calibri"/>
              </a:rPr>
              <a:t> Association: Board or committee member</a:t>
            </a:r>
          </a:p>
          <a:p>
            <a:r>
              <a:rPr lang="en-US" sz="800">
                <a:latin typeface="Calibri"/>
                <a:cs typeface="Calibri"/>
              </a:rPr>
              <a:t>Texas </a:t>
            </a:r>
            <a:r>
              <a:rPr lang="en-US" sz="800" err="1">
                <a:latin typeface="Calibri"/>
                <a:cs typeface="Calibri"/>
              </a:rPr>
              <a:t>Orthopaedic</a:t>
            </a:r>
            <a:r>
              <a:rPr lang="en-US" sz="800">
                <a:latin typeface="Calibri"/>
                <a:cs typeface="Calibri"/>
              </a:rPr>
              <a:t> Political Action Committee: Board or committee member</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8ABF5EF-7E5E-4487-AA24-7441FFF9278B}"/>
              </a:ext>
            </a:extLst>
          </p:cNvPr>
          <p:cNvSpPr>
            <a:spLocks noGrp="1" noChangeArrowheads="1"/>
          </p:cNvSpPr>
          <p:nvPr>
            <p:ph type="title"/>
          </p:nvPr>
        </p:nvSpPr>
        <p:spPr>
          <a:xfrm>
            <a:off x="401638" y="360363"/>
            <a:ext cx="4099341" cy="503237"/>
          </a:xfrm>
        </p:spPr>
        <p:txBody>
          <a:bodyPr/>
          <a:lstStyle/>
          <a:p>
            <a:pPr>
              <a:defRPr/>
            </a:pPr>
            <a:r>
              <a:rPr lang="en-US" altLang="en-US">
                <a:solidFill>
                  <a:srgbClr val="CC0033"/>
                </a:solidFill>
                <a:latin typeface="+mn-lt"/>
              </a:rPr>
              <a:t>Disclosures </a:t>
            </a:r>
            <a:r>
              <a:rPr lang="en-US" altLang="en-US" sz="2000" b="0" i="1">
                <a:solidFill>
                  <a:srgbClr val="CC0033"/>
                </a:solidFill>
                <a:latin typeface="+mn-lt"/>
              </a:rPr>
              <a:t>(cont.)</a:t>
            </a:r>
          </a:p>
        </p:txBody>
      </p:sp>
      <p:sp>
        <p:nvSpPr>
          <p:cNvPr id="7173" name="TextBox 4">
            <a:extLst>
              <a:ext uri="{FF2B5EF4-FFF2-40B4-BE49-F238E27FC236}">
                <a16:creationId xmlns:a16="http://schemas.microsoft.com/office/drawing/2014/main" id="{39A4E036-6801-4AB8-9EAF-A1FE0E5173CB}"/>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3A0286-C17B-4ADB-AC07-9FE542040929}"/>
              </a:ext>
            </a:extLst>
          </p:cNvPr>
          <p:cNvSpPr txBox="1"/>
          <p:nvPr/>
        </p:nvSpPr>
        <p:spPr>
          <a:xfrm>
            <a:off x="499302" y="868770"/>
            <a:ext cx="5232531" cy="4893647"/>
          </a:xfrm>
          <a:prstGeom prst="rect">
            <a:avLst/>
          </a:prstGeom>
          <a:noFill/>
        </p:spPr>
        <p:txBody>
          <a:bodyPr wrap="square" lIns="91440" tIns="45720" rIns="91440" bIns="45720" rtlCol="0" anchor="t">
            <a:spAutoFit/>
          </a:bodyPr>
          <a:lstStyle/>
          <a:p>
            <a:r>
              <a:rPr lang="en-US" sz="800" b="1">
                <a:latin typeface="Calibri"/>
                <a:cs typeface="Calibri"/>
              </a:rPr>
              <a:t>John G Horneff III, MD, FAAOS </a:t>
            </a:r>
            <a:r>
              <a:rPr lang="en-US" sz="800">
                <a:latin typeface="Calibri"/>
                <a:cs typeface="Calibri"/>
              </a:rPr>
              <a:t>(Member): Submitted on: 05/17/2023</a:t>
            </a:r>
            <a:endParaRPr lang="en-US" sz="800">
              <a:cs typeface="Calibri"/>
            </a:endParaRPr>
          </a:p>
          <a:p>
            <a:r>
              <a:rPr lang="en-US" sz="800">
                <a:latin typeface="Calibri"/>
                <a:cs typeface="Calibri"/>
              </a:rPr>
              <a:t>AAOS: Board or committee member</a:t>
            </a:r>
          </a:p>
          <a:p>
            <a:r>
              <a:rPr lang="en-US" sz="800">
                <a:latin typeface="Calibri"/>
                <a:cs typeface="Calibri"/>
              </a:rPr>
              <a:t>American Shoulder and Elbow Surgeons: Board or committee member</a:t>
            </a:r>
          </a:p>
          <a:p>
            <a:r>
              <a:rPr lang="en-US" sz="800">
                <a:latin typeface="Calibri"/>
                <a:cs typeface="Calibri"/>
              </a:rPr>
              <a:t>Catalyst: Paid consultant</a:t>
            </a:r>
          </a:p>
          <a:p>
            <a:r>
              <a:rPr lang="en-US" sz="800">
                <a:latin typeface="Calibri"/>
                <a:cs typeface="Calibri"/>
              </a:rPr>
              <a:t>OREF: Research support</a:t>
            </a:r>
          </a:p>
          <a:p>
            <a:r>
              <a:rPr lang="en-US" sz="800">
                <a:latin typeface="Calibri"/>
                <a:cs typeface="Calibri"/>
              </a:rPr>
              <a:t>Phoenix Shoulder Society: Board or committee member</a:t>
            </a:r>
          </a:p>
          <a:p>
            <a:r>
              <a:rPr lang="en-US" sz="800">
                <a:latin typeface="Calibri"/>
                <a:cs typeface="Calibri"/>
              </a:rPr>
              <a:t>Springer Nature: Publishing royalties, financial or material support</a:t>
            </a:r>
          </a:p>
          <a:p>
            <a:r>
              <a:rPr lang="en-US" sz="800">
                <a:latin typeface="Calibri"/>
                <a:cs typeface="Calibri"/>
              </a:rPr>
              <a:t>Tigon: Paid consultant</a:t>
            </a:r>
          </a:p>
          <a:p>
            <a:endParaRPr lang="en-US" sz="800" b="1"/>
          </a:p>
          <a:p>
            <a:r>
              <a:rPr lang="en-US" sz="800" b="1">
                <a:latin typeface="Calibri"/>
                <a:cs typeface="Calibri"/>
              </a:rPr>
              <a:t>James Benjamin Jackson III, MD, MBA, FAAOS </a:t>
            </a:r>
            <a:r>
              <a:rPr lang="en-US" sz="800">
                <a:latin typeface="Calibri"/>
                <a:cs typeface="Calibri"/>
              </a:rPr>
              <a:t>(Member): Submitted on: 04/07/2023</a:t>
            </a:r>
            <a:endParaRPr lang="en-US" sz="800">
              <a:cs typeface="Calibri"/>
            </a:endParaRPr>
          </a:p>
          <a:p>
            <a:r>
              <a:rPr lang="en-US" sz="800">
                <a:latin typeface="Calibri"/>
                <a:cs typeface="Calibri"/>
              </a:rPr>
              <a:t>AAOS: Board or committee member</a:t>
            </a:r>
          </a:p>
          <a:p>
            <a:r>
              <a:rPr lang="en-US" sz="800">
                <a:latin typeface="Calibri"/>
                <a:cs typeface="Calibri"/>
              </a:rPr>
              <a:t>American </a:t>
            </a:r>
            <a:r>
              <a:rPr lang="en-US" sz="800" err="1">
                <a:latin typeface="Calibri"/>
                <a:cs typeface="Calibri"/>
              </a:rPr>
              <a:t>Orthopaedic</a:t>
            </a:r>
            <a:r>
              <a:rPr lang="en-US" sz="800">
                <a:latin typeface="Calibri"/>
                <a:cs typeface="Calibri"/>
              </a:rPr>
              <a:t> Association: Board or committee member</a:t>
            </a:r>
            <a:endParaRPr lang="en-US"/>
          </a:p>
          <a:p>
            <a:r>
              <a:rPr lang="en-US" sz="800">
                <a:latin typeface="Calibri"/>
                <a:cs typeface="Calibri"/>
              </a:rPr>
              <a:t>American </a:t>
            </a:r>
            <a:r>
              <a:rPr lang="en-US" sz="800" err="1">
                <a:latin typeface="Calibri"/>
                <a:cs typeface="Calibri"/>
              </a:rPr>
              <a:t>Orthopaedic</a:t>
            </a:r>
            <a:r>
              <a:rPr lang="en-US" sz="800">
                <a:latin typeface="Calibri"/>
                <a:cs typeface="Calibri"/>
              </a:rPr>
              <a:t> Foot and Ankle Society: Board or committee member</a:t>
            </a:r>
          </a:p>
          <a:p>
            <a:r>
              <a:rPr lang="en-US" sz="800">
                <a:latin typeface="Calibri"/>
                <a:cs typeface="Calibri"/>
              </a:rPr>
              <a:t> Journal of Surgical </a:t>
            </a:r>
            <a:r>
              <a:rPr lang="en-US" sz="800" err="1">
                <a:latin typeface="Calibri"/>
                <a:cs typeface="Calibri"/>
              </a:rPr>
              <a:t>Orthopaedic</a:t>
            </a:r>
            <a:r>
              <a:rPr lang="en-US" sz="800">
                <a:latin typeface="Calibri"/>
                <a:cs typeface="Calibri"/>
              </a:rPr>
              <a:t> Advances: Editorial or governing board</a:t>
            </a:r>
            <a:endParaRPr lang="en-US">
              <a:latin typeface="Calibri"/>
            </a:endParaRPr>
          </a:p>
          <a:p>
            <a:endParaRPr lang="en-US" sz="800">
              <a:cs typeface="Calibri"/>
            </a:endParaRPr>
          </a:p>
          <a:p>
            <a:r>
              <a:rPr lang="en-US" sz="800" b="1">
                <a:latin typeface="Calibri"/>
                <a:cs typeface="Calibri"/>
              </a:rPr>
              <a:t>Marci Dara Jones, MD, FAAOS </a:t>
            </a:r>
            <a:r>
              <a:rPr lang="en-US" sz="800">
                <a:latin typeface="Calibri"/>
                <a:cs typeface="Calibri"/>
              </a:rPr>
              <a:t>(Member): Submitted on: : 05/12/2023</a:t>
            </a:r>
            <a:endParaRPr lang="en-US" sz="800">
              <a:cs typeface="Calibri"/>
            </a:endParaRPr>
          </a:p>
          <a:p>
            <a:r>
              <a:rPr lang="en-US" sz="800">
                <a:latin typeface="Calibri"/>
                <a:cs typeface="Calibri"/>
              </a:rPr>
              <a:t>AAOS: Board or committee member</a:t>
            </a:r>
          </a:p>
          <a:p>
            <a:r>
              <a:rPr lang="en-US" sz="800">
                <a:latin typeface="Calibri"/>
                <a:cs typeface="Calibri"/>
              </a:rPr>
              <a:t>American </a:t>
            </a:r>
            <a:r>
              <a:rPr lang="en-US" sz="800" err="1">
                <a:latin typeface="Calibri"/>
                <a:cs typeface="Calibri"/>
              </a:rPr>
              <a:t>Orthopaedic</a:t>
            </a:r>
            <a:r>
              <a:rPr lang="en-US" sz="800">
                <a:latin typeface="Calibri"/>
                <a:cs typeface="Calibri"/>
              </a:rPr>
              <a:t> Association: Board or committee member</a:t>
            </a:r>
          </a:p>
          <a:p>
            <a:r>
              <a:rPr lang="en-US" sz="800" err="1">
                <a:latin typeface="Calibri"/>
                <a:cs typeface="Calibri"/>
              </a:rPr>
              <a:t>Orthopaedic</a:t>
            </a:r>
            <a:r>
              <a:rPr lang="en-US" sz="800">
                <a:latin typeface="Calibri"/>
                <a:cs typeface="Calibri"/>
              </a:rPr>
              <a:t> Research and Education Foundation: Board or committee member</a:t>
            </a:r>
          </a:p>
          <a:p>
            <a:endParaRPr lang="en-US" sz="800">
              <a:cs typeface="Calibri" panose="020F0502020204030204" pitchFamily="34" charset="0"/>
            </a:endParaRPr>
          </a:p>
          <a:p>
            <a:r>
              <a:rPr lang="en-US" sz="800" b="1">
                <a:latin typeface="Calibri"/>
                <a:cs typeface="Calibri"/>
              </a:rPr>
              <a:t>Niranjan Kavadi, MD, FAAOS </a:t>
            </a:r>
            <a:r>
              <a:rPr lang="en-US" sz="800">
                <a:latin typeface="Calibri"/>
                <a:cs typeface="Calibri"/>
              </a:rPr>
              <a:t>(Member): Submitted on: 05/19/2023</a:t>
            </a:r>
            <a:endParaRPr lang="en-US" sz="800">
              <a:cs typeface="Calibri"/>
            </a:endParaRPr>
          </a:p>
          <a:p>
            <a:r>
              <a:rPr lang="en-US" sz="800">
                <a:latin typeface="Calibri"/>
                <a:cs typeface="Calibri"/>
              </a:rPr>
              <a:t>Alphatec Spine: Stock or stock Options</a:t>
            </a:r>
          </a:p>
          <a:p>
            <a:r>
              <a:rPr lang="en-US" sz="800">
                <a:latin typeface="Calibri"/>
                <a:cs typeface="Calibri"/>
              </a:rPr>
              <a:t>North American Spine Society: Board or committee member</a:t>
            </a:r>
          </a:p>
          <a:p>
            <a:r>
              <a:rPr lang="en-US" sz="800" err="1">
                <a:latin typeface="Calibri"/>
                <a:cs typeface="Calibri"/>
              </a:rPr>
              <a:t>SpineLine</a:t>
            </a:r>
            <a:r>
              <a:rPr lang="en-US" sz="800">
                <a:latin typeface="Calibri"/>
                <a:cs typeface="Calibri"/>
              </a:rPr>
              <a:t>: Editorial or governing board</a:t>
            </a:r>
            <a:endParaRPr lang="en-US">
              <a:latin typeface="Calibri"/>
            </a:endParaRPr>
          </a:p>
          <a:p>
            <a:endParaRPr lang="en-US" sz="800"/>
          </a:p>
          <a:p>
            <a:r>
              <a:rPr lang="en-US" sz="800" b="1">
                <a:latin typeface="Calibri"/>
                <a:cs typeface="Calibri"/>
              </a:rPr>
              <a:t>Brian C Law, MD, FAAOS </a:t>
            </a:r>
            <a:r>
              <a:rPr lang="en-US" sz="800">
                <a:latin typeface="Calibri"/>
                <a:cs typeface="Calibri"/>
              </a:rPr>
              <a:t>(Member): Submitted on: 05/12/2023</a:t>
            </a:r>
          </a:p>
          <a:p>
            <a:r>
              <a:rPr lang="en-US" sz="800">
                <a:latin typeface="Calibri"/>
                <a:cs typeface="Calibri"/>
              </a:rPr>
              <a:t>AAOS: Board or committee member</a:t>
            </a:r>
          </a:p>
          <a:p>
            <a:r>
              <a:rPr lang="en-US" sz="800">
                <a:latin typeface="Calibri"/>
                <a:cs typeface="Calibri"/>
              </a:rPr>
              <a:t>Abbott: Stock or stock Options</a:t>
            </a:r>
          </a:p>
          <a:p>
            <a:r>
              <a:rPr lang="en-US" sz="800">
                <a:latin typeface="Calibri"/>
                <a:cs typeface="Calibri"/>
              </a:rPr>
              <a:t>American </a:t>
            </a:r>
            <a:r>
              <a:rPr lang="en-US" sz="800" err="1">
                <a:latin typeface="Calibri"/>
                <a:cs typeface="Calibri"/>
              </a:rPr>
              <a:t>Orthopaedic</a:t>
            </a:r>
            <a:r>
              <a:rPr lang="en-US" sz="800">
                <a:latin typeface="Calibri"/>
                <a:cs typeface="Calibri"/>
              </a:rPr>
              <a:t> Foot and Ankle Society: Board or committee member</a:t>
            </a:r>
          </a:p>
          <a:p>
            <a:r>
              <a:rPr lang="en-US" sz="800">
                <a:latin typeface="Calibri"/>
                <a:cs typeface="Calibri"/>
              </a:rPr>
              <a:t>Amgen Co: Stock or stock Options</a:t>
            </a:r>
          </a:p>
          <a:p>
            <a:r>
              <a:rPr lang="en-US" sz="800">
                <a:latin typeface="Calibri"/>
                <a:cs typeface="Calibri"/>
              </a:rPr>
              <a:t>DJ </a:t>
            </a:r>
            <a:r>
              <a:rPr lang="en-US" sz="800" err="1">
                <a:latin typeface="Calibri"/>
                <a:cs typeface="Calibri"/>
              </a:rPr>
              <a:t>Orthopaedics</a:t>
            </a:r>
            <a:r>
              <a:rPr lang="en-US" sz="800">
                <a:latin typeface="Calibri"/>
                <a:cs typeface="Calibri"/>
              </a:rPr>
              <a:t>: Paid consultant; Paid presenter or speaker</a:t>
            </a:r>
          </a:p>
          <a:p>
            <a:r>
              <a:rPr lang="en-US" sz="800">
                <a:latin typeface="Calibri"/>
                <a:cs typeface="Calibri"/>
              </a:rPr>
              <a:t>Eli Lilly: Stock or stock Options</a:t>
            </a:r>
          </a:p>
          <a:p>
            <a:r>
              <a:rPr lang="en-US" sz="800">
                <a:latin typeface="Calibri"/>
                <a:cs typeface="Calibri"/>
              </a:rPr>
              <a:t>Johnson &amp; Johnson: Stock or stock Options</a:t>
            </a:r>
          </a:p>
          <a:p>
            <a:r>
              <a:rPr lang="en-US" sz="800">
                <a:latin typeface="Calibri"/>
                <a:cs typeface="Calibri"/>
              </a:rPr>
              <a:t>Journal of Surgical Education: Editorial or governing board</a:t>
            </a:r>
          </a:p>
          <a:p>
            <a:r>
              <a:rPr lang="en-US" sz="800">
                <a:latin typeface="Calibri"/>
                <a:cs typeface="Calibri"/>
              </a:rPr>
              <a:t>Medtronic: Stock or stock Options</a:t>
            </a:r>
          </a:p>
          <a:p>
            <a:r>
              <a:rPr lang="en-US" sz="800">
                <a:latin typeface="Calibri"/>
                <a:cs typeface="Calibri"/>
              </a:rPr>
              <a:t>Merck: Stock or stock Options</a:t>
            </a:r>
          </a:p>
          <a:p>
            <a:r>
              <a:rPr lang="en-US" sz="800">
                <a:latin typeface="Calibri"/>
                <a:cs typeface="Calibri"/>
              </a:rPr>
              <a:t>Stryker: Paid consultant; Paid presenter or speaker</a:t>
            </a:r>
          </a:p>
          <a:p>
            <a:r>
              <a:rPr lang="en-US" sz="800">
                <a:latin typeface="Calibri"/>
                <a:cs typeface="Calibri"/>
              </a:rPr>
              <a:t>Wisconsin </a:t>
            </a:r>
            <a:r>
              <a:rPr lang="en-US" sz="800" err="1">
                <a:latin typeface="Calibri"/>
                <a:cs typeface="Calibri"/>
              </a:rPr>
              <a:t>Orthopaedic</a:t>
            </a:r>
            <a:r>
              <a:rPr lang="en-US" sz="800">
                <a:latin typeface="Calibri"/>
                <a:cs typeface="Calibri"/>
              </a:rPr>
              <a:t> Society: Board or committee member</a:t>
            </a:r>
          </a:p>
          <a:p>
            <a:r>
              <a:rPr lang="en-US" sz="800">
                <a:latin typeface="Calibri"/>
                <a:cs typeface="Calibri"/>
              </a:rPr>
              <a:t>Zimmer: Research support</a:t>
            </a:r>
          </a:p>
        </p:txBody>
      </p:sp>
      <p:sp>
        <p:nvSpPr>
          <p:cNvPr id="9" name="TextBox 8">
            <a:extLst>
              <a:ext uri="{FF2B5EF4-FFF2-40B4-BE49-F238E27FC236}">
                <a16:creationId xmlns:a16="http://schemas.microsoft.com/office/drawing/2014/main" id="{A1DE7968-869E-4898-ACD7-D104234B9A95}"/>
              </a:ext>
            </a:extLst>
          </p:cNvPr>
          <p:cNvSpPr txBox="1"/>
          <p:nvPr/>
        </p:nvSpPr>
        <p:spPr>
          <a:xfrm>
            <a:off x="5279573" y="868770"/>
            <a:ext cx="5346218" cy="5262979"/>
          </a:xfrm>
          <a:prstGeom prst="rect">
            <a:avLst/>
          </a:prstGeom>
          <a:noFill/>
        </p:spPr>
        <p:txBody>
          <a:bodyPr wrap="square" lIns="91440" tIns="45720" rIns="91440" bIns="45720" rtlCol="0" anchor="t">
            <a:spAutoFit/>
          </a:bodyPr>
          <a:lstStyle/>
          <a:p>
            <a:r>
              <a:rPr lang="en-US" sz="800" b="1">
                <a:latin typeface="Calibri"/>
                <a:cs typeface="Calibri"/>
              </a:rPr>
              <a:t>Raymond W Liu, MD, FAAOS </a:t>
            </a:r>
            <a:r>
              <a:rPr lang="en-US" sz="800">
                <a:latin typeface="Calibri"/>
                <a:cs typeface="Calibri"/>
              </a:rPr>
              <a:t>(Member): Submitted on: 10/21/2023</a:t>
            </a:r>
            <a:endParaRPr lang="en-US" sz="800"/>
          </a:p>
          <a:p>
            <a:r>
              <a:rPr lang="en-US" sz="800">
                <a:latin typeface="Calibri"/>
                <a:ea typeface="Calibri"/>
                <a:cs typeface="Calibri"/>
              </a:rPr>
              <a:t>AAOS: Board or committee member</a:t>
            </a:r>
          </a:p>
          <a:p>
            <a:r>
              <a:rPr lang="en-US" sz="800">
                <a:latin typeface="Calibri"/>
                <a:ea typeface="Calibri"/>
                <a:cs typeface="Calibri"/>
              </a:rPr>
              <a:t>Journal of Pediatric Orthopedics: Editorial or governing board; Publishing royalties, financial or material support</a:t>
            </a:r>
            <a:endParaRPr lang="en-US" sz="800">
              <a:cs typeface="Calibri"/>
            </a:endParaRPr>
          </a:p>
          <a:p>
            <a:r>
              <a:rPr lang="en-US" sz="800">
                <a:latin typeface="Calibri"/>
                <a:ea typeface="Calibri"/>
                <a:cs typeface="Calibri"/>
              </a:rPr>
              <a:t>Limb Lengthening and Reconstruction Society (LLRS): Board or committee member</a:t>
            </a:r>
          </a:p>
          <a:p>
            <a:r>
              <a:rPr lang="en-US" sz="800" err="1">
                <a:latin typeface="Calibri"/>
                <a:ea typeface="Calibri"/>
                <a:cs typeface="Calibri"/>
              </a:rPr>
              <a:t>Orthopediatrics</a:t>
            </a:r>
            <a:r>
              <a:rPr lang="en-US" sz="800">
                <a:latin typeface="Calibri"/>
                <a:ea typeface="Calibri"/>
                <a:cs typeface="Calibri"/>
              </a:rPr>
              <a:t>   Royalties paid to my university: IP royalties</a:t>
            </a:r>
          </a:p>
          <a:p>
            <a:r>
              <a:rPr lang="en-US" sz="800">
                <a:latin typeface="Calibri"/>
                <a:ea typeface="Calibri"/>
                <a:cs typeface="Calibri"/>
              </a:rPr>
              <a:t>Pediatric </a:t>
            </a:r>
            <a:r>
              <a:rPr lang="en-US" sz="800" err="1">
                <a:latin typeface="Calibri"/>
                <a:ea typeface="Calibri"/>
                <a:cs typeface="Calibri"/>
              </a:rPr>
              <a:t>Orthopaedic</a:t>
            </a:r>
            <a:r>
              <a:rPr lang="en-US" sz="800">
                <a:latin typeface="Calibri"/>
                <a:ea typeface="Calibri"/>
                <a:cs typeface="Calibri"/>
              </a:rPr>
              <a:t> Society of North America: Board or committee member</a:t>
            </a:r>
          </a:p>
          <a:p>
            <a:endParaRPr lang="en-US" sz="800"/>
          </a:p>
          <a:p>
            <a:r>
              <a:rPr lang="en-US" sz="800" b="1">
                <a:latin typeface="Calibri"/>
                <a:ea typeface="Calibri"/>
                <a:cs typeface="Calibri"/>
              </a:rPr>
              <a:t>Kathleen A McHale, MD, FAAOS </a:t>
            </a:r>
            <a:r>
              <a:rPr lang="en-US" sz="800">
                <a:latin typeface="Calibri"/>
                <a:ea typeface="Calibri"/>
                <a:cs typeface="Calibri"/>
              </a:rPr>
              <a:t>(Member): Submitted on: 05/26/2023</a:t>
            </a:r>
          </a:p>
          <a:p>
            <a:r>
              <a:rPr lang="en-US" sz="800">
                <a:latin typeface="Calibri"/>
                <a:ea typeface="Calibri"/>
                <a:cs typeface="Calibri"/>
              </a:rPr>
              <a:t>AAOS: Board or committee member</a:t>
            </a:r>
          </a:p>
          <a:p>
            <a:endParaRPr lang="en-US" sz="800">
              <a:ea typeface="Calibri"/>
              <a:cs typeface="Calibri"/>
            </a:endParaRPr>
          </a:p>
          <a:p>
            <a:r>
              <a:rPr lang="en-US" sz="800" b="1">
                <a:latin typeface="Calibri"/>
                <a:ea typeface="Calibri"/>
                <a:cs typeface="Calibri"/>
              </a:rPr>
              <a:t>Stephanie J Muh, MD, FAAOS: </a:t>
            </a:r>
            <a:r>
              <a:rPr lang="en-US" sz="800">
                <a:latin typeface="Calibri"/>
                <a:ea typeface="Calibri"/>
                <a:cs typeface="Calibri"/>
              </a:rPr>
              <a:t>Submitted on: 12/18/2023</a:t>
            </a:r>
            <a:endParaRPr lang="en-US">
              <a:latin typeface="Calibri"/>
            </a:endParaRPr>
          </a:p>
          <a:p>
            <a:r>
              <a:rPr lang="en-US" sz="800">
                <a:latin typeface="Calibri"/>
                <a:ea typeface="Calibri"/>
                <a:cs typeface="Calibri"/>
              </a:rPr>
              <a:t>Arthrex, Inc: Paid consultant</a:t>
            </a:r>
            <a:endParaRPr lang="en-US">
              <a:latin typeface="Calibri"/>
            </a:endParaRPr>
          </a:p>
          <a:p>
            <a:r>
              <a:rPr lang="en-US" sz="800">
                <a:latin typeface="Calibri"/>
                <a:ea typeface="Calibri"/>
                <a:cs typeface="Calibri"/>
              </a:rPr>
              <a:t>DePuy, A Johnson &amp; Johnson Company: Paid consultant</a:t>
            </a:r>
            <a:endParaRPr lang="en-US">
              <a:latin typeface="Calibri"/>
            </a:endParaRPr>
          </a:p>
          <a:p>
            <a:r>
              <a:rPr lang="en-US" sz="800">
                <a:latin typeface="Calibri"/>
                <a:ea typeface="Calibri"/>
                <a:cs typeface="Calibri"/>
              </a:rPr>
              <a:t>Exactech, Inc: Paid consultant; Research support</a:t>
            </a:r>
            <a:endParaRPr lang="en-US">
              <a:latin typeface="Calibri"/>
            </a:endParaRPr>
          </a:p>
          <a:p>
            <a:r>
              <a:rPr lang="en-US" sz="800">
                <a:latin typeface="Calibri"/>
                <a:ea typeface="Calibri"/>
                <a:cs typeface="Calibri"/>
              </a:rPr>
              <a:t>Smith &amp; Nephew: Research support</a:t>
            </a:r>
            <a:endParaRPr lang="en-US">
              <a:latin typeface="Calibri"/>
            </a:endParaRPr>
          </a:p>
          <a:p>
            <a:endParaRPr lang="en-US" sz="800"/>
          </a:p>
          <a:p>
            <a:r>
              <a:rPr lang="en-US" sz="800" b="1">
                <a:latin typeface="Calibri"/>
                <a:ea typeface="Calibri"/>
                <a:cs typeface="Calibri"/>
              </a:rPr>
              <a:t>Jon Edward Oda, MD, FAAOS </a:t>
            </a:r>
            <a:r>
              <a:rPr lang="en-US" sz="800">
                <a:latin typeface="Calibri"/>
                <a:ea typeface="Calibri"/>
                <a:cs typeface="Calibri"/>
              </a:rPr>
              <a:t>(Member): (This individual reported nothing to disclose); Submitted on:  05/19/2023</a:t>
            </a:r>
          </a:p>
          <a:p>
            <a:endParaRPr lang="en-US" sz="800">
              <a:ea typeface="Calibri"/>
              <a:cs typeface="Calibri"/>
            </a:endParaRPr>
          </a:p>
          <a:p>
            <a:r>
              <a:rPr lang="en-US" sz="800" b="1">
                <a:latin typeface="Calibri"/>
                <a:ea typeface="Calibri"/>
                <a:cs typeface="Calibri"/>
              </a:rPr>
              <a:t>Alexander </a:t>
            </a:r>
            <a:r>
              <a:rPr lang="en-US" sz="800" b="1" err="1">
                <a:latin typeface="Calibri"/>
                <a:ea typeface="Calibri"/>
                <a:cs typeface="Calibri"/>
              </a:rPr>
              <a:t>Payatakes</a:t>
            </a:r>
            <a:r>
              <a:rPr lang="en-US" sz="800" b="1">
                <a:latin typeface="Calibri"/>
                <a:ea typeface="Calibri"/>
                <a:cs typeface="Calibri"/>
              </a:rPr>
              <a:t>, MD, FAAOS </a:t>
            </a:r>
            <a:r>
              <a:rPr lang="en-US" sz="800">
                <a:latin typeface="Calibri"/>
                <a:ea typeface="Calibri"/>
                <a:cs typeface="Calibri"/>
              </a:rPr>
              <a:t>(Member): Submitted on: 05/05/2023</a:t>
            </a:r>
            <a:endParaRPr lang="en-US"/>
          </a:p>
          <a:p>
            <a:r>
              <a:rPr lang="en-US" sz="800">
                <a:latin typeface="Calibri"/>
                <a:ea typeface="Calibri"/>
                <a:cs typeface="Calibri"/>
              </a:rPr>
              <a:t>AAOS: Board or committee member</a:t>
            </a:r>
            <a:endParaRPr lang="en-US"/>
          </a:p>
          <a:p>
            <a:r>
              <a:rPr lang="en-US" sz="800">
                <a:latin typeface="Calibri"/>
                <a:ea typeface="Calibri"/>
                <a:cs typeface="Calibri"/>
              </a:rPr>
              <a:t>American Society for Surgery of the Hand: Board or committee member</a:t>
            </a:r>
            <a:endParaRPr lang="en-US"/>
          </a:p>
          <a:p>
            <a:endParaRPr lang="en-US" sz="800">
              <a:latin typeface="Calibri"/>
              <a:ea typeface="Calibri"/>
              <a:cs typeface="Calibri"/>
            </a:endParaRPr>
          </a:p>
          <a:p>
            <a:r>
              <a:rPr lang="en-US" sz="800" b="1">
                <a:latin typeface="Calibri"/>
                <a:ea typeface="Calibri"/>
                <a:cs typeface="Calibri"/>
              </a:rPr>
              <a:t>Ricky J Placide, MD, FAAOS</a:t>
            </a:r>
            <a:r>
              <a:rPr lang="en-US" sz="800">
                <a:latin typeface="Calibri"/>
                <a:ea typeface="Calibri"/>
                <a:cs typeface="Calibri"/>
              </a:rPr>
              <a:t> (This individual reported nothing to disclose); Submitted on: 04/14/2023</a:t>
            </a:r>
          </a:p>
          <a:p>
            <a:endParaRPr lang="en-US" sz="800">
              <a:latin typeface="Calibri"/>
              <a:ea typeface="Calibri"/>
              <a:cs typeface="Calibri"/>
            </a:endParaRPr>
          </a:p>
          <a:p>
            <a:r>
              <a:rPr lang="en-US" sz="800" b="1">
                <a:latin typeface="Calibri"/>
                <a:ea typeface="Calibri"/>
                <a:cs typeface="Calibri"/>
              </a:rPr>
              <a:t>Nicholas Pulos, MD, FAAOS </a:t>
            </a:r>
            <a:r>
              <a:rPr lang="en-US" sz="800">
                <a:latin typeface="Calibri"/>
                <a:ea typeface="Calibri"/>
                <a:cs typeface="Calibri"/>
              </a:rPr>
              <a:t>(Member): Submitted on: 04/17/2023</a:t>
            </a:r>
            <a:endParaRPr lang="en-US"/>
          </a:p>
          <a:p>
            <a:r>
              <a:rPr lang="en-US" sz="800" err="1">
                <a:latin typeface="Calibri"/>
                <a:ea typeface="Calibri"/>
                <a:cs typeface="Calibri"/>
              </a:rPr>
              <a:t>Trimed</a:t>
            </a:r>
            <a:r>
              <a:rPr lang="en-US" sz="800">
                <a:latin typeface="Calibri"/>
                <a:ea typeface="Calibri"/>
                <a:cs typeface="Calibri"/>
              </a:rPr>
              <a:t>: Paid presenter or speaker</a:t>
            </a:r>
            <a:endParaRPr lang="en-US"/>
          </a:p>
          <a:p>
            <a:endParaRPr lang="en-US" sz="800">
              <a:latin typeface="Calibri"/>
              <a:ea typeface="Calibri"/>
              <a:cs typeface="Calibri"/>
            </a:endParaRPr>
          </a:p>
          <a:p>
            <a:r>
              <a:rPr lang="en-US" sz="800" b="1">
                <a:latin typeface="Calibri"/>
                <a:ea typeface="Calibri"/>
                <a:cs typeface="Calibri"/>
              </a:rPr>
              <a:t>Raveesh D Richard, MD, FAAOS </a:t>
            </a:r>
            <a:r>
              <a:rPr lang="en-US" sz="800">
                <a:latin typeface="Calibri"/>
                <a:ea typeface="Calibri"/>
                <a:cs typeface="Calibri"/>
              </a:rPr>
              <a:t>(Member): Submitted on: 04/06/2023</a:t>
            </a:r>
            <a:endParaRPr lang="en-US"/>
          </a:p>
          <a:p>
            <a:r>
              <a:rPr lang="en-US" sz="800">
                <a:latin typeface="Calibri"/>
                <a:ea typeface="Calibri"/>
                <a:cs typeface="Calibri"/>
              </a:rPr>
              <a:t>AAOS: Board or committee member</a:t>
            </a:r>
            <a:endParaRPr lang="en-US"/>
          </a:p>
          <a:p>
            <a:r>
              <a:rPr lang="en-US" sz="800">
                <a:latin typeface="Calibri"/>
                <a:ea typeface="Calibri"/>
                <a:cs typeface="Calibri"/>
              </a:rPr>
              <a:t>European Journal of </a:t>
            </a:r>
            <a:r>
              <a:rPr lang="en-US" sz="800" err="1">
                <a:latin typeface="Calibri"/>
                <a:ea typeface="Calibri"/>
                <a:cs typeface="Calibri"/>
              </a:rPr>
              <a:t>Orthopaedic</a:t>
            </a:r>
            <a:r>
              <a:rPr lang="en-US" sz="800">
                <a:latin typeface="Calibri"/>
                <a:ea typeface="Calibri"/>
                <a:cs typeface="Calibri"/>
              </a:rPr>
              <a:t> Surgery and Traumatology (EJOST): Editorial or governing board</a:t>
            </a:r>
            <a:endParaRPr lang="en-US"/>
          </a:p>
          <a:p>
            <a:r>
              <a:rPr lang="en-US" sz="800">
                <a:latin typeface="Calibri"/>
                <a:ea typeface="Calibri"/>
                <a:cs typeface="Calibri"/>
              </a:rPr>
              <a:t>Orthopedic Trauma Association International (OTAI) Journal: Editorial or governing board</a:t>
            </a:r>
            <a:endParaRPr lang="en-US"/>
          </a:p>
          <a:p>
            <a:r>
              <a:rPr lang="en-US" sz="800">
                <a:latin typeface="Calibri"/>
                <a:ea typeface="Calibri"/>
                <a:cs typeface="Calibri"/>
              </a:rPr>
              <a:t>Stryker: Paid consultant; Paid presenter or speaker</a:t>
            </a:r>
            <a:endParaRPr lang="en-US"/>
          </a:p>
          <a:p>
            <a:endParaRPr lang="en-US" sz="800">
              <a:latin typeface="Calibri"/>
              <a:ea typeface="Calibri"/>
              <a:cs typeface="Calibri"/>
            </a:endParaRPr>
          </a:p>
          <a:p>
            <a:r>
              <a:rPr lang="en-US" sz="800" b="1">
                <a:latin typeface="Calibri"/>
                <a:ea typeface="Calibri"/>
                <a:cs typeface="Calibri"/>
              </a:rPr>
              <a:t>Jessica C Rivera, MD, PhD, FAAOS </a:t>
            </a:r>
            <a:r>
              <a:rPr lang="en-US" sz="800">
                <a:latin typeface="Calibri"/>
                <a:ea typeface="Calibri"/>
                <a:cs typeface="Calibri"/>
              </a:rPr>
              <a:t>(Member): Submitted on: 04/14/2023</a:t>
            </a:r>
          </a:p>
          <a:p>
            <a:r>
              <a:rPr lang="en-US" sz="800">
                <a:latin typeface="Calibri"/>
                <a:ea typeface="Calibri"/>
                <a:cs typeface="Calibri"/>
              </a:rPr>
              <a:t>AAOS: Board or committee member</a:t>
            </a:r>
          </a:p>
          <a:p>
            <a:r>
              <a:rPr lang="en-US" sz="800">
                <a:latin typeface="Calibri"/>
                <a:ea typeface="Calibri"/>
                <a:cs typeface="Calibri"/>
              </a:rPr>
              <a:t>AAOS Now: Editorial or governing board</a:t>
            </a:r>
          </a:p>
          <a:p>
            <a:r>
              <a:rPr lang="en-US" sz="800">
                <a:latin typeface="Calibri"/>
                <a:ea typeface="Calibri"/>
                <a:cs typeface="Calibri"/>
              </a:rPr>
              <a:t>Bioventus: Paid consultant</a:t>
            </a:r>
          </a:p>
          <a:p>
            <a:r>
              <a:rPr lang="en-US" sz="800">
                <a:latin typeface="Calibri"/>
                <a:ea typeface="Calibri"/>
                <a:cs typeface="Calibri"/>
              </a:rPr>
              <a:t>Limb Lengthening and Reconstruction Society: Board or committee member</a:t>
            </a:r>
          </a:p>
          <a:p>
            <a:r>
              <a:rPr lang="en-US" sz="800" err="1">
                <a:latin typeface="Calibri"/>
                <a:ea typeface="Calibri"/>
                <a:cs typeface="Calibri"/>
              </a:rPr>
              <a:t>Orthopaedic</a:t>
            </a:r>
            <a:r>
              <a:rPr lang="en-US" sz="800">
                <a:latin typeface="Calibri"/>
                <a:ea typeface="Calibri"/>
                <a:cs typeface="Calibri"/>
              </a:rPr>
              <a:t> Research Society: Board or committee member</a:t>
            </a:r>
          </a:p>
          <a:p>
            <a:endParaRPr lang="en-US" sz="800"/>
          </a:p>
          <a:p>
            <a:r>
              <a:rPr lang="en-US" sz="800" b="1">
                <a:latin typeface="Calibri"/>
                <a:ea typeface="Calibri"/>
                <a:cs typeface="Calibri"/>
              </a:rPr>
              <a:t>Fernando Leon Sanchez, MD, FAAOS </a:t>
            </a:r>
            <a:r>
              <a:rPr lang="en-US" sz="800">
                <a:latin typeface="Calibri"/>
                <a:ea typeface="Calibri"/>
                <a:cs typeface="Calibri"/>
              </a:rPr>
              <a:t>(Member): Submitted on: 04/14/2023</a:t>
            </a:r>
          </a:p>
          <a:p>
            <a:r>
              <a:rPr lang="en-US" sz="800" err="1">
                <a:latin typeface="Calibri"/>
                <a:ea typeface="Calibri"/>
                <a:cs typeface="Calibri"/>
              </a:rPr>
              <a:t>Medacta</a:t>
            </a:r>
            <a:r>
              <a:rPr lang="en-US" sz="800">
                <a:latin typeface="Calibri"/>
                <a:ea typeface="Calibri"/>
                <a:cs typeface="Calibri"/>
              </a:rPr>
              <a:t>: IP royalties; Paid consultant; Paid presenter or speaker</a:t>
            </a:r>
          </a:p>
        </p:txBody>
      </p:sp>
      <p:pic>
        <p:nvPicPr>
          <p:cNvPr id="6" name="Picture 7">
            <a:extLst>
              <a:ext uri="{FF2B5EF4-FFF2-40B4-BE49-F238E27FC236}">
                <a16:creationId xmlns:a16="http://schemas.microsoft.com/office/drawing/2014/main" id="{3A44F0BA-0C43-4EC1-AD8F-9DD87A2C7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0246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8ABF5EF-7E5E-4487-AA24-7441FFF9278B}"/>
              </a:ext>
            </a:extLst>
          </p:cNvPr>
          <p:cNvSpPr>
            <a:spLocks noGrp="1" noChangeArrowheads="1"/>
          </p:cNvSpPr>
          <p:nvPr>
            <p:ph type="title"/>
          </p:nvPr>
        </p:nvSpPr>
        <p:spPr>
          <a:xfrm>
            <a:off x="401638" y="360363"/>
            <a:ext cx="4099341" cy="503237"/>
          </a:xfrm>
        </p:spPr>
        <p:txBody>
          <a:bodyPr/>
          <a:lstStyle/>
          <a:p>
            <a:pPr>
              <a:defRPr/>
            </a:pPr>
            <a:r>
              <a:rPr lang="en-US" altLang="en-US">
                <a:solidFill>
                  <a:srgbClr val="CC0033"/>
                </a:solidFill>
                <a:latin typeface="+mn-lt"/>
              </a:rPr>
              <a:t>Disclosures </a:t>
            </a:r>
            <a:r>
              <a:rPr lang="en-US" altLang="en-US" sz="2000" b="0" i="1">
                <a:solidFill>
                  <a:srgbClr val="CC0033"/>
                </a:solidFill>
                <a:latin typeface="+mn-lt"/>
              </a:rPr>
              <a:t>(cont.)</a:t>
            </a:r>
          </a:p>
        </p:txBody>
      </p:sp>
      <p:sp>
        <p:nvSpPr>
          <p:cNvPr id="7173" name="TextBox 4">
            <a:extLst>
              <a:ext uri="{FF2B5EF4-FFF2-40B4-BE49-F238E27FC236}">
                <a16:creationId xmlns:a16="http://schemas.microsoft.com/office/drawing/2014/main" id="{39A4E036-6801-4AB8-9EAF-A1FE0E5173CB}"/>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3A0286-C17B-4ADB-AC07-9FE542040929}"/>
              </a:ext>
            </a:extLst>
          </p:cNvPr>
          <p:cNvSpPr txBox="1"/>
          <p:nvPr/>
        </p:nvSpPr>
        <p:spPr>
          <a:xfrm>
            <a:off x="452539" y="954272"/>
            <a:ext cx="4492101" cy="2800767"/>
          </a:xfrm>
          <a:prstGeom prst="rect">
            <a:avLst/>
          </a:prstGeom>
          <a:noFill/>
        </p:spPr>
        <p:txBody>
          <a:bodyPr wrap="square" lIns="91440" tIns="45720" rIns="91440" bIns="45720" rtlCol="0" anchor="t">
            <a:spAutoFit/>
          </a:bodyPr>
          <a:lstStyle/>
          <a:p>
            <a:r>
              <a:rPr lang="en-US" sz="800" b="1">
                <a:latin typeface="Calibri"/>
                <a:ea typeface="Calibri"/>
                <a:cs typeface="Calibri"/>
              </a:rPr>
              <a:t>Jeremy S Somerson, MD, FAAOS </a:t>
            </a:r>
            <a:r>
              <a:rPr lang="en-US" sz="800">
                <a:latin typeface="Calibri"/>
                <a:ea typeface="Calibri"/>
                <a:cs typeface="Calibri"/>
              </a:rPr>
              <a:t>(Member): Submitted on: 04/07/2023</a:t>
            </a:r>
            <a:endParaRPr lang="en-US"/>
          </a:p>
          <a:p>
            <a:r>
              <a:rPr lang="en-US" sz="800">
                <a:latin typeface="Calibri"/>
                <a:ea typeface="Calibri"/>
                <a:cs typeface="Calibri"/>
              </a:rPr>
              <a:t> AAOS: Board or committee member</a:t>
            </a:r>
            <a:endParaRPr lang="en-US">
              <a:latin typeface="Calibri"/>
              <a:ea typeface="Calibri"/>
              <a:cs typeface="Calibri"/>
            </a:endParaRPr>
          </a:p>
          <a:p>
            <a:r>
              <a:rPr lang="en-US" sz="800">
                <a:latin typeface="Calibri"/>
                <a:ea typeface="Calibri"/>
                <a:cs typeface="Calibri"/>
              </a:rPr>
              <a:t> Advances in Radiation Oncology: Editorial or governing board</a:t>
            </a:r>
            <a:endParaRPr lang="en-US"/>
          </a:p>
          <a:p>
            <a:r>
              <a:rPr lang="en-US" sz="800">
                <a:latin typeface="Calibri"/>
                <a:ea typeface="Calibri"/>
                <a:cs typeface="Calibri"/>
              </a:rPr>
              <a:t> American Shoulder and Elbow Surgeons: Board or committee member</a:t>
            </a:r>
            <a:endParaRPr lang="en-US">
              <a:latin typeface="Calibri"/>
              <a:ea typeface="Calibri"/>
              <a:cs typeface="Calibri"/>
            </a:endParaRPr>
          </a:p>
          <a:p>
            <a:r>
              <a:rPr lang="en-US" sz="800">
                <a:latin typeface="Calibri"/>
                <a:ea typeface="Calibri"/>
                <a:cs typeface="Calibri"/>
              </a:rPr>
              <a:t> American Society for Radiation Oncology: Board or committee member</a:t>
            </a:r>
            <a:endParaRPr lang="en-US">
              <a:latin typeface="Calibri"/>
              <a:ea typeface="Calibri"/>
              <a:cs typeface="Calibri"/>
            </a:endParaRPr>
          </a:p>
          <a:p>
            <a:endParaRPr lang="en-US" sz="800">
              <a:ea typeface="Calibri"/>
              <a:cs typeface="Calibri"/>
            </a:endParaRPr>
          </a:p>
          <a:p>
            <a:r>
              <a:rPr lang="en-US" sz="800" b="1">
                <a:latin typeface="Calibri"/>
                <a:ea typeface="Calibri"/>
                <a:cs typeface="Calibri"/>
              </a:rPr>
              <a:t>Charles Su, MD, PhD: </a:t>
            </a:r>
            <a:r>
              <a:rPr lang="en-US" sz="800">
                <a:latin typeface="Calibri"/>
                <a:ea typeface="Calibri"/>
                <a:cs typeface="Calibri"/>
              </a:rPr>
              <a:t>(This individual reported nothing to disclose); Submitted on: 05/30/2023</a:t>
            </a:r>
            <a:endParaRPr lang="en-US"/>
          </a:p>
          <a:p>
            <a:endParaRPr lang="en-US" sz="800" b="1">
              <a:ea typeface="Calibri" panose="020F0502020204030204" pitchFamily="34" charset="0"/>
              <a:cs typeface="Calibri" panose="020F0502020204030204" pitchFamily="34" charset="0"/>
            </a:endParaRPr>
          </a:p>
          <a:p>
            <a:r>
              <a:rPr lang="en-US" sz="800" b="1">
                <a:latin typeface="Calibri"/>
                <a:ea typeface="Calibri"/>
                <a:cs typeface="Calibri"/>
              </a:rPr>
              <a:t>Nicholas S Tedesco, DO, FAAOS: </a:t>
            </a:r>
            <a:r>
              <a:rPr lang="en-US" sz="800">
                <a:latin typeface="Calibri"/>
                <a:ea typeface="Calibri"/>
                <a:cs typeface="Calibri"/>
              </a:rPr>
              <a:t>Submitted on: 04/06/2023</a:t>
            </a:r>
          </a:p>
          <a:p>
            <a:r>
              <a:rPr lang="en-US" sz="800">
                <a:latin typeface="Calibri"/>
                <a:ea typeface="Calibri"/>
                <a:cs typeface="Calibri"/>
              </a:rPr>
              <a:t>AAOS: Board or committee member</a:t>
            </a:r>
          </a:p>
          <a:p>
            <a:r>
              <a:rPr lang="en-US" sz="800" err="1">
                <a:latin typeface="Calibri"/>
                <a:ea typeface="Calibri"/>
                <a:cs typeface="Calibri"/>
              </a:rPr>
              <a:t>Doctorpedia</a:t>
            </a:r>
            <a:r>
              <a:rPr lang="en-US" sz="800">
                <a:latin typeface="Calibri"/>
                <a:ea typeface="Calibri"/>
                <a:cs typeface="Calibri"/>
              </a:rPr>
              <a:t>: Stock or stock Options</a:t>
            </a:r>
            <a:endParaRPr lang="en-US">
              <a:latin typeface="Calibri"/>
              <a:ea typeface="Calibri"/>
              <a:cs typeface="Calibri"/>
            </a:endParaRPr>
          </a:p>
          <a:p>
            <a:r>
              <a:rPr lang="en-US" sz="800">
                <a:latin typeface="Calibri"/>
                <a:ea typeface="Calibri"/>
                <a:cs typeface="Calibri"/>
              </a:rPr>
              <a:t>Journal of the American Osteopathic Academy of Orthopedics: Editorial or governing board</a:t>
            </a:r>
          </a:p>
          <a:p>
            <a:r>
              <a:rPr lang="en-US" sz="800">
                <a:latin typeface="Calibri"/>
                <a:ea typeface="Calibri"/>
                <a:cs typeface="Calibri"/>
              </a:rPr>
              <a:t>Medscape: Publishing royalties, financial or material support</a:t>
            </a:r>
          </a:p>
          <a:p>
            <a:r>
              <a:rPr lang="en-US" sz="800">
                <a:latin typeface="Calibri"/>
                <a:ea typeface="Calibri"/>
                <a:cs typeface="Calibri"/>
              </a:rPr>
              <a:t>Musculoskeletal Tumor Society: Board or committee member</a:t>
            </a:r>
          </a:p>
          <a:p>
            <a:r>
              <a:rPr lang="en-US" sz="800">
                <a:latin typeface="Calibri"/>
                <a:ea typeface="Calibri"/>
                <a:cs typeface="Calibri"/>
              </a:rPr>
              <a:t>RomTech, Inc.: Stock or stock Options</a:t>
            </a:r>
          </a:p>
          <a:p>
            <a:endParaRPr lang="en-US" sz="800" b="1"/>
          </a:p>
          <a:p>
            <a:r>
              <a:rPr lang="en-US" sz="800" b="1" err="1">
                <a:latin typeface="Calibri"/>
                <a:ea typeface="Calibri"/>
                <a:cs typeface="Calibri"/>
              </a:rPr>
              <a:t>Harmeeth</a:t>
            </a:r>
            <a:r>
              <a:rPr lang="en-US" sz="800" b="1">
                <a:latin typeface="Calibri"/>
                <a:ea typeface="Calibri"/>
                <a:cs typeface="Calibri"/>
              </a:rPr>
              <a:t> Singh Uppal, </a:t>
            </a:r>
            <a:r>
              <a:rPr lang="en-US" sz="800">
                <a:latin typeface="Calibri"/>
                <a:ea typeface="Calibri"/>
                <a:cs typeface="Calibri"/>
              </a:rPr>
              <a:t>MD (Member): Submitted on: 05/08/2023</a:t>
            </a:r>
            <a:endParaRPr lang="en-US"/>
          </a:p>
          <a:p>
            <a:r>
              <a:rPr lang="en-US" sz="800">
                <a:latin typeface="Calibri"/>
                <a:ea typeface="Calibri"/>
                <a:cs typeface="Calibri"/>
              </a:rPr>
              <a:t>AAOS: Board or committee member</a:t>
            </a:r>
            <a:endParaRPr lang="en-US"/>
          </a:p>
          <a:p>
            <a:r>
              <a:rPr lang="en-US" sz="800">
                <a:latin typeface="Calibri"/>
                <a:ea typeface="Calibri"/>
                <a:cs typeface="Calibri"/>
              </a:rPr>
              <a:t>AO Trauma: Board or committee member</a:t>
            </a:r>
            <a:endParaRPr lang="en-US"/>
          </a:p>
          <a:p>
            <a:r>
              <a:rPr lang="en-US" sz="800" err="1">
                <a:latin typeface="Calibri"/>
                <a:ea typeface="Calibri"/>
                <a:cs typeface="Calibri"/>
              </a:rPr>
              <a:t>Orthopaedic</a:t>
            </a:r>
            <a:r>
              <a:rPr lang="en-US" sz="800">
                <a:latin typeface="Calibri"/>
                <a:ea typeface="Calibri"/>
                <a:cs typeface="Calibri"/>
              </a:rPr>
              <a:t> Trauma Association: Board or committee member</a:t>
            </a:r>
            <a:endParaRPr lang="en-US"/>
          </a:p>
          <a:p>
            <a:endParaRPr lang="en-US" sz="800" b="1"/>
          </a:p>
          <a:p>
            <a:endParaRPr lang="en-US" sz="800"/>
          </a:p>
        </p:txBody>
      </p:sp>
      <p:sp>
        <p:nvSpPr>
          <p:cNvPr id="9" name="TextBox 8">
            <a:extLst>
              <a:ext uri="{FF2B5EF4-FFF2-40B4-BE49-F238E27FC236}">
                <a16:creationId xmlns:a16="http://schemas.microsoft.com/office/drawing/2014/main" id="{A1DE7968-869E-4898-ACD7-D104234B9A95}"/>
              </a:ext>
            </a:extLst>
          </p:cNvPr>
          <p:cNvSpPr txBox="1"/>
          <p:nvPr/>
        </p:nvSpPr>
        <p:spPr>
          <a:xfrm>
            <a:off x="5397946" y="997081"/>
            <a:ext cx="5001164" cy="2185214"/>
          </a:xfrm>
          <a:prstGeom prst="rect">
            <a:avLst/>
          </a:prstGeom>
          <a:noFill/>
        </p:spPr>
        <p:txBody>
          <a:bodyPr wrap="square" lIns="91440" tIns="45720" rIns="91440" bIns="45720" rtlCol="0" anchor="t">
            <a:spAutoFit/>
          </a:bodyPr>
          <a:lstStyle/>
          <a:p>
            <a:r>
              <a:rPr lang="en-US" sz="800" b="1">
                <a:latin typeface="Calibri"/>
                <a:ea typeface="Calibri"/>
                <a:cs typeface="Calibri"/>
              </a:rPr>
              <a:t>Brian C Werner, MD, FAAOS </a:t>
            </a:r>
            <a:r>
              <a:rPr lang="en-US" sz="800">
                <a:latin typeface="Calibri"/>
                <a:ea typeface="Calibri"/>
                <a:cs typeface="Calibri"/>
              </a:rPr>
              <a:t>(Member): Submitted on: 12/07/2023</a:t>
            </a:r>
            <a:endParaRPr lang="en-US" sz="800"/>
          </a:p>
          <a:p>
            <a:r>
              <a:rPr lang="en-US" sz="800">
                <a:latin typeface="Calibri"/>
                <a:ea typeface="Calibri"/>
                <a:cs typeface="Calibri"/>
              </a:rPr>
              <a:t>AAOS: Board or committee member</a:t>
            </a:r>
          </a:p>
          <a:p>
            <a:r>
              <a:rPr lang="en-US" sz="800">
                <a:latin typeface="Calibri"/>
                <a:ea typeface="Calibri"/>
                <a:cs typeface="Calibri"/>
              </a:rPr>
              <a:t>American </a:t>
            </a:r>
            <a:r>
              <a:rPr lang="en-US" sz="800" err="1">
                <a:latin typeface="Calibri"/>
                <a:ea typeface="Calibri"/>
                <a:cs typeface="Calibri"/>
              </a:rPr>
              <a:t>Orthopaedic</a:t>
            </a:r>
            <a:r>
              <a:rPr lang="en-US" sz="800">
                <a:latin typeface="Calibri"/>
                <a:ea typeface="Calibri"/>
                <a:cs typeface="Calibri"/>
              </a:rPr>
              <a:t> Society for Sports Medicine: Board or committee member</a:t>
            </a:r>
          </a:p>
          <a:p>
            <a:r>
              <a:rPr lang="en-US" sz="800">
                <a:latin typeface="Calibri"/>
                <a:ea typeface="Calibri"/>
                <a:cs typeface="Calibri"/>
              </a:rPr>
              <a:t>American Shoulder and Elbow Surgeons: Board or committee member</a:t>
            </a:r>
          </a:p>
          <a:p>
            <a:r>
              <a:rPr lang="en-US" sz="800">
                <a:latin typeface="Calibri"/>
                <a:ea typeface="Calibri"/>
                <a:cs typeface="Calibri"/>
              </a:rPr>
              <a:t>Arthrex, Inc: Paid consultant; Paid presenter or speaker; Research support</a:t>
            </a:r>
          </a:p>
          <a:p>
            <a:r>
              <a:rPr lang="en-US" sz="800">
                <a:latin typeface="Calibri"/>
                <a:ea typeface="Calibri"/>
                <a:cs typeface="Calibri"/>
              </a:rPr>
              <a:t>Biomet: Research support</a:t>
            </a:r>
          </a:p>
          <a:p>
            <a:r>
              <a:rPr lang="en-US" sz="800">
                <a:latin typeface="Calibri"/>
                <a:ea typeface="Calibri"/>
                <a:cs typeface="Calibri"/>
              </a:rPr>
              <a:t>Exactech, Inc: Research support</a:t>
            </a:r>
          </a:p>
          <a:p>
            <a:r>
              <a:rPr lang="en-US" sz="800">
                <a:latin typeface="Calibri"/>
                <a:ea typeface="Calibri"/>
                <a:cs typeface="Calibri"/>
              </a:rPr>
              <a:t>Flexion Therapeutics: Research support</a:t>
            </a:r>
          </a:p>
          <a:p>
            <a:endParaRPr lang="en-US" sz="800" b="1"/>
          </a:p>
          <a:p>
            <a:r>
              <a:rPr lang="en-US" sz="800" b="1">
                <a:latin typeface="Calibri"/>
                <a:ea typeface="Calibri"/>
                <a:cs typeface="Calibri"/>
              </a:rPr>
              <a:t>Henock T Wolde </a:t>
            </a:r>
            <a:r>
              <a:rPr lang="en-US" sz="800" b="1" err="1">
                <a:latin typeface="Calibri"/>
                <a:ea typeface="Calibri"/>
                <a:cs typeface="Calibri"/>
              </a:rPr>
              <a:t>Semait</a:t>
            </a:r>
            <a:r>
              <a:rPr lang="en-US" sz="800" b="1">
                <a:latin typeface="Calibri"/>
                <a:ea typeface="Calibri"/>
                <a:cs typeface="Calibri"/>
              </a:rPr>
              <a:t>, MD, FAAOS: </a:t>
            </a:r>
            <a:r>
              <a:rPr lang="en-US" sz="800">
                <a:latin typeface="Calibri"/>
                <a:ea typeface="Calibri"/>
                <a:cs typeface="Calibri"/>
              </a:rPr>
              <a:t>(This individual reported nothing to disclose); Submitted on: 04/14/2023</a:t>
            </a:r>
          </a:p>
          <a:p>
            <a:endParaRPr lang="en-US" sz="800" b="1"/>
          </a:p>
          <a:p>
            <a:r>
              <a:rPr lang="en-US" sz="800" b="1">
                <a:latin typeface="Calibri"/>
                <a:ea typeface="Calibri"/>
                <a:cs typeface="Calibri"/>
              </a:rPr>
              <a:t>David Marshall </a:t>
            </a:r>
            <a:r>
              <a:rPr lang="en-US" sz="800">
                <a:latin typeface="Calibri"/>
                <a:ea typeface="Calibri"/>
                <a:cs typeface="Calibri"/>
              </a:rPr>
              <a:t>(Staff Liaison): (This individual reported nothing to disclose); Submitted on: 06/07/2023</a:t>
            </a:r>
            <a:endParaRPr lang="en-US" sz="800">
              <a:ea typeface="Calibri"/>
              <a:cs typeface="Calibri"/>
            </a:endParaRPr>
          </a:p>
          <a:p>
            <a:endParaRPr lang="en-US" sz="800" b="1"/>
          </a:p>
          <a:p>
            <a:r>
              <a:rPr lang="en-US" sz="800" b="1">
                <a:latin typeface="Calibri"/>
                <a:ea typeface="Calibri"/>
                <a:cs typeface="Calibri"/>
              </a:rPr>
              <a:t>Christina Crumlish </a:t>
            </a:r>
            <a:r>
              <a:rPr lang="en-US" sz="800">
                <a:latin typeface="Calibri"/>
                <a:ea typeface="Calibri"/>
                <a:cs typeface="Calibri"/>
              </a:rPr>
              <a:t>(Assistant Staff Liaison): (This individual reported nothing to disclose); Submitted on: 02/21/2023</a:t>
            </a:r>
          </a:p>
          <a:p>
            <a:endParaRPr lang="en-US" sz="800" b="1"/>
          </a:p>
          <a:p>
            <a:r>
              <a:rPr lang="en-US" sz="800" b="1">
                <a:latin typeface="Calibri"/>
                <a:ea typeface="Calibri"/>
                <a:cs typeface="Calibri"/>
              </a:rPr>
              <a:t>Astrid Delaney: </a:t>
            </a:r>
            <a:r>
              <a:rPr lang="en-US" sz="800">
                <a:latin typeface="Calibri"/>
                <a:ea typeface="Calibri"/>
                <a:cs typeface="Calibri"/>
              </a:rPr>
              <a:t>(This individual reported nothing to disclose); Submitted on: 02/21/2023</a:t>
            </a:r>
          </a:p>
          <a:p>
            <a:endParaRPr lang="en-US" sz="800"/>
          </a:p>
        </p:txBody>
      </p:sp>
      <p:pic>
        <p:nvPicPr>
          <p:cNvPr id="6" name="Picture 7">
            <a:extLst>
              <a:ext uri="{FF2B5EF4-FFF2-40B4-BE49-F238E27FC236}">
                <a16:creationId xmlns:a16="http://schemas.microsoft.com/office/drawing/2014/main" id="{3A44F0BA-0C43-4EC1-AD8F-9DD87A2C7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0738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4E6555-3106-4735-AAB7-79025CF5F4F6}"/>
              </a:ext>
            </a:extLst>
          </p:cNvPr>
          <p:cNvSpPr/>
          <p:nvPr/>
        </p:nvSpPr>
        <p:spPr>
          <a:xfrm>
            <a:off x="1059092" y="5765858"/>
            <a:ext cx="7600157" cy="769441"/>
          </a:xfrm>
          <a:prstGeom prst="rect">
            <a:avLst/>
          </a:prstGeom>
        </p:spPr>
        <p:txBody>
          <a:bodyPr wrap="none">
            <a:spAutoFit/>
          </a:bodyPr>
          <a:lstStyle/>
          <a:p>
            <a:pPr algn="ctr">
              <a:defRPr/>
            </a:pPr>
            <a:r>
              <a:rPr lang="en-US" sz="4400">
                <a:ln w="12700">
                  <a:noFill/>
                  <a:prstDash val="solid"/>
                </a:ln>
                <a:solidFill>
                  <a:srgbClr val="CC0034"/>
                </a:solidFill>
                <a:effectLst>
                  <a:outerShdw blurRad="50800" dist="38100" dir="2700000" algn="tl" rotWithShape="0">
                    <a:prstClr val="black">
                      <a:alpha val="40000"/>
                    </a:prstClr>
                  </a:outerShdw>
                </a:effectLst>
                <a:latin typeface="Palace Script MT" panose="030303020206070C0B05" pitchFamily="66" charset="0"/>
              </a:rPr>
              <a:t>A sincere thank you for sharing your time and expertise!</a:t>
            </a:r>
          </a:p>
        </p:txBody>
      </p:sp>
      <p:pic>
        <p:nvPicPr>
          <p:cNvPr id="11269" name="Picture 7">
            <a:extLst>
              <a:ext uri="{FF2B5EF4-FFF2-40B4-BE49-F238E27FC236}">
                <a16:creationId xmlns:a16="http://schemas.microsoft.com/office/drawing/2014/main" id="{FDD19F3F-2FEF-43A6-9593-206353807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itle 1">
            <a:extLst>
              <a:ext uri="{FF2B5EF4-FFF2-40B4-BE49-F238E27FC236}">
                <a16:creationId xmlns:a16="http://schemas.microsoft.com/office/drawing/2014/main" id="{16549A2E-3261-4996-AA1C-77E5F0F1192E}"/>
              </a:ext>
            </a:extLst>
          </p:cNvPr>
          <p:cNvSpPr>
            <a:spLocks noGrp="1" noChangeArrowheads="1"/>
          </p:cNvSpPr>
          <p:nvPr>
            <p:ph type="title"/>
          </p:nvPr>
        </p:nvSpPr>
        <p:spPr>
          <a:xfrm>
            <a:off x="330200" y="315913"/>
            <a:ext cx="4292600" cy="685800"/>
          </a:xfrm>
        </p:spPr>
        <p:txBody>
          <a:bodyPr/>
          <a:lstStyle/>
          <a:p>
            <a:r>
              <a:rPr lang="en-US" altLang="en-US">
                <a:solidFill>
                  <a:srgbClr val="CC0033"/>
                </a:solidFill>
                <a:latin typeface="+mn-lt"/>
                <a:cs typeface="Arial" panose="020B0604020202020204" pitchFamily="34" charset="0"/>
              </a:rPr>
              <a:t>Retiring Members</a:t>
            </a:r>
            <a:endParaRPr lang="en-US" altLang="en-US">
              <a:solidFill>
                <a:srgbClr val="CC0033"/>
              </a:solidFill>
              <a:latin typeface="+mn-lt"/>
            </a:endParaRPr>
          </a:p>
        </p:txBody>
      </p:sp>
      <p:sp>
        <p:nvSpPr>
          <p:cNvPr id="11271" name="TextBox 12">
            <a:extLst>
              <a:ext uri="{FF2B5EF4-FFF2-40B4-BE49-F238E27FC236}">
                <a16:creationId xmlns:a16="http://schemas.microsoft.com/office/drawing/2014/main" id="{6FADA4CD-D4B7-41BB-A5F7-608EF30646E5}"/>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05F71EB-237C-403D-9815-C829DF290F9B}"/>
              </a:ext>
            </a:extLst>
          </p:cNvPr>
          <p:cNvPicPr>
            <a:picLocks noChangeAspect="1"/>
          </p:cNvPicPr>
          <p:nvPr/>
        </p:nvPicPr>
        <p:blipFill>
          <a:blip r:embed="rId4"/>
          <a:stretch>
            <a:fillRect/>
          </a:stretch>
        </p:blipFill>
        <p:spPr>
          <a:xfrm>
            <a:off x="6282146" y="1301879"/>
            <a:ext cx="1189634" cy="1392037"/>
          </a:xfrm>
          <a:prstGeom prst="rect">
            <a:avLst/>
          </a:prstGeom>
        </p:spPr>
      </p:pic>
      <p:pic>
        <p:nvPicPr>
          <p:cNvPr id="7" name="Picture 6">
            <a:extLst>
              <a:ext uri="{FF2B5EF4-FFF2-40B4-BE49-F238E27FC236}">
                <a16:creationId xmlns:a16="http://schemas.microsoft.com/office/drawing/2014/main" id="{6B01793B-5A72-47EA-9DA0-72ABC5610625}"/>
              </a:ext>
            </a:extLst>
          </p:cNvPr>
          <p:cNvPicPr>
            <a:picLocks noChangeAspect="1"/>
          </p:cNvPicPr>
          <p:nvPr/>
        </p:nvPicPr>
        <p:blipFill>
          <a:blip r:embed="rId5"/>
          <a:stretch>
            <a:fillRect/>
          </a:stretch>
        </p:blipFill>
        <p:spPr>
          <a:xfrm>
            <a:off x="642485" y="1142607"/>
            <a:ext cx="1406359" cy="1393651"/>
          </a:xfrm>
          <a:prstGeom prst="rect">
            <a:avLst/>
          </a:prstGeom>
        </p:spPr>
      </p:pic>
      <p:pic>
        <p:nvPicPr>
          <p:cNvPr id="9" name="Picture 8">
            <a:extLst>
              <a:ext uri="{FF2B5EF4-FFF2-40B4-BE49-F238E27FC236}">
                <a16:creationId xmlns:a16="http://schemas.microsoft.com/office/drawing/2014/main" id="{5247E9C5-1895-456F-AA51-5787D74253CE}"/>
              </a:ext>
            </a:extLst>
          </p:cNvPr>
          <p:cNvPicPr>
            <a:picLocks noChangeAspect="1"/>
          </p:cNvPicPr>
          <p:nvPr/>
        </p:nvPicPr>
        <p:blipFill>
          <a:blip r:embed="rId6"/>
          <a:stretch>
            <a:fillRect/>
          </a:stretch>
        </p:blipFill>
        <p:spPr>
          <a:xfrm>
            <a:off x="6486892" y="3444342"/>
            <a:ext cx="1229481" cy="1067395"/>
          </a:xfrm>
          <a:prstGeom prst="rect">
            <a:avLst/>
          </a:prstGeom>
        </p:spPr>
      </p:pic>
      <p:sp>
        <p:nvSpPr>
          <p:cNvPr id="4" name="TextBox 3">
            <a:extLst>
              <a:ext uri="{FF2B5EF4-FFF2-40B4-BE49-F238E27FC236}">
                <a16:creationId xmlns:a16="http://schemas.microsoft.com/office/drawing/2014/main" id="{6E69AC79-59F3-5EE0-5AB9-B2902C9B567E}"/>
              </a:ext>
            </a:extLst>
          </p:cNvPr>
          <p:cNvSpPr txBox="1"/>
          <p:nvPr/>
        </p:nvSpPr>
        <p:spPr>
          <a:xfrm>
            <a:off x="2177744" y="1536708"/>
            <a:ext cx="3943376"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alibri"/>
                <a:cs typeface="Segoe UI"/>
              </a:rPr>
              <a:t>• Shahryar Ahmadi, MD, FAAOS</a:t>
            </a:r>
            <a:r>
              <a:rPr lang="en-US" sz="1200">
                <a:latin typeface="Calibri"/>
                <a:cs typeface="Segoe UI"/>
              </a:rPr>
              <a:t> (Shoulder &amp; Elbow)​</a:t>
            </a:r>
            <a:endParaRPr lang="en-US" sz="1200">
              <a:cs typeface="Calibri" panose="020F0502020204030204" pitchFamily="34" charset="0"/>
            </a:endParaRPr>
          </a:p>
          <a:p>
            <a:r>
              <a:rPr lang="en-US" sz="1200" b="1">
                <a:latin typeface="Calibri"/>
                <a:cs typeface="Calibri"/>
              </a:rPr>
              <a:t>• Matthew Baker, MD, FAAOS </a:t>
            </a:r>
            <a:r>
              <a:rPr lang="en-US" sz="1200">
                <a:latin typeface="Calibri"/>
                <a:cs typeface="Calibri"/>
              </a:rPr>
              <a:t>(Shoulder &amp; Elbow)</a:t>
            </a:r>
            <a:endParaRPr lang="en-US" sz="1200">
              <a:cs typeface="Calibri"/>
            </a:endParaRPr>
          </a:p>
          <a:p>
            <a:r>
              <a:rPr lang="en-US" sz="1200" b="1">
                <a:latin typeface="Calibri"/>
                <a:cs typeface="Calibri"/>
              </a:rPr>
              <a:t>• Stephen John Becher, MD, FAAOS </a:t>
            </a:r>
            <a:r>
              <a:rPr lang="en-US" sz="1200">
                <a:latin typeface="Calibri"/>
                <a:cs typeface="Calibri"/>
              </a:rPr>
              <a:t>(Trauma)</a:t>
            </a:r>
            <a:endParaRPr lang="en-US" sz="1200">
              <a:cs typeface="Calibri"/>
            </a:endParaRPr>
          </a:p>
          <a:p>
            <a:r>
              <a:rPr lang="en-US" sz="1200" b="1">
                <a:latin typeface="Calibri"/>
                <a:cs typeface="Calibri"/>
              </a:rPr>
              <a:t>• Andrew Moon Choo, MD, FAAOS </a:t>
            </a:r>
            <a:r>
              <a:rPr lang="en-US" sz="1200">
                <a:latin typeface="Calibri"/>
                <a:cs typeface="Calibri"/>
              </a:rPr>
              <a:t>(Trauma)</a:t>
            </a:r>
            <a:endParaRPr lang="en-US" sz="1200">
              <a:cs typeface="Calibri"/>
            </a:endParaRPr>
          </a:p>
          <a:p>
            <a:r>
              <a:rPr lang="en-US" sz="1200" b="1">
                <a:latin typeface="Calibri"/>
                <a:cs typeface="Calibri"/>
              </a:rPr>
              <a:t>• James  Matthew Gregory, MD, FAAOS </a:t>
            </a:r>
            <a:r>
              <a:rPr lang="en-US" sz="1200">
                <a:latin typeface="Calibri"/>
                <a:cs typeface="Calibri"/>
              </a:rPr>
              <a:t>(Shoulder &amp; Elbow)</a:t>
            </a:r>
            <a:endParaRPr lang="en-US" sz="1200">
              <a:cs typeface="Calibri"/>
            </a:endParaRPr>
          </a:p>
          <a:p>
            <a:r>
              <a:rPr lang="en-US" sz="1200" b="1">
                <a:latin typeface="Calibri"/>
                <a:ea typeface="Calibri"/>
                <a:cs typeface="Calibri"/>
              </a:rPr>
              <a:t>• Michael S Kain, MD, FAAOS </a:t>
            </a:r>
            <a:r>
              <a:rPr lang="en-US" sz="1200">
                <a:latin typeface="Calibri"/>
                <a:ea typeface="Calibri"/>
                <a:cs typeface="Calibri"/>
              </a:rPr>
              <a:t>(Trauma)</a:t>
            </a:r>
            <a:endParaRPr lang="en-US" sz="1200">
              <a:cs typeface="Calibri"/>
            </a:endParaRPr>
          </a:p>
          <a:p>
            <a:r>
              <a:rPr lang="en-US" sz="1200" b="1">
                <a:latin typeface="Calibri"/>
                <a:ea typeface="Calibri"/>
                <a:cs typeface="Calibri"/>
              </a:rPr>
              <a:t>• Michael S </a:t>
            </a:r>
            <a:r>
              <a:rPr lang="en-US" sz="1200" b="1" err="1">
                <a:latin typeface="Calibri"/>
                <a:ea typeface="Calibri"/>
                <a:cs typeface="Calibri"/>
              </a:rPr>
              <a:t>Khazzam</a:t>
            </a:r>
            <a:r>
              <a:rPr lang="en-US" sz="1200" b="1">
                <a:latin typeface="Calibri"/>
                <a:ea typeface="Calibri"/>
                <a:cs typeface="Calibri"/>
              </a:rPr>
              <a:t>, MD, FAAOS </a:t>
            </a:r>
            <a:r>
              <a:rPr lang="en-US" sz="1200">
                <a:latin typeface="Calibri"/>
                <a:ea typeface="Calibri"/>
                <a:cs typeface="Calibri"/>
              </a:rPr>
              <a:t>(Shoulder &amp; Elbow)</a:t>
            </a:r>
          </a:p>
          <a:p>
            <a:r>
              <a:rPr lang="en-US" sz="1200" b="1">
                <a:latin typeface="Calibri"/>
                <a:ea typeface="Calibri"/>
                <a:cs typeface="Calibri"/>
              </a:rPr>
              <a:t>• E Scott Paxton, MD, FAAOS </a:t>
            </a:r>
            <a:r>
              <a:rPr lang="en-US" sz="1200">
                <a:latin typeface="Calibri"/>
                <a:ea typeface="Calibri"/>
                <a:cs typeface="Calibri"/>
              </a:rPr>
              <a:t>(Shoulder &amp; Elbow)</a:t>
            </a:r>
          </a:p>
          <a:p>
            <a:r>
              <a:rPr lang="en-US" sz="1200" b="1">
                <a:latin typeface="Calibri"/>
                <a:cs typeface="Calibri"/>
              </a:rPr>
              <a:t>• Zeeshan Mohammad Sardar, MD, FAAOS </a:t>
            </a:r>
            <a:r>
              <a:rPr lang="en-US" sz="1200">
                <a:latin typeface="Calibri"/>
                <a:cs typeface="Calibri"/>
              </a:rPr>
              <a:t>(Spine)</a:t>
            </a:r>
            <a:endParaRPr lang="en-US" sz="1200">
              <a:cs typeface="Calibri"/>
            </a:endParaRPr>
          </a:p>
          <a:p>
            <a:r>
              <a:rPr lang="en-US" sz="1200" b="1">
                <a:latin typeface="Calibri"/>
                <a:ea typeface="Calibri"/>
                <a:cs typeface="Calibri"/>
              </a:rPr>
              <a:t>• Mark </a:t>
            </a:r>
            <a:r>
              <a:rPr lang="en-US" sz="1200" b="1" err="1">
                <a:latin typeface="Calibri"/>
                <a:ea typeface="Calibri"/>
                <a:cs typeface="Calibri"/>
              </a:rPr>
              <a:t>Schultzel</a:t>
            </a:r>
            <a:r>
              <a:rPr lang="en-US" sz="1200" b="1">
                <a:latin typeface="Calibri"/>
                <a:ea typeface="Calibri"/>
                <a:cs typeface="Calibri"/>
              </a:rPr>
              <a:t>, MD, FAAOS </a:t>
            </a:r>
            <a:r>
              <a:rPr lang="en-US" sz="1200">
                <a:latin typeface="Calibri"/>
                <a:ea typeface="Calibri"/>
                <a:cs typeface="Calibri"/>
              </a:rPr>
              <a:t>(Shoulder &amp; Elbow)</a:t>
            </a:r>
          </a:p>
          <a:p>
            <a:r>
              <a:rPr lang="en-US" sz="1200" b="1">
                <a:latin typeface="Calibri"/>
                <a:ea typeface="Calibri"/>
                <a:cs typeface="Calibri"/>
              </a:rPr>
              <a:t>• Edward J Shields, MD, FAAOS </a:t>
            </a:r>
            <a:r>
              <a:rPr lang="en-US" sz="1200">
                <a:latin typeface="Calibri"/>
                <a:ea typeface="Calibri"/>
                <a:cs typeface="Calibri"/>
              </a:rPr>
              <a:t>(Shoulder &amp; Elbow)</a:t>
            </a:r>
          </a:p>
          <a:p>
            <a:endParaRPr lang="en-US" sz="1100">
              <a:latin typeface="Calibri"/>
              <a:ea typeface="Calibri"/>
              <a:cs typeface="Calibri"/>
            </a:endParaRPr>
          </a:p>
          <a:p>
            <a:endParaRPr lang="en-US" sz="1100">
              <a:latin typeface="Calibri"/>
              <a:cs typeface="Calibri"/>
            </a:endParaRPr>
          </a:p>
          <a:p>
            <a:endParaRPr lang="en-US" sz="1100">
              <a:latin typeface="Calibri"/>
              <a:ea typeface="Calibri"/>
              <a:cs typeface="Calibri"/>
            </a:endParaRPr>
          </a:p>
          <a:p>
            <a:endParaRPr lang="en-US" sz="1100">
              <a:ea typeface="Calibri" panose="020F0502020204030204" pitchFamily="34" charset="0"/>
              <a:cs typeface="Calibri"/>
            </a:endParaRPr>
          </a:p>
          <a:p>
            <a:endParaRPr lang="en-US" sz="1100">
              <a:ea typeface="Calibri" panose="020F0502020204030204" pitchFamily="34" charset="0"/>
              <a:cs typeface="Calibri"/>
            </a:endParaRPr>
          </a:p>
          <a:p>
            <a:endParaRPr lang="en-US" sz="1100">
              <a:ea typeface="Calibri" panose="020F0502020204030204" pitchFamily="34" charset="0"/>
              <a:cs typeface="Calibri"/>
            </a:endParaRPr>
          </a:p>
          <a:p>
            <a:endParaRPr lang="en-US" sz="1100">
              <a:ea typeface="Calibri" panose="020F0502020204030204" pitchFamily="34" charset="0"/>
              <a:cs typeface="Calibri"/>
            </a:endParaRPr>
          </a:p>
          <a:p>
            <a:endParaRPr lang="en-US" sz="1200" b="1">
              <a:ea typeface="Calibri" panose="020F0502020204030204" pitchFamily="34" charset="0"/>
              <a:cs typeface="Calibri"/>
            </a:endParaRPr>
          </a:p>
          <a:p>
            <a:endParaRPr lang="en-US" sz="1100">
              <a:ea typeface="Calibri" panose="020F0502020204030204" pitchFamily="34" charset="0"/>
              <a:cs typeface="Calibri"/>
            </a:endParaRPr>
          </a:p>
          <a:p>
            <a:pPr marL="171450" indent="-171450">
              <a:buFont typeface="Arial"/>
              <a:buChar char="•"/>
            </a:pPr>
            <a:endParaRPr lang="en-US" sz="1100">
              <a:ea typeface="Calibri" panose="020F0502020204030204" pitchFamily="34" charset="0"/>
              <a:cs typeface="Calibri"/>
            </a:endParaRPr>
          </a:p>
          <a:p>
            <a:endParaRPr lang="en-US" sz="1100" b="1">
              <a:ea typeface="Calibri" panose="020F0502020204030204" pitchFamily="34" charset="0"/>
              <a:cs typeface="Segoe UI"/>
            </a:endParaRPr>
          </a:p>
        </p:txBody>
      </p:sp>
      <p:sp>
        <p:nvSpPr>
          <p:cNvPr id="5" name="TextBox 4">
            <a:extLst>
              <a:ext uri="{FF2B5EF4-FFF2-40B4-BE49-F238E27FC236}">
                <a16:creationId xmlns:a16="http://schemas.microsoft.com/office/drawing/2014/main" id="{8CD567F9-6BDB-64D2-E14A-09A9581548D7}"/>
              </a:ext>
            </a:extLst>
          </p:cNvPr>
          <p:cNvSpPr txBox="1"/>
          <p:nvPr/>
        </p:nvSpPr>
        <p:spPr>
          <a:xfrm>
            <a:off x="7960548" y="1431809"/>
            <a:ext cx="3473988"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alibri"/>
                <a:cs typeface="Segoe UI"/>
              </a:rPr>
              <a:t>• M Alvarado, MD, FAAOS </a:t>
            </a:r>
            <a:r>
              <a:rPr lang="en-US" sz="1200">
                <a:latin typeface="Calibri"/>
                <a:cs typeface="Segoe UI"/>
              </a:rPr>
              <a:t>(Basic Science)​</a:t>
            </a:r>
          </a:p>
          <a:p>
            <a:r>
              <a:rPr lang="en-US" sz="1200" b="1">
                <a:latin typeface="Calibri"/>
                <a:cs typeface="Segoe UI"/>
              </a:rPr>
              <a:t>• Seth A Cheatham, MD, FAAOS </a:t>
            </a:r>
            <a:r>
              <a:rPr lang="en-US" sz="1200">
                <a:latin typeface="Calibri"/>
                <a:cs typeface="Segoe UI"/>
              </a:rPr>
              <a:t>(Sports Med)​</a:t>
            </a:r>
          </a:p>
          <a:p>
            <a:r>
              <a:rPr lang="en-US" sz="1200" b="1">
                <a:latin typeface="Calibri"/>
                <a:cs typeface="Segoe UI"/>
              </a:rPr>
              <a:t>• Kathleen A. McHale, MD, FAAOS </a:t>
            </a:r>
            <a:r>
              <a:rPr lang="en-US" sz="1200">
                <a:latin typeface="Calibri"/>
                <a:cs typeface="Segoe UI"/>
              </a:rPr>
              <a:t>(Pediatrics)​</a:t>
            </a:r>
          </a:p>
          <a:p>
            <a:r>
              <a:rPr lang="en-US" sz="1200" b="1">
                <a:latin typeface="Calibri"/>
                <a:cs typeface="Segoe UI"/>
              </a:rPr>
              <a:t>•</a:t>
            </a:r>
            <a:r>
              <a:rPr lang="en-US" sz="1200" b="1">
                <a:latin typeface="Calibri"/>
                <a:cs typeface="Calibri"/>
              </a:rPr>
              <a:t> Jon Oda, MD, FAAOS </a:t>
            </a:r>
            <a:r>
              <a:rPr lang="en-US" sz="1200">
                <a:latin typeface="Calibri"/>
                <a:cs typeface="Calibri"/>
              </a:rPr>
              <a:t>(Pediatrics)</a:t>
            </a:r>
          </a:p>
          <a:p>
            <a:r>
              <a:rPr lang="en-US" sz="1200" b="1">
                <a:latin typeface="Calibri"/>
                <a:cs typeface="Segoe UI"/>
              </a:rPr>
              <a:t>• Fernando Leon Sanchez, MD, FAAOS </a:t>
            </a:r>
            <a:r>
              <a:rPr lang="en-US" sz="1200">
                <a:latin typeface="Calibri"/>
                <a:cs typeface="Segoe UI"/>
              </a:rPr>
              <a:t>(Hip &amp; Knee)​</a:t>
            </a:r>
            <a:endParaRPr lang="en-US" sz="1200"/>
          </a:p>
          <a:p>
            <a:endParaRPr lang="en-US" sz="1100">
              <a:latin typeface="Calibri"/>
              <a:cs typeface="Segoe UI"/>
            </a:endParaRPr>
          </a:p>
        </p:txBody>
      </p:sp>
      <p:sp>
        <p:nvSpPr>
          <p:cNvPr id="6" name="TextBox 5">
            <a:extLst>
              <a:ext uri="{FF2B5EF4-FFF2-40B4-BE49-F238E27FC236}">
                <a16:creationId xmlns:a16="http://schemas.microsoft.com/office/drawing/2014/main" id="{2EF775B6-FAFE-00C0-5D95-1F808896AF5A}"/>
              </a:ext>
            </a:extLst>
          </p:cNvPr>
          <p:cNvSpPr txBox="1"/>
          <p:nvPr/>
        </p:nvSpPr>
        <p:spPr>
          <a:xfrm>
            <a:off x="8045214" y="3426178"/>
            <a:ext cx="372400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Calibri"/>
                <a:cs typeface="Calibri"/>
              </a:rPr>
              <a:t>•Ilyas Aleem, MD, FAAOS </a:t>
            </a:r>
            <a:r>
              <a:rPr lang="en-US" sz="1200">
                <a:latin typeface="Calibri"/>
                <a:cs typeface="Calibri"/>
              </a:rPr>
              <a:t>(Spine)</a:t>
            </a:r>
            <a:endParaRPr lang="en-US" sz="1200">
              <a:cs typeface="Calibri"/>
            </a:endParaRPr>
          </a:p>
          <a:p>
            <a:r>
              <a:rPr lang="en-US" sz="1200" b="1">
                <a:latin typeface="Calibri"/>
                <a:cs typeface="Calibri"/>
              </a:rPr>
              <a:t>•Tyler </a:t>
            </a:r>
            <a:r>
              <a:rPr lang="en-US" sz="1200" b="1" err="1">
                <a:latin typeface="Calibri"/>
                <a:cs typeface="Calibri"/>
              </a:rPr>
              <a:t>Jaames</a:t>
            </a:r>
            <a:r>
              <a:rPr lang="en-US" sz="1200" b="1">
                <a:latin typeface="Calibri"/>
                <a:cs typeface="Calibri"/>
              </a:rPr>
              <a:t> </a:t>
            </a:r>
            <a:r>
              <a:rPr lang="en-US" sz="1200" b="1" err="1">
                <a:latin typeface="Calibri"/>
                <a:cs typeface="Calibri"/>
              </a:rPr>
              <a:t>Brolen</a:t>
            </a:r>
            <a:r>
              <a:rPr lang="en-US" sz="1200" b="1">
                <a:latin typeface="Calibri"/>
                <a:cs typeface="Calibri"/>
              </a:rPr>
              <a:t>, MD, FAAOS </a:t>
            </a:r>
            <a:r>
              <a:rPr lang="en-US" sz="1200">
                <a:latin typeface="Calibri"/>
                <a:cs typeface="Calibri"/>
              </a:rPr>
              <a:t>(Shoulder &amp; Elbow)</a:t>
            </a:r>
            <a:endParaRPr lang="en-US" sz="1200">
              <a:cs typeface="Calibri"/>
            </a:endParaRPr>
          </a:p>
          <a:p>
            <a:r>
              <a:rPr lang="en-US" sz="1200" b="1">
                <a:latin typeface="Calibri"/>
                <a:cs typeface="Calibri"/>
              </a:rPr>
              <a:t>•Sean P Kelly, MD, FAAOS </a:t>
            </a:r>
            <a:r>
              <a:rPr lang="en-US" sz="1200">
                <a:latin typeface="Calibri"/>
                <a:cs typeface="Calibri"/>
              </a:rPr>
              <a:t>(Basic Science)​</a:t>
            </a:r>
          </a:p>
          <a:p>
            <a:r>
              <a:rPr lang="en-US" sz="1200" b="1">
                <a:latin typeface="Calibri"/>
                <a:cs typeface="Calibri"/>
              </a:rPr>
              <a:t>•Sav Shah, MD, FAAOS </a:t>
            </a:r>
            <a:r>
              <a:rPr lang="en-US" sz="1200">
                <a:latin typeface="Calibri"/>
                <a:cs typeface="Calibri"/>
              </a:rPr>
              <a:t>(Shoulder &amp; Elbow)</a:t>
            </a:r>
            <a:endParaRPr lang="en-US" sz="1200">
              <a:latin typeface="Calibri"/>
            </a:endParaRPr>
          </a:p>
          <a:p>
            <a:endParaRPr lang="en-US" sz="1100">
              <a:latin typeface="Calibri"/>
              <a:cs typeface="Calibri"/>
            </a:endParaRPr>
          </a:p>
          <a:p>
            <a:endParaRPr lang="en-US" sz="1100" b="1">
              <a:cs typeface="Calibri"/>
            </a:endParaRPr>
          </a:p>
        </p:txBody>
      </p:sp>
    </p:spTree>
    <p:custDataLst>
      <p:tags r:id="rId1"/>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74C5972-4F76-49C6-9C14-7CF0884E5951}"/>
              </a:ext>
            </a:extLst>
          </p:cNvPr>
          <p:cNvSpPr>
            <a:spLocks noGrp="1" noChangeArrowheads="1"/>
          </p:cNvSpPr>
          <p:nvPr>
            <p:ph type="title"/>
          </p:nvPr>
        </p:nvSpPr>
        <p:spPr>
          <a:xfrm>
            <a:off x="330200" y="315913"/>
            <a:ext cx="7929563" cy="685800"/>
          </a:xfrm>
        </p:spPr>
        <p:txBody>
          <a:bodyPr/>
          <a:lstStyle/>
          <a:p>
            <a:pPr>
              <a:defRPr/>
            </a:pPr>
            <a:r>
              <a:rPr lang="en-US" altLang="en-US">
                <a:solidFill>
                  <a:srgbClr val="CC0033"/>
                </a:solidFill>
                <a:latin typeface="+mn-lt"/>
                <a:cs typeface="Arial" panose="020B0604020202020204" pitchFamily="34" charset="0"/>
              </a:rPr>
              <a:t>Functions of Committee Members</a:t>
            </a:r>
            <a:endParaRPr lang="en-US" altLang="en-US">
              <a:solidFill>
                <a:srgbClr val="CC0033"/>
              </a:solidFill>
              <a:latin typeface="+mn-lt"/>
            </a:endParaRPr>
          </a:p>
        </p:txBody>
      </p:sp>
      <p:pic>
        <p:nvPicPr>
          <p:cNvPr id="10244" name="Picture 7">
            <a:extLst>
              <a:ext uri="{FF2B5EF4-FFF2-40B4-BE49-F238E27FC236}">
                <a16:creationId xmlns:a16="http://schemas.microsoft.com/office/drawing/2014/main" id="{9731BB4A-548F-4B83-8E99-3CE5B66A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a:extLst>
              <a:ext uri="{FF2B5EF4-FFF2-40B4-BE49-F238E27FC236}">
                <a16:creationId xmlns:a16="http://schemas.microsoft.com/office/drawing/2014/main" id="{CD237C74-D006-4017-B306-3EA6F42132AC}"/>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168870D8-DC1A-4066-B000-DB1FCD812374}"/>
              </a:ext>
            </a:extLst>
          </p:cNvPr>
          <p:cNvSpPr>
            <a:spLocks noGrp="1"/>
          </p:cNvSpPr>
          <p:nvPr>
            <p:ph idx="1"/>
          </p:nvPr>
        </p:nvSpPr>
        <p:spPr>
          <a:xfrm>
            <a:off x="424873" y="1163638"/>
            <a:ext cx="11362315" cy="4475451"/>
          </a:xfrm>
        </p:spPr>
        <p:txBody>
          <a:bodyPr/>
          <a:lstStyle/>
          <a:p>
            <a:pPr marL="0" indent="0">
              <a:buNone/>
            </a:pPr>
            <a:r>
              <a:rPr lang="en-US" sz="2400" b="1">
                <a:solidFill>
                  <a:schemeClr val="tx1">
                    <a:lumMod val="75000"/>
                    <a:lumOff val="25000"/>
                  </a:schemeClr>
                </a:solidFill>
              </a:rPr>
              <a:t>Obligations of evaluation committee member participation:</a:t>
            </a:r>
            <a:endParaRPr lang="en-US" sz="900" b="1">
              <a:solidFill>
                <a:schemeClr val="tx1">
                  <a:lumMod val="75000"/>
                  <a:lumOff val="25000"/>
                </a:schemeClr>
              </a:solidFill>
            </a:endParaRPr>
          </a:p>
          <a:p>
            <a:pPr marL="342900" lvl="1" indent="0">
              <a:buNone/>
            </a:pPr>
            <a:r>
              <a:rPr lang="en-US" sz="2000">
                <a:solidFill>
                  <a:schemeClr val="tx1">
                    <a:lumMod val="75000"/>
                    <a:lumOff val="25000"/>
                  </a:schemeClr>
                </a:solidFill>
              </a:rPr>
              <a:t>Committee members are expected to complete the entire 3-phase examination development cycle within the specified  project time frames:</a:t>
            </a:r>
            <a:endParaRPr lang="en-US" sz="2000">
              <a:solidFill>
                <a:schemeClr val="tx1">
                  <a:lumMod val="75000"/>
                  <a:lumOff val="25000"/>
                </a:schemeClr>
              </a:solidFill>
              <a:cs typeface="Calibri"/>
            </a:endParaRPr>
          </a:p>
          <a:p>
            <a:pPr marL="685800" lvl="2" indent="0">
              <a:buNone/>
            </a:pPr>
            <a:endParaRPr lang="en-US" sz="1000">
              <a:solidFill>
                <a:schemeClr val="tx1">
                  <a:lumMod val="75000"/>
                  <a:lumOff val="25000"/>
                </a:schemeClr>
              </a:solidFill>
            </a:endParaRPr>
          </a:p>
          <a:p>
            <a:pPr marL="855345" lvl="2" indent="-169545"/>
            <a:r>
              <a:rPr lang="en-US" b="1">
                <a:solidFill>
                  <a:srgbClr val="C00000"/>
                </a:solidFill>
              </a:rPr>
              <a:t>Item Writing </a:t>
            </a:r>
            <a:r>
              <a:rPr lang="en-US">
                <a:solidFill>
                  <a:schemeClr val="tx1">
                    <a:lumMod val="75000"/>
                    <a:lumOff val="25000"/>
                  </a:schemeClr>
                </a:solidFill>
              </a:rPr>
              <a:t>- develop and submit the designated number of items based on the assigned blueprint topic areas.</a:t>
            </a:r>
            <a:endParaRPr lang="en-US">
              <a:solidFill>
                <a:schemeClr val="tx1">
                  <a:lumMod val="75000"/>
                  <a:lumOff val="25000"/>
                </a:schemeClr>
              </a:solidFill>
              <a:cs typeface="Calibri"/>
            </a:endParaRPr>
          </a:p>
          <a:p>
            <a:pPr marL="855345" lvl="2" indent="-169545"/>
            <a:r>
              <a:rPr lang="en-US" b="1">
                <a:solidFill>
                  <a:srgbClr val="C00000"/>
                </a:solidFill>
              </a:rPr>
              <a:t>Peer Review </a:t>
            </a:r>
            <a:r>
              <a:rPr lang="en-US">
                <a:solidFill>
                  <a:schemeClr val="tx1">
                    <a:lumMod val="75000"/>
                    <a:lumOff val="25000"/>
                  </a:schemeClr>
                </a:solidFill>
              </a:rPr>
              <a:t>- the process of reading assigned examination items and providing constructive critique and feedback.</a:t>
            </a:r>
            <a:endParaRPr lang="en-US">
              <a:solidFill>
                <a:schemeClr val="tx1">
                  <a:lumMod val="75000"/>
                  <a:lumOff val="25000"/>
                </a:schemeClr>
              </a:solidFill>
              <a:cs typeface="Calibri"/>
            </a:endParaRPr>
          </a:p>
          <a:p>
            <a:pPr marL="855345" lvl="2" indent="-169545"/>
            <a:r>
              <a:rPr lang="en-US" b="1">
                <a:solidFill>
                  <a:srgbClr val="C00000"/>
                </a:solidFill>
              </a:rPr>
              <a:t>Item Review Meeting </a:t>
            </a:r>
            <a:r>
              <a:rPr lang="en-US">
                <a:solidFill>
                  <a:schemeClr val="tx1">
                    <a:lumMod val="75000"/>
                    <a:lumOff val="25000"/>
                  </a:schemeClr>
                </a:solidFill>
              </a:rPr>
              <a:t>- a 1-day in-person meeting with other committee members to discuss and make final edits of the examination items.</a:t>
            </a:r>
            <a:endParaRPr lang="en-US">
              <a:solidFill>
                <a:schemeClr val="tx1">
                  <a:lumMod val="75000"/>
                  <a:lumOff val="25000"/>
                </a:schemeClr>
              </a:solidFill>
              <a:cs typeface="Calibri"/>
            </a:endParaRPr>
          </a:p>
          <a:p>
            <a:pPr marL="685800" lvl="2" indent="0">
              <a:buNone/>
            </a:pPr>
            <a:endParaRPr lang="en-US" sz="1000">
              <a:solidFill>
                <a:schemeClr val="tx1">
                  <a:lumMod val="75000"/>
                  <a:lumOff val="25000"/>
                </a:schemeClr>
              </a:solidFill>
            </a:endParaRPr>
          </a:p>
          <a:p>
            <a:pPr marL="685800" lvl="2" indent="0">
              <a:buNone/>
            </a:pPr>
            <a:r>
              <a:rPr lang="en-US">
                <a:solidFill>
                  <a:schemeClr val="tx1">
                    <a:lumMod val="75000"/>
                    <a:lumOff val="25000"/>
                  </a:schemeClr>
                </a:solidFill>
              </a:rPr>
              <a:t>Following the completion of these phases, the member must complete and submit an activity evaluation survey </a:t>
            </a:r>
            <a:r>
              <a:rPr lang="en-US" i="1">
                <a:solidFill>
                  <a:schemeClr val="tx1">
                    <a:lumMod val="75000"/>
                    <a:lumOff val="25000"/>
                  </a:schemeClr>
                </a:solidFill>
              </a:rPr>
              <a:t>(a requirement of all CME programs)</a:t>
            </a:r>
            <a:r>
              <a:rPr lang="en-US">
                <a:solidFill>
                  <a:schemeClr val="tx1">
                    <a:lumMod val="75000"/>
                    <a:lumOff val="25000"/>
                  </a:schemeClr>
                </a:solidFill>
              </a:rPr>
              <a:t>; after which, up to 10 CME credits will be awarded.</a:t>
            </a:r>
            <a:endParaRPr lang="en-US">
              <a:solidFill>
                <a:schemeClr val="tx1">
                  <a:lumMod val="75000"/>
                  <a:lumOff val="25000"/>
                </a:schemeClr>
              </a:solidFill>
              <a:cs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Bent 58">
            <a:extLst>
              <a:ext uri="{FF2B5EF4-FFF2-40B4-BE49-F238E27FC236}">
                <a16:creationId xmlns:a16="http://schemas.microsoft.com/office/drawing/2014/main" id="{52895477-AAF2-46F1-BFDA-D3E37C7E0095}"/>
              </a:ext>
            </a:extLst>
          </p:cNvPr>
          <p:cNvSpPr/>
          <p:nvPr/>
        </p:nvSpPr>
        <p:spPr>
          <a:xfrm rot="10800000" flipH="1">
            <a:off x="1600200" y="4627655"/>
            <a:ext cx="924759" cy="951600"/>
          </a:xfrm>
          <a:prstGeom prst="bentArrow">
            <a:avLst>
              <a:gd name="adj1" fmla="val 14636"/>
              <a:gd name="adj2" fmla="val 15306"/>
              <a:gd name="adj3" fmla="val 12323"/>
              <a:gd name="adj4" fmla="val 454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2291" name="Graphic 3" descr="Group brainstorm">
            <a:extLst>
              <a:ext uri="{FF2B5EF4-FFF2-40B4-BE49-F238E27FC236}">
                <a16:creationId xmlns:a16="http://schemas.microsoft.com/office/drawing/2014/main" id="{149272BE-7C1C-4EF8-8EBB-9889DC428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528" y="935350"/>
            <a:ext cx="1085104" cy="108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Graphic 5" descr="Skeleton">
            <a:extLst>
              <a:ext uri="{FF2B5EF4-FFF2-40B4-BE49-F238E27FC236}">
                <a16:creationId xmlns:a16="http://schemas.microsoft.com/office/drawing/2014/main" id="{F9EE4DA1-D1E7-4FB5-A8A4-1AE5FE918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216" y="1015644"/>
            <a:ext cx="1216950" cy="111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phic 7" descr="Research">
            <a:extLst>
              <a:ext uri="{FF2B5EF4-FFF2-40B4-BE49-F238E27FC236}">
                <a16:creationId xmlns:a16="http://schemas.microsoft.com/office/drawing/2014/main" id="{385D5B39-1E48-422C-BC11-0100B47B5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886" y="1141660"/>
            <a:ext cx="936886" cy="9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phic 9" descr="Marketing">
            <a:extLst>
              <a:ext uri="{FF2B5EF4-FFF2-40B4-BE49-F238E27FC236}">
                <a16:creationId xmlns:a16="http://schemas.microsoft.com/office/drawing/2014/main" id="{F8DA63CB-ABB4-46C0-8F51-36661B3DEC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5553" y="2077213"/>
            <a:ext cx="1005874" cy="100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phic 13" descr="Chat">
            <a:extLst>
              <a:ext uri="{FF2B5EF4-FFF2-40B4-BE49-F238E27FC236}">
                <a16:creationId xmlns:a16="http://schemas.microsoft.com/office/drawing/2014/main" id="{8247BA9E-2889-4BE4-B15B-AEC9396D47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7899" y="3018101"/>
            <a:ext cx="1296873" cy="129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phic 15" descr="List">
            <a:extLst>
              <a:ext uri="{FF2B5EF4-FFF2-40B4-BE49-F238E27FC236}">
                <a16:creationId xmlns:a16="http://schemas.microsoft.com/office/drawing/2014/main" id="{A7C8EDD3-CF72-4515-BE5C-D2D7F0FAE9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8677" y="3003455"/>
            <a:ext cx="1139314" cy="113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Graphic 17" descr="Eraser">
            <a:extLst>
              <a:ext uri="{FF2B5EF4-FFF2-40B4-BE49-F238E27FC236}">
                <a16:creationId xmlns:a16="http://schemas.microsoft.com/office/drawing/2014/main" id="{48164AFC-0EE1-4D62-8651-F2CE703A8E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1677" y="3018101"/>
            <a:ext cx="1182380" cy="118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Graphic 19" descr="Customer review">
            <a:extLst>
              <a:ext uri="{FF2B5EF4-FFF2-40B4-BE49-F238E27FC236}">
                <a16:creationId xmlns:a16="http://schemas.microsoft.com/office/drawing/2014/main" id="{6958B0AC-DBEF-48DB-826D-890BC9BB81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6313" y="4923066"/>
            <a:ext cx="1037222" cy="1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Graphic 21" descr="Bullseye">
            <a:extLst>
              <a:ext uri="{FF2B5EF4-FFF2-40B4-BE49-F238E27FC236}">
                <a16:creationId xmlns:a16="http://schemas.microsoft.com/office/drawing/2014/main" id="{E7CB1831-8652-4C0B-B86E-95E598AD0E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9027" y="4826530"/>
            <a:ext cx="1100834" cy="109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rrow: Bent 39">
            <a:extLst>
              <a:ext uri="{FF2B5EF4-FFF2-40B4-BE49-F238E27FC236}">
                <a16:creationId xmlns:a16="http://schemas.microsoft.com/office/drawing/2014/main" id="{74C3471B-C144-43A5-B012-FB805326C70A}"/>
              </a:ext>
            </a:extLst>
          </p:cNvPr>
          <p:cNvSpPr/>
          <p:nvPr/>
        </p:nvSpPr>
        <p:spPr>
          <a:xfrm rot="5400000">
            <a:off x="9379138" y="1271963"/>
            <a:ext cx="475722" cy="82487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 name="Arrow: Right 40">
            <a:extLst>
              <a:ext uri="{FF2B5EF4-FFF2-40B4-BE49-F238E27FC236}">
                <a16:creationId xmlns:a16="http://schemas.microsoft.com/office/drawing/2014/main" id="{9D9E37C4-4F0A-403D-8FC9-614AE4A356CF}"/>
              </a:ext>
            </a:extLst>
          </p:cNvPr>
          <p:cNvSpPr/>
          <p:nvPr/>
        </p:nvSpPr>
        <p:spPr>
          <a:xfrm>
            <a:off x="6304173" y="1427320"/>
            <a:ext cx="1076706" cy="245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Arrow: Right 41">
            <a:extLst>
              <a:ext uri="{FF2B5EF4-FFF2-40B4-BE49-F238E27FC236}">
                <a16:creationId xmlns:a16="http://schemas.microsoft.com/office/drawing/2014/main" id="{F2DD20A4-E2FE-4AF2-A94C-AB4238EA21F7}"/>
              </a:ext>
            </a:extLst>
          </p:cNvPr>
          <p:cNvSpPr/>
          <p:nvPr/>
        </p:nvSpPr>
        <p:spPr>
          <a:xfrm>
            <a:off x="3116376" y="1449628"/>
            <a:ext cx="1037222" cy="194175"/>
          </a:xfrm>
          <a:prstGeom prst="rightArrow">
            <a:avLst>
              <a:gd name="adj1" fmla="val 573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Arrow: Bent 42">
            <a:extLst>
              <a:ext uri="{FF2B5EF4-FFF2-40B4-BE49-F238E27FC236}">
                <a16:creationId xmlns:a16="http://schemas.microsoft.com/office/drawing/2014/main" id="{8E1304A1-D72D-45FC-8723-9EF943D457A6}"/>
              </a:ext>
            </a:extLst>
          </p:cNvPr>
          <p:cNvSpPr/>
          <p:nvPr/>
        </p:nvSpPr>
        <p:spPr>
          <a:xfrm rot="10800000">
            <a:off x="9224889" y="3238041"/>
            <a:ext cx="773601" cy="5081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 name="Arrow: Left 43">
            <a:extLst>
              <a:ext uri="{FF2B5EF4-FFF2-40B4-BE49-F238E27FC236}">
                <a16:creationId xmlns:a16="http://schemas.microsoft.com/office/drawing/2014/main" id="{2DC23307-F598-45B7-87AC-2660E3938C3A}"/>
              </a:ext>
            </a:extLst>
          </p:cNvPr>
          <p:cNvSpPr/>
          <p:nvPr/>
        </p:nvSpPr>
        <p:spPr>
          <a:xfrm>
            <a:off x="5821960" y="3485191"/>
            <a:ext cx="1076706" cy="245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Arrow: Left 44">
            <a:extLst>
              <a:ext uri="{FF2B5EF4-FFF2-40B4-BE49-F238E27FC236}">
                <a16:creationId xmlns:a16="http://schemas.microsoft.com/office/drawing/2014/main" id="{C1F9E0A0-7A74-46D8-9A5D-643E6108A731}"/>
              </a:ext>
            </a:extLst>
          </p:cNvPr>
          <p:cNvSpPr/>
          <p:nvPr/>
        </p:nvSpPr>
        <p:spPr>
          <a:xfrm>
            <a:off x="2732086" y="3486418"/>
            <a:ext cx="1076706" cy="245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Arrow: Right 48">
            <a:extLst>
              <a:ext uri="{FF2B5EF4-FFF2-40B4-BE49-F238E27FC236}">
                <a16:creationId xmlns:a16="http://schemas.microsoft.com/office/drawing/2014/main" id="{6ECBD99A-B930-411B-A18A-F663EEEF2DAF}"/>
              </a:ext>
            </a:extLst>
          </p:cNvPr>
          <p:cNvSpPr/>
          <p:nvPr/>
        </p:nvSpPr>
        <p:spPr>
          <a:xfrm>
            <a:off x="4229981" y="5253435"/>
            <a:ext cx="1076706" cy="245743"/>
          </a:xfrm>
          <a:prstGeom prst="rightArrow">
            <a:avLst>
              <a:gd name="adj1" fmla="val 5732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7" name="TextBox 49">
            <a:extLst>
              <a:ext uri="{FF2B5EF4-FFF2-40B4-BE49-F238E27FC236}">
                <a16:creationId xmlns:a16="http://schemas.microsoft.com/office/drawing/2014/main" id="{5765B78D-970C-4378-B1C5-0FFF842D4DC9}"/>
              </a:ext>
            </a:extLst>
          </p:cNvPr>
          <p:cNvSpPr txBox="1">
            <a:spLocks noChangeArrowheads="1"/>
          </p:cNvSpPr>
          <p:nvPr/>
        </p:nvSpPr>
        <p:spPr bwMode="auto">
          <a:xfrm>
            <a:off x="1124780" y="1941235"/>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Items Assigned to Committee Members</a:t>
            </a:r>
          </a:p>
        </p:txBody>
      </p:sp>
      <p:sp>
        <p:nvSpPr>
          <p:cNvPr id="12308" name="TextBox 50">
            <a:extLst>
              <a:ext uri="{FF2B5EF4-FFF2-40B4-BE49-F238E27FC236}">
                <a16:creationId xmlns:a16="http://schemas.microsoft.com/office/drawing/2014/main" id="{CAAC1DE6-AE02-42D2-88B0-6CC341D4CCA1}"/>
              </a:ext>
            </a:extLst>
          </p:cNvPr>
          <p:cNvSpPr txBox="1">
            <a:spLocks noChangeArrowheads="1"/>
          </p:cNvSpPr>
          <p:nvPr/>
        </p:nvSpPr>
        <p:spPr bwMode="auto">
          <a:xfrm>
            <a:off x="4505103" y="2129134"/>
            <a:ext cx="1540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Items and Images</a:t>
            </a:r>
            <a:br>
              <a:rPr lang="en-US" altLang="en-US" sz="1400"/>
            </a:br>
            <a:r>
              <a:rPr lang="en-US" altLang="en-US" sz="1400"/>
              <a:t>Submitted</a:t>
            </a:r>
          </a:p>
        </p:txBody>
      </p:sp>
      <p:sp>
        <p:nvSpPr>
          <p:cNvPr id="12309" name="TextBox 51">
            <a:extLst>
              <a:ext uri="{FF2B5EF4-FFF2-40B4-BE49-F238E27FC236}">
                <a16:creationId xmlns:a16="http://schemas.microsoft.com/office/drawing/2014/main" id="{B3AB1EBB-BF86-43D6-9330-375A960CB331}"/>
              </a:ext>
            </a:extLst>
          </p:cNvPr>
          <p:cNvSpPr txBox="1">
            <a:spLocks noChangeArrowheads="1"/>
          </p:cNvSpPr>
          <p:nvPr/>
        </p:nvSpPr>
        <p:spPr bwMode="auto">
          <a:xfrm>
            <a:off x="7710762" y="2048932"/>
            <a:ext cx="1403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Items Revised</a:t>
            </a:r>
            <a:br>
              <a:rPr lang="en-US" altLang="en-US" sz="1400"/>
            </a:br>
            <a:r>
              <a:rPr lang="en-US" altLang="en-US" sz="1400"/>
              <a:t>AAOS Style</a:t>
            </a:r>
          </a:p>
        </p:txBody>
      </p:sp>
      <p:sp>
        <p:nvSpPr>
          <p:cNvPr id="12310" name="TextBox 52">
            <a:extLst>
              <a:ext uri="{FF2B5EF4-FFF2-40B4-BE49-F238E27FC236}">
                <a16:creationId xmlns:a16="http://schemas.microsoft.com/office/drawing/2014/main" id="{E4AC3040-E14E-4BC2-A26B-22250B545996}"/>
              </a:ext>
            </a:extLst>
          </p:cNvPr>
          <p:cNvSpPr txBox="1">
            <a:spLocks noChangeArrowheads="1"/>
          </p:cNvSpPr>
          <p:nvPr/>
        </p:nvSpPr>
        <p:spPr bwMode="auto">
          <a:xfrm>
            <a:off x="10341400" y="2260336"/>
            <a:ext cx="11872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Peer Review</a:t>
            </a:r>
            <a:br>
              <a:rPr lang="en-US" altLang="en-US" sz="1400"/>
            </a:br>
            <a:r>
              <a:rPr lang="en-US" altLang="en-US" sz="1400"/>
              <a:t>Comments</a:t>
            </a:r>
            <a:br>
              <a:rPr lang="en-US" altLang="en-US" sz="1400"/>
            </a:br>
            <a:r>
              <a:rPr lang="en-US" altLang="en-US" sz="1400"/>
              <a:t>Documented</a:t>
            </a:r>
          </a:p>
        </p:txBody>
      </p:sp>
      <p:sp>
        <p:nvSpPr>
          <p:cNvPr id="12311" name="TextBox 53">
            <a:extLst>
              <a:ext uri="{FF2B5EF4-FFF2-40B4-BE49-F238E27FC236}">
                <a16:creationId xmlns:a16="http://schemas.microsoft.com/office/drawing/2014/main" id="{F8C6F4C8-AD29-4289-8900-5030D94CF8A7}"/>
              </a:ext>
            </a:extLst>
          </p:cNvPr>
          <p:cNvSpPr txBox="1">
            <a:spLocks noChangeArrowheads="1"/>
          </p:cNvSpPr>
          <p:nvPr/>
        </p:nvSpPr>
        <p:spPr bwMode="auto">
          <a:xfrm>
            <a:off x="6898666" y="4106698"/>
            <a:ext cx="28209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latin typeface="Calibri"/>
                <a:ea typeface="Calibri"/>
                <a:cs typeface="Calibri"/>
              </a:rPr>
              <a:t>Review Meetings-Committee</a:t>
            </a:r>
            <a:br>
              <a:rPr lang="en-US" altLang="en-US" sz="1400"/>
            </a:br>
            <a:r>
              <a:rPr lang="en-US" altLang="en-US" sz="1400">
                <a:latin typeface="Calibri"/>
                <a:ea typeface="Calibri"/>
                <a:cs typeface="Calibri"/>
              </a:rPr>
              <a:t>Reviews Comments and Meet in Small Groups to edit current OITE and revalidate ABOS items</a:t>
            </a:r>
            <a:endParaRPr lang="en-US" altLang="en-US" sz="1400"/>
          </a:p>
        </p:txBody>
      </p:sp>
      <p:sp>
        <p:nvSpPr>
          <p:cNvPr id="12312" name="TextBox 54">
            <a:extLst>
              <a:ext uri="{FF2B5EF4-FFF2-40B4-BE49-F238E27FC236}">
                <a16:creationId xmlns:a16="http://schemas.microsoft.com/office/drawing/2014/main" id="{F22794E2-9229-4E48-91BF-94AE0BCF0D18}"/>
              </a:ext>
            </a:extLst>
          </p:cNvPr>
          <p:cNvSpPr txBox="1">
            <a:spLocks noChangeArrowheads="1"/>
          </p:cNvSpPr>
          <p:nvPr/>
        </p:nvSpPr>
        <p:spPr bwMode="auto">
          <a:xfrm>
            <a:off x="3851758" y="4109373"/>
            <a:ext cx="1970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Item Selection for Exam</a:t>
            </a:r>
          </a:p>
        </p:txBody>
      </p:sp>
      <p:sp>
        <p:nvSpPr>
          <p:cNvPr id="12313" name="TextBox 55">
            <a:extLst>
              <a:ext uri="{FF2B5EF4-FFF2-40B4-BE49-F238E27FC236}">
                <a16:creationId xmlns:a16="http://schemas.microsoft.com/office/drawing/2014/main" id="{5492970C-777F-456F-A384-7CE0404A8348}"/>
              </a:ext>
            </a:extLst>
          </p:cNvPr>
          <p:cNvSpPr txBox="1">
            <a:spLocks noChangeArrowheads="1"/>
          </p:cNvSpPr>
          <p:nvPr/>
        </p:nvSpPr>
        <p:spPr bwMode="auto">
          <a:xfrm>
            <a:off x="979267" y="4144790"/>
            <a:ext cx="154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Medical Editing</a:t>
            </a:r>
          </a:p>
        </p:txBody>
      </p:sp>
      <p:sp>
        <p:nvSpPr>
          <p:cNvPr id="12314" name="TextBox 56">
            <a:extLst>
              <a:ext uri="{FF2B5EF4-FFF2-40B4-BE49-F238E27FC236}">
                <a16:creationId xmlns:a16="http://schemas.microsoft.com/office/drawing/2014/main" id="{1F77E82E-EC67-46F6-B5CE-61DAFFF33377}"/>
              </a:ext>
            </a:extLst>
          </p:cNvPr>
          <p:cNvSpPr txBox="1">
            <a:spLocks noChangeArrowheads="1"/>
          </p:cNvSpPr>
          <p:nvPr/>
        </p:nvSpPr>
        <p:spPr bwMode="auto">
          <a:xfrm>
            <a:off x="2644363" y="5868627"/>
            <a:ext cx="1547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Final Item Review</a:t>
            </a:r>
          </a:p>
        </p:txBody>
      </p:sp>
      <p:sp>
        <p:nvSpPr>
          <p:cNvPr id="12315" name="TextBox 57">
            <a:extLst>
              <a:ext uri="{FF2B5EF4-FFF2-40B4-BE49-F238E27FC236}">
                <a16:creationId xmlns:a16="http://schemas.microsoft.com/office/drawing/2014/main" id="{46D4C389-A9EE-4370-A39C-4EA540550262}"/>
              </a:ext>
            </a:extLst>
          </p:cNvPr>
          <p:cNvSpPr txBox="1">
            <a:spLocks noChangeArrowheads="1"/>
          </p:cNvSpPr>
          <p:nvPr/>
        </p:nvSpPr>
        <p:spPr bwMode="auto">
          <a:xfrm>
            <a:off x="4833937" y="5868627"/>
            <a:ext cx="2524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a:t>Exam Approved for Publication</a:t>
            </a:r>
          </a:p>
        </p:txBody>
      </p:sp>
      <p:pic>
        <p:nvPicPr>
          <p:cNvPr id="12316" name="Picture 7">
            <a:extLst>
              <a:ext uri="{FF2B5EF4-FFF2-40B4-BE49-F238E27FC236}">
                <a16:creationId xmlns:a16="http://schemas.microsoft.com/office/drawing/2014/main" id="{DF78DF15-ACF4-4E59-B609-5C53F0E215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2988" y="5805488"/>
            <a:ext cx="1854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Box 28">
            <a:extLst>
              <a:ext uri="{FF2B5EF4-FFF2-40B4-BE49-F238E27FC236}">
                <a16:creationId xmlns:a16="http://schemas.microsoft.com/office/drawing/2014/main" id="{39FD8FBE-5E4F-4E1B-BF5E-C047F8723388}"/>
              </a:ext>
            </a:extLst>
          </p:cNvPr>
          <p:cNvSpPr txBox="1">
            <a:spLocks noChangeArrowheads="1"/>
          </p:cNvSpPr>
          <p:nvPr/>
        </p:nvSpPr>
        <p:spPr bwMode="auto">
          <a:xfrm>
            <a:off x="0" y="0"/>
            <a:ext cx="12192000" cy="153988"/>
          </a:xfrm>
          <a:prstGeom prst="rect">
            <a:avLst/>
          </a:prstGeom>
          <a:solidFill>
            <a:srgbClr val="CC00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400">
              <a:latin typeface="Arial" panose="020B0604020202020204" pitchFamily="34" charset="0"/>
              <a:cs typeface="Arial" panose="020B0604020202020204" pitchFamily="34" charset="0"/>
            </a:endParaRPr>
          </a:p>
        </p:txBody>
      </p:sp>
      <p:sp>
        <p:nvSpPr>
          <p:cNvPr id="62" name="Title 1">
            <a:extLst>
              <a:ext uri="{FF2B5EF4-FFF2-40B4-BE49-F238E27FC236}">
                <a16:creationId xmlns:a16="http://schemas.microsoft.com/office/drawing/2014/main" id="{EF07FC2E-C0E5-4EB3-BD2B-2683E6B41AF6}"/>
              </a:ext>
            </a:extLst>
          </p:cNvPr>
          <p:cNvSpPr txBox="1">
            <a:spLocks noChangeArrowheads="1"/>
          </p:cNvSpPr>
          <p:nvPr/>
        </p:nvSpPr>
        <p:spPr>
          <a:xfrm>
            <a:off x="330200" y="315913"/>
            <a:ext cx="8454572" cy="630144"/>
          </a:xfrm>
          <a:prstGeom prst="rect">
            <a:avLst/>
          </a:prstGeom>
        </p:spPr>
        <p:txBody>
          <a:bodyPr/>
          <a:lstStyle>
            <a:lvl1pPr algn="l" defTabSz="684213" rtl="0" eaLnBrk="0" fontAlgn="base" hangingPunct="0">
              <a:lnSpc>
                <a:spcPct val="90000"/>
              </a:lnSpc>
              <a:spcBef>
                <a:spcPct val="0"/>
              </a:spcBef>
              <a:spcAft>
                <a:spcPct val="0"/>
              </a:spcAft>
              <a:defRPr sz="3200" b="1" kern="1200">
                <a:solidFill>
                  <a:srgbClr val="595959"/>
                </a:solidFill>
                <a:latin typeface="+mj-lt"/>
                <a:ea typeface="+mj-ea"/>
                <a:cs typeface="+mj-cs"/>
              </a:defRPr>
            </a:lvl1pPr>
            <a:lvl2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2pPr>
            <a:lvl3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3pPr>
            <a:lvl4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4pPr>
            <a:lvl5pPr algn="l" defTabSz="684213" rtl="0" eaLnBrk="0" fontAlgn="base" hangingPunct="0">
              <a:lnSpc>
                <a:spcPct val="90000"/>
              </a:lnSpc>
              <a:spcBef>
                <a:spcPct val="0"/>
              </a:spcBef>
              <a:spcAft>
                <a:spcPct val="0"/>
              </a:spcAft>
              <a:defRPr sz="3200" b="1">
                <a:solidFill>
                  <a:srgbClr val="595959"/>
                </a:solidFill>
                <a:latin typeface="Calibri Light" panose="020F0302020204030204" pitchFamily="34" charset="0"/>
              </a:defRPr>
            </a:lvl5pPr>
            <a:lvl6pPr marL="4572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6pPr>
            <a:lvl7pPr marL="9144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7pPr>
            <a:lvl8pPr marL="13716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8pPr>
            <a:lvl9pPr marL="1828800" algn="l" defTabSz="684213" rtl="0" fontAlgn="base">
              <a:lnSpc>
                <a:spcPct val="90000"/>
              </a:lnSpc>
              <a:spcBef>
                <a:spcPct val="0"/>
              </a:spcBef>
              <a:spcAft>
                <a:spcPct val="0"/>
              </a:spcAft>
              <a:defRPr sz="3200" b="1">
                <a:solidFill>
                  <a:srgbClr val="595959"/>
                </a:solidFill>
                <a:latin typeface="Calibri Light" panose="020F0302020204030204" pitchFamily="34" charset="0"/>
              </a:defRPr>
            </a:lvl9pPr>
          </a:lstStyle>
          <a:p>
            <a:r>
              <a:rPr lang="en-US" altLang="en-US">
                <a:solidFill>
                  <a:srgbClr val="CC0033"/>
                </a:solidFill>
                <a:latin typeface="+mn-lt"/>
                <a:cs typeface="Arial" panose="020B0604020202020204" pitchFamily="34" charset="0"/>
              </a:rPr>
              <a:t>Examination Development Process</a:t>
            </a:r>
            <a:endParaRPr lang="en-US" altLang="en-US">
              <a:solidFill>
                <a:srgbClr val="CC0033"/>
              </a:solidFill>
              <a:latin typeface="+mn-lt"/>
            </a:endParaRPr>
          </a:p>
        </p:txBody>
      </p:sp>
      <p:graphicFrame>
        <p:nvGraphicFramePr>
          <p:cNvPr id="2" name="Object 1">
            <a:extLst>
              <a:ext uri="{FF2B5EF4-FFF2-40B4-BE49-F238E27FC236}">
                <a16:creationId xmlns:a16="http://schemas.microsoft.com/office/drawing/2014/main" id="{09494D7C-A936-58F6-BA9C-5F21D582AD04}"/>
              </a:ext>
            </a:extLst>
          </p:cNvPr>
          <p:cNvGraphicFramePr>
            <a:graphicFrameLocks noChangeAspect="1"/>
          </p:cNvGraphicFramePr>
          <p:nvPr>
            <p:extLst>
              <p:ext uri="{D42A27DB-BD31-4B8C-83A1-F6EECF244321}">
                <p14:modId xmlns:p14="http://schemas.microsoft.com/office/powerpoint/2010/main" val="2642266064"/>
              </p:ext>
            </p:extLst>
          </p:nvPr>
        </p:nvGraphicFramePr>
        <p:xfrm>
          <a:off x="9695491" y="3374764"/>
          <a:ext cx="1100834" cy="1341232"/>
        </p:xfrm>
        <a:graphic>
          <a:graphicData uri="http://schemas.openxmlformats.org/presentationml/2006/ole">
            <mc:AlternateContent xmlns:mc="http://schemas.openxmlformats.org/markup-compatibility/2006">
              <mc:Choice xmlns:v="urn:schemas-microsoft-com:vml" Requires="v">
                <p:oleObj r:id="rId13" imgW="1468800" imgH="1788840" progId="">
                  <p:embed/>
                </p:oleObj>
              </mc:Choice>
              <mc:Fallback>
                <p:oleObj r:id="rId13" imgW="1468800" imgH="1788840" progId="">
                  <p:embed/>
                  <p:pic>
                    <p:nvPicPr>
                      <p:cNvPr id="2" name="Object 1">
                        <a:extLst>
                          <a:ext uri="{FF2B5EF4-FFF2-40B4-BE49-F238E27FC236}">
                            <a16:creationId xmlns:a16="http://schemas.microsoft.com/office/drawing/2014/main" id="{09494D7C-A936-58F6-BA9C-5F21D582AD04}"/>
                          </a:ext>
                        </a:extLst>
                      </p:cNvPr>
                      <p:cNvPicPr/>
                      <p:nvPr/>
                    </p:nvPicPr>
                    <p:blipFill>
                      <a:blip r:embed="rId14"/>
                      <a:stretch>
                        <a:fillRect/>
                      </a:stretch>
                    </p:blipFill>
                    <p:spPr>
                      <a:xfrm>
                        <a:off x="9695491" y="3374764"/>
                        <a:ext cx="1100834" cy="1341232"/>
                      </a:xfrm>
                      <a:prstGeom prst="rect">
                        <a:avLst/>
                      </a:prstGeom>
                    </p:spPr>
                  </p:pic>
                </p:oleObj>
              </mc:Fallback>
            </mc:AlternateContent>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 PPT - Wide Screen.pptx" id="{EB00BC02-E70D-4FA0-90D8-1D94CA4A7406}" vid="{5F23D685-CF1E-4387-9A12-F30220B7B125}"/>
    </a:ext>
  </a:extLst>
</a:theme>
</file>

<file path=ppt/theme/theme2.xml><?xml version="1.0" encoding="utf-8"?>
<a:theme xmlns:a="http://schemas.openxmlformats.org/drawingml/2006/main" name="Office Theme">
  <a:themeElements>
    <a:clrScheme name="AAO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D4CEAB-E77C-8F45-8092-0C0787D8B517}" vid="{79C26378-CA06-BA47-9775-847456FADD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0FF8A63D87CD438DF38E6B6E3F64CF" ma:contentTypeVersion="12" ma:contentTypeDescription="Create a new document." ma:contentTypeScope="" ma:versionID="a9970e847d62cac40a098c4fd58f58a1">
  <xsd:schema xmlns:xsd="http://www.w3.org/2001/XMLSchema" xmlns:xs="http://www.w3.org/2001/XMLSchema" xmlns:p="http://schemas.microsoft.com/office/2006/metadata/properties" xmlns:ns2="3d5d58d1-1505-426e-9cc0-3c2e3ea77c8e" xmlns:ns3="d758f1d3-a930-4bc9-a19e-a0cb5fe14599" targetNamespace="http://schemas.microsoft.com/office/2006/metadata/properties" ma:root="true" ma:fieldsID="be472413b30c2226ab1233edf865966f" ns2:_="" ns3:_="">
    <xsd:import namespace="3d5d58d1-1505-426e-9cc0-3c2e3ea77c8e"/>
    <xsd:import namespace="d758f1d3-a930-4bc9-a19e-a0cb5fe14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d58d1-1505-426e-9cc0-3c2e3ea77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8f1d3-a930-4bc9-a19e-a0cb5fe145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758f1d3-a930-4bc9-a19e-a0cb5fe14599">
      <UserInfo>
        <DisplayName>Crumlish, Christina</DisplayName>
        <AccountId>8</AccountId>
        <AccountType/>
      </UserInfo>
      <UserInfo>
        <DisplayName>Delaney, Astrid</DisplayName>
        <AccountId>22</AccountId>
        <AccountType/>
      </UserInfo>
      <UserInfo>
        <DisplayName>Marshall, David</DisplayName>
        <AccountId>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37EA6-748F-4D06-8A9E-D4AE3A8FFF30}">
  <ds:schemaRefs>
    <ds:schemaRef ds:uri="3d5d58d1-1505-426e-9cc0-3c2e3ea77c8e"/>
    <ds:schemaRef ds:uri="d758f1d3-a930-4bc9-a19e-a0cb5fe14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B7A13A-35C5-4F8F-B944-7335F3520375}">
  <ds:schemaRefs>
    <ds:schemaRef ds:uri="http://www.w3.org/XML/1998/namespace"/>
    <ds:schemaRef ds:uri="http://purl.org/dc/dcmitype/"/>
    <ds:schemaRef ds:uri="d758f1d3-a930-4bc9-a19e-a0cb5fe14599"/>
    <ds:schemaRef ds:uri="http://schemas.microsoft.com/office/infopath/2007/PartnerControls"/>
    <ds:schemaRef ds:uri="3d5d58d1-1505-426e-9cc0-3c2e3ea77c8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FC290884-4948-4F42-B9F5-E558055FB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3066</Words>
  <Application>Microsoft Office PowerPoint</Application>
  <PresentationFormat>Widescreen</PresentationFormat>
  <Paragraphs>370</Paragraphs>
  <Slides>24</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0</vt:i4>
      </vt:variant>
      <vt:variant>
        <vt:lpstr>Slide Titles</vt:lpstr>
      </vt:variant>
      <vt:variant>
        <vt:i4>24</vt:i4>
      </vt:variant>
    </vt:vector>
  </HeadingPairs>
  <TitlesOfParts>
    <vt:vector size="33" baseType="lpstr">
      <vt:lpstr>Arial</vt:lpstr>
      <vt:lpstr>Arial Black</vt:lpstr>
      <vt:lpstr>Calibri</vt:lpstr>
      <vt:lpstr>Calibri Light</vt:lpstr>
      <vt:lpstr>Helvetica Neue</vt:lpstr>
      <vt:lpstr>Palace Script MT</vt:lpstr>
      <vt:lpstr>Wingdings</vt:lpstr>
      <vt:lpstr>AAOS Academy Wide</vt:lpstr>
      <vt:lpstr>Office Theme</vt:lpstr>
      <vt:lpstr>2024 Education Assessments and Examinations  Committee Meeting</vt:lpstr>
      <vt:lpstr>Agenda</vt:lpstr>
      <vt:lpstr>Introductions</vt:lpstr>
      <vt:lpstr>Disclosures</vt:lpstr>
      <vt:lpstr>Disclosures (cont.)</vt:lpstr>
      <vt:lpstr>Disclosures (cont.)</vt:lpstr>
      <vt:lpstr>Retiring Members</vt:lpstr>
      <vt:lpstr>Functions of Committee Members</vt:lpstr>
      <vt:lpstr>PowerPoint Presentation</vt:lpstr>
      <vt:lpstr>PowerPoint Presentation</vt:lpstr>
      <vt:lpstr>PowerPoint Presentation</vt:lpstr>
      <vt:lpstr>PowerPoint Presentation</vt:lpstr>
      <vt:lpstr>PowerPoint Presentation</vt:lpstr>
      <vt:lpstr>Item Difficulty: Content Areas (ACGME residents)</vt:lpstr>
      <vt:lpstr>PowerPoint Presentation</vt:lpstr>
      <vt:lpstr>4-Year Analysis: Pass Rates  (ACGME residents)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Geoghegan, Maureen</dc:creator>
  <cp:lastModifiedBy>Marshall, David</cp:lastModifiedBy>
  <cp:revision>2</cp:revision>
  <dcterms:created xsi:type="dcterms:W3CDTF">2016-02-19T16:32:04Z</dcterms:created>
  <dcterms:modified xsi:type="dcterms:W3CDTF">2024-02-13T02:36:22Z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5F8792CF-95AE-4B4E-97B7-3D6BAB7DB543</vt:lpwstr>
  </property>
  <property fmtid="{D5CDD505-2E9C-101B-9397-08002B2CF9AE}" pid="3" name="ArticulatePath">
    <vt:lpwstr>EAEC Business Meeting 2022</vt:lpwstr>
  </property>
  <property fmtid="{D5CDD505-2E9C-101B-9397-08002B2CF9AE}" pid="4" name="ContentTypeId">
    <vt:lpwstr>0x010100EA0FF8A63D87CD438DF38E6B6E3F64CF</vt:lpwstr>
  </property>
</Properties>
</file>