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69"/>
  </p:notesMasterIdLst>
  <p:handoutMasterIdLst>
    <p:handoutMasterId r:id="rId70"/>
  </p:handoutMasterIdLst>
  <p:sldIdLst>
    <p:sldId id="256" r:id="rId2"/>
    <p:sldId id="347" r:id="rId3"/>
    <p:sldId id="348" r:id="rId4"/>
    <p:sldId id="349" r:id="rId5"/>
    <p:sldId id="350" r:id="rId6"/>
    <p:sldId id="351" r:id="rId7"/>
    <p:sldId id="403" r:id="rId8"/>
    <p:sldId id="404" r:id="rId9"/>
    <p:sldId id="428" r:id="rId10"/>
    <p:sldId id="431" r:id="rId11"/>
    <p:sldId id="400" r:id="rId12"/>
    <p:sldId id="371" r:id="rId13"/>
    <p:sldId id="402" r:id="rId14"/>
    <p:sldId id="401" r:id="rId15"/>
    <p:sldId id="398" r:id="rId16"/>
    <p:sldId id="406" r:id="rId17"/>
    <p:sldId id="407" r:id="rId18"/>
    <p:sldId id="408" r:id="rId19"/>
    <p:sldId id="409" r:id="rId20"/>
    <p:sldId id="410" r:id="rId21"/>
    <p:sldId id="411" r:id="rId22"/>
    <p:sldId id="412" r:id="rId23"/>
    <p:sldId id="413" r:id="rId24"/>
    <p:sldId id="414" r:id="rId25"/>
    <p:sldId id="415" r:id="rId26"/>
    <p:sldId id="416" r:id="rId27"/>
    <p:sldId id="417" r:id="rId28"/>
    <p:sldId id="418" r:id="rId29"/>
    <p:sldId id="419" r:id="rId30"/>
    <p:sldId id="420" r:id="rId31"/>
    <p:sldId id="430" r:id="rId32"/>
    <p:sldId id="421" r:id="rId33"/>
    <p:sldId id="422" r:id="rId34"/>
    <p:sldId id="423" r:id="rId35"/>
    <p:sldId id="424" r:id="rId36"/>
    <p:sldId id="425" r:id="rId37"/>
    <p:sldId id="426" r:id="rId38"/>
    <p:sldId id="259" r:id="rId39"/>
    <p:sldId id="276" r:id="rId40"/>
    <p:sldId id="275" r:id="rId41"/>
    <p:sldId id="264" r:id="rId42"/>
    <p:sldId id="269" r:id="rId43"/>
    <p:sldId id="260" r:id="rId44"/>
    <p:sldId id="265" r:id="rId45"/>
    <p:sldId id="267" r:id="rId46"/>
    <p:sldId id="289" r:id="rId47"/>
    <p:sldId id="290" r:id="rId48"/>
    <p:sldId id="291" r:id="rId49"/>
    <p:sldId id="339" r:id="rId50"/>
    <p:sldId id="337" r:id="rId51"/>
    <p:sldId id="325" r:id="rId52"/>
    <p:sldId id="341" r:id="rId53"/>
    <p:sldId id="340" r:id="rId54"/>
    <p:sldId id="342" r:id="rId55"/>
    <p:sldId id="344" r:id="rId56"/>
    <p:sldId id="284" r:id="rId57"/>
    <p:sldId id="285" r:id="rId58"/>
    <p:sldId id="286" r:id="rId59"/>
    <p:sldId id="345" r:id="rId60"/>
    <p:sldId id="326" r:id="rId61"/>
    <p:sldId id="287" r:id="rId62"/>
    <p:sldId id="257" r:id="rId63"/>
    <p:sldId id="258" r:id="rId64"/>
    <p:sldId id="343" r:id="rId65"/>
    <p:sldId id="338" r:id="rId66"/>
    <p:sldId id="288" r:id="rId67"/>
    <p:sldId id="261" r:id="rId68"/>
  </p:sldIdLst>
  <p:sldSz cx="9144000" cy="6858000" type="screen4x3"/>
  <p:notesSz cx="6985000" cy="9283700"/>
  <p:custDataLst>
    <p:tags r:id="rId7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Teuscher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6573" autoAdjust="0"/>
    <p:restoredTop sz="79349"/>
  </p:normalViewPr>
  <p:slideViewPr>
    <p:cSldViewPr snapToGrid="0">
      <p:cViewPr varScale="1">
        <p:scale>
          <a:sx n="96" d="100"/>
          <a:sy n="96" d="100"/>
        </p:scale>
        <p:origin x="201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8B71D20-D243-4A66-9D84-EE1A1FCA88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7264B2-A011-4DF5-BDFC-621C8150C8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E1D8AEAC-0AA8-45A1-8917-45EE39A8AE13}" type="datetimeFigureOut">
              <a:rPr lang="en-US" smtClean="0"/>
              <a:t>2/6/24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2F143D-2941-432B-BC05-3513D59991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6A28BB-4F36-4A68-AC30-75DF6B7AD0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A667516F-AC45-4535-9D9E-B4F969E18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53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221B1EAC-A4F3-4EA5-A4FA-C9AB21F9935B}" type="datetimeFigureOut">
              <a:rPr lang="en-US" smtClean="0"/>
              <a:t>2/6/24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60463"/>
            <a:ext cx="417830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B1317D79-ED96-41AA-BCF2-E8BEA9192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527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17D79-ED96-41AA-BCF2-E8BEA9192E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97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About 180 Hand Positions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17D79-ED96-41AA-BCF2-E8BEA9192E9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11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Residency match rate 64% in 2022, number of applications per applicant increased  from 46 to 86.</a:t>
            </a:r>
          </a:p>
          <a:p>
            <a:r>
              <a:rPr lang="en-US" dirty="0"/>
              <a:t>Allopathic senior med students 14 – 16 interviews</a:t>
            </a:r>
          </a:p>
          <a:p>
            <a:r>
              <a:rPr lang="en-US" dirty="0"/>
              <a:t>Step 1 going pass fail makes it harder.  Ortho residencies allow 30 “signals” in the match </a:t>
            </a:r>
            <a:r>
              <a:rPr lang="en-US" dirty="0" err="1"/>
              <a:t>derm</a:t>
            </a:r>
            <a:r>
              <a:rPr lang="en-US" dirty="0"/>
              <a:t> and gen </a:t>
            </a:r>
            <a:r>
              <a:rPr lang="en-US" dirty="0" err="1"/>
              <a:t>surg</a:t>
            </a:r>
            <a:r>
              <a:rPr lang="en-US" dirty="0"/>
              <a:t> 3 – 5 signals, applicants who signal has 24% chance of interview </a:t>
            </a:r>
          </a:p>
          <a:p>
            <a:r>
              <a:rPr lang="en-US" dirty="0"/>
              <a:t>1% if they did no signal.  Virtual residency interviews saved average of $5000 per applicant.   Some residencies got 1000 applicants any may put in a lot of filters that may </a:t>
            </a:r>
          </a:p>
          <a:p>
            <a:r>
              <a:rPr lang="en-US" dirty="0"/>
              <a:t>Hurt diversity   Match 2024 fellowship:  April 9</a:t>
            </a:r>
            <a:r>
              <a:rPr lang="en-US" baseline="30000" dirty="0"/>
              <a:t>th</a:t>
            </a:r>
            <a:r>
              <a:rPr lang="en-US" dirty="0"/>
              <a:t> deadline, April 16</a:t>
            </a:r>
            <a:r>
              <a:rPr lang="en-US" baseline="30000" dirty="0"/>
              <a:t>th</a:t>
            </a:r>
            <a:r>
              <a:rPr lang="en-US" dirty="0"/>
              <a:t> results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17D79-ED96-41AA-BCF2-E8BEA9192E9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72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Designated Institutional Officials (</a:t>
            </a:r>
            <a:r>
              <a:rPr lang="en-US" i="1"/>
              <a:t>DIO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17D79-ED96-41AA-BCF2-E8BEA9192E9B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38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Pam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rstine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3C53-6EFB-074F-A48F-3DDFA09466F7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8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3512" y="2944904"/>
            <a:ext cx="6858000" cy="1721505"/>
          </a:xfrm>
        </p:spPr>
        <p:txBody>
          <a:bodyPr anchor="b"/>
          <a:lstStyle>
            <a:lvl1pPr algn="ctr">
              <a:defRPr sz="3375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3512" y="4758485"/>
            <a:ext cx="6858000" cy="1144774"/>
          </a:xfrm>
        </p:spPr>
        <p:txBody>
          <a:bodyPr/>
          <a:lstStyle>
            <a:lvl1pPr marL="0" indent="0" algn="ctr">
              <a:buNone/>
              <a:defRPr sz="1350">
                <a:solidFill>
                  <a:schemeClr val="bg2">
                    <a:lumMod val="50000"/>
                  </a:schemeClr>
                </a:solidFill>
              </a:defRPr>
            </a:lvl1pPr>
            <a:lvl2pPr marL="257162" indent="0" algn="ctr">
              <a:buNone/>
              <a:defRPr sz="1125"/>
            </a:lvl2pPr>
            <a:lvl3pPr marL="514325" indent="0" algn="ctr">
              <a:buNone/>
              <a:defRPr sz="1013"/>
            </a:lvl3pPr>
            <a:lvl4pPr marL="771487" indent="0" algn="ctr">
              <a:buNone/>
              <a:defRPr sz="900"/>
            </a:lvl4pPr>
            <a:lvl5pPr marL="1028649" indent="0" algn="ctr">
              <a:buNone/>
              <a:defRPr sz="900"/>
            </a:lvl5pPr>
            <a:lvl6pPr marL="1285811" indent="0" algn="ctr">
              <a:buNone/>
              <a:defRPr sz="900"/>
            </a:lvl6pPr>
            <a:lvl7pPr marL="1542973" indent="0" algn="ctr">
              <a:buNone/>
              <a:defRPr sz="900"/>
            </a:lvl7pPr>
            <a:lvl8pPr marL="1800135" indent="0" algn="ctr">
              <a:buNone/>
              <a:defRPr sz="900"/>
            </a:lvl8pPr>
            <a:lvl9pPr marL="2057297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03513" y="6356361"/>
            <a:ext cx="1482538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B0FBD7-EC48-4EA6-9635-85A1D662E62F}" type="datetimeFigureOut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1758ED00-BC3A-412B-ABCC-52E7534B1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52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7160"/>
            <a:ext cx="2949178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137160"/>
            <a:ext cx="4629150" cy="5411788"/>
          </a:xfrm>
        </p:spPr>
        <p:txBody>
          <a:bodyPr/>
          <a:lstStyle>
            <a:lvl1pPr marL="0" indent="0">
              <a:buNone/>
              <a:defRPr sz="1800"/>
            </a:lvl1pPr>
            <a:lvl2pPr marL="257162" indent="0">
              <a:buNone/>
              <a:defRPr sz="1575"/>
            </a:lvl2pPr>
            <a:lvl3pPr marL="514325" indent="0">
              <a:buNone/>
              <a:defRPr sz="1350"/>
            </a:lvl3pPr>
            <a:lvl4pPr marL="771487" indent="0">
              <a:buNone/>
              <a:defRPr sz="1125"/>
            </a:lvl4pPr>
            <a:lvl5pPr marL="1028649" indent="0">
              <a:buNone/>
              <a:defRPr sz="1125"/>
            </a:lvl5pPr>
            <a:lvl6pPr marL="1285811" indent="0">
              <a:buNone/>
              <a:defRPr sz="1125"/>
            </a:lvl6pPr>
            <a:lvl7pPr marL="1542973" indent="0">
              <a:buNone/>
              <a:defRPr sz="1125"/>
            </a:lvl7pPr>
            <a:lvl8pPr marL="1800135" indent="0">
              <a:buNone/>
              <a:defRPr sz="1125"/>
            </a:lvl8pPr>
            <a:lvl9pPr marL="2057297" indent="0">
              <a:buNone/>
              <a:defRPr sz="112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173736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62" indent="0">
              <a:buNone/>
              <a:defRPr sz="788"/>
            </a:lvl2pPr>
            <a:lvl3pPr marL="514325" indent="0">
              <a:buNone/>
              <a:defRPr sz="675"/>
            </a:lvl3pPr>
            <a:lvl4pPr marL="771487" indent="0">
              <a:buNone/>
              <a:defRPr sz="563"/>
            </a:lvl4pPr>
            <a:lvl5pPr marL="1028649" indent="0">
              <a:buNone/>
              <a:defRPr sz="563"/>
            </a:lvl5pPr>
            <a:lvl6pPr marL="1285811" indent="0">
              <a:buNone/>
              <a:defRPr sz="563"/>
            </a:lvl6pPr>
            <a:lvl7pPr marL="1542973" indent="0">
              <a:buNone/>
              <a:defRPr sz="563"/>
            </a:lvl7pPr>
            <a:lvl8pPr marL="1800135" indent="0">
              <a:buNone/>
              <a:defRPr sz="563"/>
            </a:lvl8pPr>
            <a:lvl9pPr marL="2057297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0FBD7-EC48-4EA6-9635-85A1D662E62F}" type="datetimeFigureOut">
              <a:rPr lang="en-US" smtClean="0"/>
              <a:t>2/6/24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ED00-BC3A-412B-ABCC-52E7534B1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27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0FBD7-EC48-4EA6-9635-85A1D662E62F}" type="datetimeFigureOut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ED00-BC3A-412B-ABCC-52E7534B1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71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137171"/>
            <a:ext cx="1971675" cy="53767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137171"/>
            <a:ext cx="5800725" cy="53767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0FBD7-EC48-4EA6-9635-85A1D662E62F}" type="datetimeFigureOut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ED00-BC3A-412B-ABCC-52E7534B1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3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B4269-48F0-4784-A8C4-FB29AB63ED22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99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50815B22-13FE-47CD-9F79-73704A278B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13" y="648698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B74C9-B808-4394-A017-79C83B2524EF}" type="datetime1">
              <a:rPr lang="en-US" smtClean="0"/>
              <a:t>2/6/24</a:t>
            </a:fld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7669539-CB64-44F5-999D-7B9E61F8AF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86588" y="648698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BA076-F3B9-47CB-80C2-BE29F157D04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0557" y="1625601"/>
            <a:ext cx="7874794" cy="4860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09627E-FE70-43A1-B0CB-4D4F6C32C2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556" y="122239"/>
            <a:ext cx="7874794" cy="1355724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8414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275B11D-8F3F-472B-BBCC-A4F7415AC0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1525" y="3543300"/>
            <a:ext cx="2943225" cy="33147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F0629D-1A5F-4F4F-90D6-430379624EF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43437" y="1981201"/>
            <a:ext cx="3729038" cy="4473575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sz="1200">
                <a:solidFill>
                  <a:schemeClr val="tx2">
                    <a:lumMod val="50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Click to edit Master text styles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218C063B-0EE9-4FD5-A116-241C245452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13" y="648698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AE72A-09B6-4D56-855D-4360BD347914}" type="datetime1">
              <a:rPr lang="en-US" smtClean="0"/>
              <a:t>2/6/24</a:t>
            </a:fld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417B369-6569-4DCC-B684-BE1A7C5D0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86588" y="648698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EEC1A7-43C3-481E-95D0-5616242E1A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651" y="539225"/>
            <a:ext cx="2943225" cy="243438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54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C6CF0E0-8FF2-4FE7-AC69-85BEFA656508}"/>
              </a:ext>
            </a:extLst>
          </p:cNvPr>
          <p:cNvCxnSpPr>
            <a:cxnSpLocks/>
          </p:cNvCxnSpPr>
          <p:nvPr userDrawn="1"/>
        </p:nvCxnSpPr>
        <p:spPr>
          <a:xfrm>
            <a:off x="771526" y="457211"/>
            <a:ext cx="85724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212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mar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CB4EDDC-C544-421C-905C-A4D40D98A5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13" y="648698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3EA80-260A-4EE9-83BB-E6DD04DEA906}" type="datetime1">
              <a:rPr lang="en-US" smtClean="0"/>
              <a:t>2/6/24</a:t>
            </a:fld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9CBFDBF-2D2B-469A-9B2F-72F90474FB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86588" y="648698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BA55D6-2810-4163-9D43-FEDA674E2D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622" y="573504"/>
            <a:ext cx="7617620" cy="1369591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54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9E87E0B-D644-4037-B322-715C648BAD3B}"/>
              </a:ext>
            </a:extLst>
          </p:cNvPr>
          <p:cNvCxnSpPr>
            <a:cxnSpLocks/>
          </p:cNvCxnSpPr>
          <p:nvPr userDrawn="1"/>
        </p:nvCxnSpPr>
        <p:spPr>
          <a:xfrm>
            <a:off x="771526" y="457211"/>
            <a:ext cx="85724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663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0FBD7-EC48-4EA6-9635-85A1D662E62F}" type="datetimeFigureOut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ED00-BC3A-412B-ABCC-52E7534B1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88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19784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4199509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62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2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48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297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29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0FBD7-EC48-4EA6-9635-85A1D662E62F}" type="datetimeFigureOut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ED00-BC3A-412B-ABCC-52E7534B1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46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914411"/>
            <a:ext cx="3886200" cy="470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914411"/>
            <a:ext cx="3886200" cy="470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0FBD7-EC48-4EA6-9635-85A1D662E62F}" type="datetimeFigureOut">
              <a:rPr lang="en-US" smtClean="0"/>
              <a:t>2/6/24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ED00-BC3A-412B-ABCC-52E7534B1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86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137160"/>
            <a:ext cx="83439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914400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257162" indent="0">
              <a:buNone/>
              <a:defRPr sz="1125" b="1"/>
            </a:lvl2pPr>
            <a:lvl3pPr marL="514325" indent="0">
              <a:buNone/>
              <a:defRPr sz="1013" b="1"/>
            </a:lvl3pPr>
            <a:lvl4pPr marL="771487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3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7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751124"/>
            <a:ext cx="3868340" cy="38869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914400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257162" indent="0">
              <a:buNone/>
              <a:defRPr sz="1125" b="1"/>
            </a:lvl2pPr>
            <a:lvl3pPr marL="514325" indent="0">
              <a:buNone/>
              <a:defRPr sz="1013" b="1"/>
            </a:lvl3pPr>
            <a:lvl4pPr marL="771487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3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7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751124"/>
            <a:ext cx="3887391" cy="38869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0FBD7-EC48-4EA6-9635-85A1D662E62F}" type="datetimeFigureOut">
              <a:rPr lang="en-US" smtClean="0"/>
              <a:t>2/6/24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ED00-BC3A-412B-ABCC-52E7534B1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12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137160"/>
            <a:ext cx="83439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914400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solidFill>
                  <a:srgbClr val="C00000"/>
                </a:solidFill>
              </a:defRPr>
            </a:lvl1pPr>
            <a:lvl2pPr marL="257162" indent="0">
              <a:buNone/>
              <a:defRPr sz="1125" b="1"/>
            </a:lvl2pPr>
            <a:lvl3pPr marL="514325" indent="0">
              <a:buNone/>
              <a:defRPr sz="1013" b="1"/>
            </a:lvl3pPr>
            <a:lvl4pPr marL="771487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3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7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751124"/>
            <a:ext cx="3868340" cy="38869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914400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solidFill>
                  <a:srgbClr val="C00000"/>
                </a:solidFill>
              </a:defRPr>
            </a:lvl1pPr>
            <a:lvl2pPr marL="257162" indent="0">
              <a:buNone/>
              <a:defRPr sz="1125" b="1"/>
            </a:lvl2pPr>
            <a:lvl3pPr marL="514325" indent="0">
              <a:buNone/>
              <a:defRPr sz="1013" b="1"/>
            </a:lvl3pPr>
            <a:lvl4pPr marL="771487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3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7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751124"/>
            <a:ext cx="3887391" cy="38869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0FBD7-EC48-4EA6-9635-85A1D662E62F}" type="datetimeFigureOut">
              <a:rPr lang="en-US" smtClean="0"/>
              <a:t>2/6/24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ED00-BC3A-412B-ABCC-52E7534B1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42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0FBD7-EC48-4EA6-9635-85A1D662E62F}" type="datetimeFigureOut">
              <a:rPr lang="en-US" smtClean="0"/>
              <a:t>2/6/24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ED00-BC3A-412B-ABCC-52E7534B1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776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0FBD7-EC48-4EA6-9635-85A1D662E62F}" type="datetimeFigureOut">
              <a:rPr lang="en-US" smtClean="0"/>
              <a:t>2/6/24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ED00-BC3A-412B-ABCC-52E7534B1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05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823" y="137160"/>
            <a:ext cx="2900012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3372" y="145098"/>
            <a:ext cx="4551978" cy="5403850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5823" y="1737360"/>
            <a:ext cx="2900012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62" indent="0">
              <a:buNone/>
              <a:defRPr sz="788"/>
            </a:lvl2pPr>
            <a:lvl3pPr marL="514325" indent="0">
              <a:buNone/>
              <a:defRPr sz="675"/>
            </a:lvl3pPr>
            <a:lvl4pPr marL="771487" indent="0">
              <a:buNone/>
              <a:defRPr sz="563"/>
            </a:lvl4pPr>
            <a:lvl5pPr marL="1028649" indent="0">
              <a:buNone/>
              <a:defRPr sz="563"/>
            </a:lvl5pPr>
            <a:lvl6pPr marL="1285811" indent="0">
              <a:buNone/>
              <a:defRPr sz="563"/>
            </a:lvl6pPr>
            <a:lvl7pPr marL="1542973" indent="0">
              <a:buNone/>
              <a:defRPr sz="563"/>
            </a:lvl7pPr>
            <a:lvl8pPr marL="1800135" indent="0">
              <a:buNone/>
              <a:defRPr sz="563"/>
            </a:lvl8pPr>
            <a:lvl9pPr marL="2057297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0FBD7-EC48-4EA6-9635-85A1D662E62F}" type="datetimeFigureOut">
              <a:rPr lang="en-US" smtClean="0"/>
              <a:t>2/6/24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ED00-BC3A-412B-ABCC-52E7534B1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04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1450" y="137161"/>
            <a:ext cx="8343900" cy="685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48543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93477" y="6356361"/>
            <a:ext cx="10925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0FBD7-EC48-4EA6-9635-85A1D662E62F}" type="datetimeFigureOut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8ED00-BC3A-412B-ABCC-52E7534B1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2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p:txStyles>
    <p:titleStyle>
      <a:lvl1pPr algn="l" defTabSz="514325" rtl="0" eaLnBrk="1" latinLnBrk="0" hangingPunct="1">
        <a:lnSpc>
          <a:spcPct val="90000"/>
        </a:lnSpc>
        <a:spcBef>
          <a:spcPct val="0"/>
        </a:spcBef>
        <a:buNone/>
        <a:defRPr sz="2400" b="1" i="0" u="none" kern="1200">
          <a:ln>
            <a:noFill/>
          </a:ln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128582" indent="-128582" algn="l" defTabSz="514325" rtl="0" eaLnBrk="1" latinLnBrk="0" hangingPunct="1">
        <a:lnSpc>
          <a:spcPct val="90000"/>
        </a:lnSpc>
        <a:spcBef>
          <a:spcPts val="563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385743" indent="-128582" algn="l" defTabSz="514325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2100" b="0" i="0" u="none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42905" indent="-128582" algn="l" defTabSz="514325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00068" indent="-128582" algn="l" defTabSz="514325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57230" indent="-128582" algn="l" defTabSz="514325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414392" indent="-128582" algn="l" defTabSz="514325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54" indent="-128582" algn="l" defTabSz="514325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17" indent="-128582" algn="l" defTabSz="514325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878" indent="-128582" algn="l" defTabSz="514325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2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25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487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49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11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2973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35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297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aos.org/disclosure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mailto:steinmann.scott@mayo.edu" TargetMode="Externa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aos.org/disclosure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mailto:steinmann.scott@mayo.edu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3512" y="4782995"/>
            <a:ext cx="6858000" cy="1144774"/>
          </a:xfrm>
        </p:spPr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414174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BOS Fellowship Committee Update</a:t>
            </a:r>
          </a:p>
          <a:p>
            <a:pPr algn="ctr"/>
            <a:endParaRPr lang="en-US" b="1" dirty="0">
              <a:solidFill>
                <a:srgbClr val="333333"/>
              </a:solidFill>
              <a:latin typeface="Oxygen"/>
            </a:endParaRPr>
          </a:p>
          <a:p>
            <a:pPr algn="ctr"/>
            <a:r>
              <a:rPr lang="en-US" sz="2800" b="1" dirty="0"/>
              <a:t>Scott Steinmann, MD</a:t>
            </a:r>
          </a:p>
          <a:p>
            <a:pPr algn="ctr"/>
            <a:r>
              <a:rPr lang="en-US" b="1" i="1" dirty="0"/>
              <a:t>Emeritus Professor of Orthopedic Surgery Mayo Clinic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237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2593D-FAC7-BC45-BB0A-D01FB9FF5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4A6CB-8609-CA42-AB61-A808EB336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684" y="2003612"/>
            <a:ext cx="7886700" cy="4854388"/>
          </a:xfrm>
        </p:spPr>
        <p:txBody>
          <a:bodyPr/>
          <a:lstStyle/>
          <a:p>
            <a:r>
              <a:rPr lang="en-US" dirty="0"/>
              <a:t>Match dates </a:t>
            </a:r>
          </a:p>
          <a:p>
            <a:r>
              <a:rPr lang="en-US" dirty="0"/>
              <a:t>April 9</a:t>
            </a:r>
            <a:r>
              <a:rPr lang="en-US" baseline="30000" dirty="0"/>
              <a:t>th</a:t>
            </a:r>
            <a:r>
              <a:rPr lang="en-US" dirty="0"/>
              <a:t> rank list due from applicants and programs</a:t>
            </a:r>
          </a:p>
          <a:p>
            <a:r>
              <a:rPr lang="en-US" dirty="0"/>
              <a:t>April 16</a:t>
            </a:r>
            <a:r>
              <a:rPr lang="en-US" baseline="30000" dirty="0"/>
              <a:t>th</a:t>
            </a:r>
            <a:r>
              <a:rPr lang="en-US" dirty="0"/>
              <a:t> match results released</a:t>
            </a:r>
          </a:p>
          <a:p>
            <a:r>
              <a:rPr lang="en-US" dirty="0"/>
              <a:t>April 17</a:t>
            </a:r>
            <a:r>
              <a:rPr lang="en-US" baseline="30000" dirty="0"/>
              <a:t>th</a:t>
            </a:r>
            <a:r>
              <a:rPr lang="en-US" dirty="0"/>
              <a:t> post match vacancies announced</a:t>
            </a:r>
          </a:p>
        </p:txBody>
      </p:sp>
    </p:spTree>
    <p:extLst>
      <p:ext uri="{BB962C8B-B14F-4D97-AF65-F5344CB8AC3E}">
        <p14:creationId xmlns:p14="http://schemas.microsoft.com/office/powerpoint/2010/main" val="1267928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DBB4290-496B-4F9D-A3F5-B25DF2C9B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182" y="1663211"/>
            <a:ext cx="7767637" cy="506438"/>
          </a:xfrm>
        </p:spPr>
        <p:txBody>
          <a:bodyPr/>
          <a:lstStyle/>
          <a:p>
            <a:r>
              <a:rPr lang="en-US" sz="2800" dirty="0"/>
              <a:t>Current Match Data 2023-24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7FEB0F0-A3B1-0EB0-B229-6AC6671B6BC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88183" y="2541800"/>
          <a:ext cx="6980586" cy="2883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362">
                  <a:extLst>
                    <a:ext uri="{9D8B030D-6E8A-4147-A177-3AD203B41FA5}">
                      <a16:colId xmlns:a16="http://schemas.microsoft.com/office/drawing/2014/main" val="2127839957"/>
                    </a:ext>
                  </a:extLst>
                </a:gridCol>
                <a:gridCol w="1871408">
                  <a:extLst>
                    <a:ext uri="{9D8B030D-6E8A-4147-A177-3AD203B41FA5}">
                      <a16:colId xmlns:a16="http://schemas.microsoft.com/office/drawing/2014/main" val="1386675501"/>
                    </a:ext>
                  </a:extLst>
                </a:gridCol>
                <a:gridCol w="1871408">
                  <a:extLst>
                    <a:ext uri="{9D8B030D-6E8A-4147-A177-3AD203B41FA5}">
                      <a16:colId xmlns:a16="http://schemas.microsoft.com/office/drawing/2014/main" val="2498362883"/>
                    </a:ext>
                  </a:extLst>
                </a:gridCol>
                <a:gridCol w="1871408">
                  <a:extLst>
                    <a:ext uri="{9D8B030D-6E8A-4147-A177-3AD203B41FA5}">
                      <a16:colId xmlns:a16="http://schemas.microsoft.com/office/drawing/2014/main" val="2304700640"/>
                    </a:ext>
                  </a:extLst>
                </a:gridCol>
              </a:tblGrid>
              <a:tr h="961213">
                <a:tc gridSpan="2">
                  <a:txBody>
                    <a:bodyPr/>
                    <a:lstStyle/>
                    <a:p>
                      <a:r>
                        <a:rPr lang="en-US" dirty="0"/>
                        <a:t>Program Data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Applicant Data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995052"/>
                  </a:ext>
                </a:extLst>
              </a:tr>
              <a:tr h="961213">
                <a:tc>
                  <a:txBody>
                    <a:bodyPr/>
                    <a:lstStyle/>
                    <a:p>
                      <a:r>
                        <a:rPr lang="en-US" dirty="0"/>
                        <a:t>Positions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Registered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283783"/>
                  </a:ext>
                </a:extLst>
              </a:tr>
              <a:tr h="961213">
                <a:tc>
                  <a:txBody>
                    <a:bodyPr/>
                    <a:lstStyle/>
                    <a:p>
                      <a:r>
                        <a:rPr lang="en-US" dirty="0"/>
                        <a:t>Programs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227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3023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23B045C-CF16-4FD0-84AE-32E1B4FF8BA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29056" y="2340556"/>
          <a:ext cx="7626762" cy="3084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4429">
                  <a:extLst>
                    <a:ext uri="{9D8B030D-6E8A-4147-A177-3AD203B41FA5}">
                      <a16:colId xmlns:a16="http://schemas.microsoft.com/office/drawing/2014/main" val="981935072"/>
                    </a:ext>
                  </a:extLst>
                </a:gridCol>
                <a:gridCol w="1410299">
                  <a:extLst>
                    <a:ext uri="{9D8B030D-6E8A-4147-A177-3AD203B41FA5}">
                      <a16:colId xmlns:a16="http://schemas.microsoft.com/office/drawing/2014/main" val="3625744608"/>
                    </a:ext>
                  </a:extLst>
                </a:gridCol>
                <a:gridCol w="1506455">
                  <a:extLst>
                    <a:ext uri="{9D8B030D-6E8A-4147-A177-3AD203B41FA5}">
                      <a16:colId xmlns:a16="http://schemas.microsoft.com/office/drawing/2014/main" val="1246569160"/>
                    </a:ext>
                  </a:extLst>
                </a:gridCol>
                <a:gridCol w="1365579">
                  <a:extLst>
                    <a:ext uri="{9D8B030D-6E8A-4147-A177-3AD203B41FA5}">
                      <a16:colId xmlns:a16="http://schemas.microsoft.com/office/drawing/2014/main" val="4275811941"/>
                    </a:ext>
                  </a:extLst>
                </a:gridCol>
              </a:tblGrid>
              <a:tr h="5141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April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April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April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244794"/>
                  </a:ext>
                </a:extLst>
              </a:tr>
              <a:tr h="51414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Applicants Registered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077BC"/>
                          </a:solidFill>
                        </a:rPr>
                        <a:t>974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961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985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484011"/>
                  </a:ext>
                </a:extLst>
              </a:tr>
              <a:tr h="51414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Applicants Applied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077BC"/>
                          </a:solidFill>
                        </a:rPr>
                        <a:t>915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917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942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710790"/>
                  </a:ext>
                </a:extLst>
              </a:tr>
              <a:tr h="51414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Male/Female  Registered(%)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3077BC"/>
                          </a:solidFill>
                        </a:rPr>
                        <a:t>88% / 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70C0"/>
                          </a:solidFill>
                        </a:rPr>
                        <a:t>86% / 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85% / 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633701"/>
                  </a:ext>
                </a:extLst>
              </a:tr>
              <a:tr h="51414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Pos Offered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077BC"/>
                          </a:solidFill>
                        </a:rPr>
                        <a:t>904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924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915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712728"/>
                  </a:ext>
                </a:extLst>
              </a:tr>
              <a:tr h="51414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Programs Participating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077BC"/>
                          </a:solidFill>
                        </a:rPr>
                        <a:t>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480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477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623270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DDBB4290-496B-4F9D-A3F5-B25DF2C9B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182" y="1663211"/>
            <a:ext cx="7767637" cy="506438"/>
          </a:xfrm>
        </p:spPr>
        <p:txBody>
          <a:bodyPr/>
          <a:lstStyle/>
          <a:p>
            <a:r>
              <a:rPr lang="en-US" sz="2800" dirty="0"/>
              <a:t>Past Match Data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209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DFB37-6203-4B47-89A8-7CE920A40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Applicant Data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34D33A-B7CD-7C4D-A385-D932AE493F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68" y="1747836"/>
            <a:ext cx="8686150" cy="3714180"/>
          </a:xfrm>
        </p:spPr>
      </p:pic>
    </p:spTree>
    <p:extLst>
      <p:ext uri="{BB962C8B-B14F-4D97-AF65-F5344CB8AC3E}">
        <p14:creationId xmlns:p14="http://schemas.microsoft.com/office/powerpoint/2010/main" val="1436000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78924-25F6-BF4D-A798-7FF7755CD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Specialty Data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21B7D3-26FE-C345-AD66-C608E491E0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25" y="1303802"/>
            <a:ext cx="8443957" cy="4389862"/>
          </a:xfrm>
        </p:spPr>
      </p:pic>
    </p:spTree>
    <p:extLst>
      <p:ext uri="{BB962C8B-B14F-4D97-AF65-F5344CB8AC3E}">
        <p14:creationId xmlns:p14="http://schemas.microsoft.com/office/powerpoint/2010/main" val="3683128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7FF2C-5785-F0E5-B21F-E5829489F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 Subspecialty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3043E-9EE3-43B0-7976-87E336889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 applicants (all foreign medical school grads) applied to all subspecialties. </a:t>
            </a:r>
          </a:p>
          <a:p>
            <a:r>
              <a:rPr lang="en-US" dirty="0"/>
              <a:t>36 applied to sports/hip and knee and all are foreign</a:t>
            </a:r>
          </a:p>
          <a:p>
            <a:r>
              <a:rPr lang="en-US" dirty="0"/>
              <a:t>26 applied to foot/ankle and Trauma and all are foreign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80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EF6002B2-219C-4BAA-A95C-36538E39AEA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7AB0102-8ACA-4214-A839-9665520705F6}" type="datetime1">
              <a:rPr lang="en-US" smtClean="0"/>
              <a:pPr/>
              <a:t>2/6/24</a:t>
            </a:fld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5515DA6F-E486-4C5A-B98C-B1ACDA64D4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03CD5FD-27C3-4342-BE41-F411CB8D6931}"/>
              </a:ext>
            </a:extLst>
          </p:cNvPr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1091661" y="1523238"/>
          <a:ext cx="6686835" cy="42803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228945">
                  <a:extLst>
                    <a:ext uri="{9D8B030D-6E8A-4147-A177-3AD203B41FA5}">
                      <a16:colId xmlns:a16="http://schemas.microsoft.com/office/drawing/2014/main" val="1689330750"/>
                    </a:ext>
                  </a:extLst>
                </a:gridCol>
                <a:gridCol w="2228945">
                  <a:extLst>
                    <a:ext uri="{9D8B030D-6E8A-4147-A177-3AD203B41FA5}">
                      <a16:colId xmlns:a16="http://schemas.microsoft.com/office/drawing/2014/main" val="2660631934"/>
                    </a:ext>
                  </a:extLst>
                </a:gridCol>
                <a:gridCol w="2228945">
                  <a:extLst>
                    <a:ext uri="{9D8B030D-6E8A-4147-A177-3AD203B41FA5}">
                      <a16:colId xmlns:a16="http://schemas.microsoft.com/office/drawing/2014/main" val="3909717689"/>
                    </a:ext>
                  </a:extLst>
                </a:gridCol>
              </a:tblGrid>
              <a:tr h="1070090"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  <a:cs typeface="Biome Light" panose="020B0303030204020804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Biome Light" panose="020B0303030204020804" pitchFamily="34" charset="0"/>
                        </a:rPr>
                        <a:t>2023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Biome Light" panose="020B0303030204020804" pitchFamily="34" charset="0"/>
                        </a:rPr>
                        <a:t>2022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928716"/>
                  </a:ext>
                </a:extLst>
              </a:tr>
              <a:tr h="107009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Biome Light" panose="020B0303030204020804" pitchFamily="34" charset="0"/>
                        </a:rPr>
                        <a:t>positions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Biome Light" panose="020B0303030204020804" pitchFamily="34" charset="0"/>
                        </a:rPr>
                        <a:t>921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Biome Light" panose="020B0303030204020804" pitchFamily="34" charset="0"/>
                        </a:rPr>
                        <a:t>904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0208656"/>
                  </a:ext>
                </a:extLst>
              </a:tr>
              <a:tr h="107009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Biome Light" panose="020B0303030204020804" pitchFamily="34" charset="0"/>
                        </a:rPr>
                        <a:t>programs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Biome Light" panose="020B0303030204020804" pitchFamily="34" charset="0"/>
                        </a:rPr>
                        <a:t>498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Biome Light" panose="020B0303030204020804" pitchFamily="34" charset="0"/>
                        </a:rPr>
                        <a:t>480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243071"/>
                  </a:ext>
                </a:extLst>
              </a:tr>
              <a:tr h="107009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Biome Light" panose="020B0303030204020804" pitchFamily="34" charset="0"/>
                        </a:rPr>
                        <a:t>applicants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Biome Light" panose="020B0303030204020804" pitchFamily="34" charset="0"/>
                        </a:rPr>
                        <a:t>975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Biome Light" panose="020B0303030204020804" pitchFamily="34" charset="0"/>
                        </a:rPr>
                        <a:t>972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0879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96F75DE-8A44-4EC5-83C6-95BDDF10D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vs. 2022</a:t>
            </a:r>
            <a:br>
              <a:rPr lang="en-US" dirty="0"/>
            </a:br>
            <a:r>
              <a:rPr lang="en-US" dirty="0"/>
              <a:t>preliminary match 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D9D803-E159-9748-AD88-009DE3B63DFE}"/>
              </a:ext>
            </a:extLst>
          </p:cNvPr>
          <p:cNvSpPr txBox="1"/>
          <p:nvPr/>
        </p:nvSpPr>
        <p:spPr>
          <a:xfrm>
            <a:off x="6035040" y="6327648"/>
            <a:ext cx="2703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provided by SF Match</a:t>
            </a:r>
          </a:p>
        </p:txBody>
      </p:sp>
    </p:spTree>
    <p:extLst>
      <p:ext uri="{BB962C8B-B14F-4D97-AF65-F5344CB8AC3E}">
        <p14:creationId xmlns:p14="http://schemas.microsoft.com/office/powerpoint/2010/main" val="634324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 descr="yellow flowers&#10;">
            <a:extLst>
              <a:ext uri="{FF2B5EF4-FFF2-40B4-BE49-F238E27FC236}">
                <a16:creationId xmlns:a16="http://schemas.microsoft.com/office/drawing/2014/main" id="{1612D3C6-D0D2-4983-8DA7-E3A3B73033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1525" y="3514725"/>
            <a:ext cx="2943225" cy="2486025"/>
          </a:xfrm>
          <a:ln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BD264-B274-4D4C-8E2B-C6F7606B254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43437" y="2343151"/>
            <a:ext cx="3729038" cy="33551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  <a:cs typeface="Biome Light" panose="020B0303030204020804" pitchFamily="34" charset="0"/>
              </a:rPr>
              <a:t>Demographic Data 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cs typeface="Biome Light" panose="020B0303030204020804" pitchFamily="34" charset="0"/>
              </a:rPr>
              <a:t>139 females registered  vs. 131 last year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cs typeface="Biome Light" panose="020B0303030204020804" pitchFamily="34" charset="0"/>
              </a:rPr>
              <a:t>Males /Female ratio about the same</a:t>
            </a:r>
          </a:p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cs typeface="Biome Light" panose="020B0303030204020804" pitchFamily="34" charset="0"/>
              </a:rPr>
              <a:t>Foreign applicant pool about the same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cs typeface="Biome Light" panose="020B0303030204020804" pitchFamily="34" charset="0"/>
              </a:rPr>
              <a:t>-fewer Canadians in 2023  &lt;10 vs. 27 last year</a:t>
            </a:r>
          </a:p>
          <a:p>
            <a:endParaRPr lang="en-US" sz="1800" dirty="0">
              <a:solidFill>
                <a:schemeClr val="tx2">
                  <a:lumMod val="50000"/>
                </a:schemeClr>
              </a:solidFill>
              <a:cs typeface="Biome Light" panose="020B0303030204020804" pitchFamily="34" charset="0"/>
            </a:endParaRPr>
          </a:p>
        </p:txBody>
      </p:sp>
      <p:sp>
        <p:nvSpPr>
          <p:cNvPr id="30" name="Date Placeholder 29">
            <a:extLst>
              <a:ext uri="{FF2B5EF4-FFF2-40B4-BE49-F238E27FC236}">
                <a16:creationId xmlns:a16="http://schemas.microsoft.com/office/drawing/2014/main" id="{5C3C5043-9E0B-4C7C-B3D8-6124850B408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5615077-39AD-4FB2-A061-5884E8516F91}" type="datetime1">
              <a:rPr lang="en-US" smtClean="0"/>
              <a:t>2/6/24</a:t>
            </a:fld>
            <a:endParaRPr lang="en-US" dirty="0"/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AD175D2A-0058-45E0-AAF6-7260876F00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19BF1C0-EE32-4EEE-9539-CE8473AA2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54028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Date Placeholder 35">
            <a:extLst>
              <a:ext uri="{FF2B5EF4-FFF2-40B4-BE49-F238E27FC236}">
                <a16:creationId xmlns:a16="http://schemas.microsoft.com/office/drawing/2014/main" id="{8D56EBED-E2E8-4532-9D58-AEA4BF592BE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2EFFCE6-B714-4312-995E-9A4A689D43F0}" type="datetime1">
              <a:rPr lang="en-US" smtClean="0"/>
              <a:t>2/6/24</a:t>
            </a:fld>
            <a:endParaRPr lang="en-US" dirty="0"/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2448455D-834D-4F56-90F8-4F239B5CA7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B3A48F-6C9B-4B6F-9063-4E2B2F6CF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graphicFrame>
        <p:nvGraphicFramePr>
          <p:cNvPr id="23" name="Table 23">
            <a:extLst>
              <a:ext uri="{FF2B5EF4-FFF2-40B4-BE49-F238E27FC236}">
                <a16:creationId xmlns:a16="http://schemas.microsoft.com/office/drawing/2014/main" id="{A4779ED5-F550-4DD0-A629-AFB3A45D79D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71525" y="2784089"/>
          <a:ext cx="3800475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0475">
                  <a:extLst>
                    <a:ext uri="{9D8B030D-6E8A-4147-A177-3AD203B41FA5}">
                      <a16:colId xmlns:a16="http://schemas.microsoft.com/office/drawing/2014/main" val="3007200546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iome Light" panose="020B0303030204020804" pitchFamily="34" charset="0"/>
                        </a:rPr>
                        <a:t>Match system performing well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iome Light" panose="020B0303030204020804" pitchFamily="34" charset="0"/>
                        </a:rPr>
                        <a:t>Infrastructure upgrades since last year improved our availability during regional provider outages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15998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iome Light" panose="020B0303030204020804" pitchFamily="34" charset="0"/>
                        </a:rPr>
                        <a:t>Hybrid Model of interviews working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iome Light" panose="020B0303030204020804" pitchFamily="34" charset="0"/>
                        </a:rPr>
                        <a:t> 330 programs recorded dates through the system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01207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iome Light" panose="020B0303030204020804" pitchFamily="34" charset="0"/>
                        </a:rPr>
                        <a:t>Match Rules and society code of conduct provided during registration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1895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4894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0E510-8964-0C47-8EE9-A6520E9AA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21" y="123714"/>
            <a:ext cx="8343900" cy="685799"/>
          </a:xfrm>
        </p:spPr>
        <p:txBody>
          <a:bodyPr>
            <a:normAutofit/>
          </a:bodyPr>
          <a:lstStyle/>
          <a:p>
            <a:r>
              <a:rPr lang="en-US" sz="3600" dirty="0"/>
              <a:t>Applicant Data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EC924-B433-6C49-930C-B264DC674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14400"/>
            <a:ext cx="7886700" cy="209774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Applicant pool is larger 969 (47 more than 2021)</a:t>
            </a:r>
          </a:p>
          <a:p>
            <a:pPr marL="0" indent="0">
              <a:buNone/>
            </a:pPr>
            <a:r>
              <a:rPr lang="en-US" dirty="0"/>
              <a:t>• 92% apply to one subspecialty – stable</a:t>
            </a:r>
          </a:p>
          <a:p>
            <a:pPr marL="0" indent="0">
              <a:buNone/>
            </a:pPr>
            <a:r>
              <a:rPr lang="en-US" dirty="0"/>
              <a:t>• Applicants applied to average of about 30 programs </a:t>
            </a:r>
          </a:p>
          <a:p>
            <a:pPr marL="0" indent="0">
              <a:buNone/>
            </a:pP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46B2E8-803D-6D4B-B1D4-3C2D9CE6E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3012141"/>
            <a:ext cx="73279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76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560092" y="838200"/>
            <a:ext cx="7886700" cy="5334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4800" b="1" dirty="0"/>
            </a:br>
            <a:r>
              <a:rPr lang="en-US" sz="4800" b="1" dirty="0"/>
              <a:t>I (and/or my co-authors) have something to disclose.</a:t>
            </a:r>
            <a:br>
              <a:rPr lang="en-US" sz="4000" b="1" dirty="0"/>
            </a:br>
            <a:br>
              <a:rPr lang="en-US" sz="1800" b="1" dirty="0"/>
            </a:br>
            <a:br>
              <a:rPr lang="en-US" sz="1800" b="1" dirty="0"/>
            </a:br>
            <a:br>
              <a:rPr lang="en-US" sz="1800" b="1" dirty="0"/>
            </a:br>
            <a:r>
              <a:rPr lang="en-US" sz="1800" b="1" dirty="0"/>
              <a:t>Detailed disclosure information is available via:</a:t>
            </a:r>
            <a:br>
              <a:rPr lang="en-US" sz="1800" b="1" dirty="0"/>
            </a:br>
            <a:br>
              <a:rPr lang="en-US" sz="1800" b="1" dirty="0"/>
            </a:br>
            <a:r>
              <a:rPr lang="en-US" sz="1800" b="1" dirty="0"/>
              <a:t> The course syllabus, or</a:t>
            </a:r>
            <a:br>
              <a:rPr lang="en-US" sz="1800" b="1" dirty="0"/>
            </a:br>
            <a:r>
              <a:rPr lang="en-US" sz="1800" b="1" dirty="0"/>
              <a:t> </a:t>
            </a:r>
            <a:br>
              <a:rPr lang="en-US" sz="1800" b="1" dirty="0"/>
            </a:br>
            <a:r>
              <a:rPr lang="en-US" sz="1800" b="1" dirty="0"/>
              <a:t>AAOS Disclosure Program on the AAOS website at</a:t>
            </a:r>
            <a:br>
              <a:rPr lang="en-US" sz="1800" b="1" dirty="0"/>
            </a:br>
            <a:r>
              <a:rPr lang="en-US" sz="1800" b="1" dirty="0">
                <a:hlinkClick r:id="rId2"/>
              </a:rPr>
              <a:t>http://www.aaos.org/disclosure</a:t>
            </a:r>
            <a:br>
              <a:rPr lang="en-US" sz="1800" b="1" dirty="0"/>
            </a:br>
            <a:r>
              <a:rPr lang="en-US" sz="2400" b="1" dirty="0"/>
              <a:t> </a:t>
            </a:r>
            <a:endParaRPr lang="en-US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Disclosure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532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7D8E3-5F2E-784E-A336-79CCF84AD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Programs and Positions offered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217878-EE3B-334F-A859-902683D416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50" y="758001"/>
            <a:ext cx="7157123" cy="4818063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7585469-EEB4-2241-91FD-D9CFCD4663FD}"/>
              </a:ext>
            </a:extLst>
          </p:cNvPr>
          <p:cNvSpPr/>
          <p:nvPr/>
        </p:nvSpPr>
        <p:spPr>
          <a:xfrm>
            <a:off x="2232212" y="5576064"/>
            <a:ext cx="53653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Overall:</a:t>
            </a:r>
          </a:p>
          <a:p>
            <a:r>
              <a:rPr lang="en-US" sz="2000" dirty="0">
                <a:latin typeface="Helvetica" pitchFamily="2" charset="0"/>
              </a:rPr>
              <a:t>16 new fellowship programs in SF Match</a:t>
            </a:r>
          </a:p>
          <a:p>
            <a:r>
              <a:rPr lang="en-US" sz="2000" dirty="0">
                <a:latin typeface="Helvetica" pitchFamily="2" charset="0"/>
              </a:rPr>
              <a:t>20 new fellowship positions available</a:t>
            </a:r>
            <a:endParaRPr lang="en-US" sz="2000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391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5148E-C9BA-8948-95AC-70E8DFAC4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Applicant Trends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61B2DB-1D1C-CD4B-A5C4-0342B8301F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733" y="1825625"/>
            <a:ext cx="5346534" cy="4351338"/>
          </a:xfrm>
        </p:spPr>
      </p:pic>
    </p:spTree>
    <p:extLst>
      <p:ext uri="{BB962C8B-B14F-4D97-AF65-F5344CB8AC3E}">
        <p14:creationId xmlns:p14="http://schemas.microsoft.com/office/powerpoint/2010/main" val="637891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A57A2-7689-F047-BCB7-93FAA4D06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Programs and Positions 2022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1CDFDA-DF49-1B44-AE02-780126A4AD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29644"/>
            <a:ext cx="6858000" cy="3543300"/>
          </a:xfrm>
        </p:spPr>
      </p:pic>
    </p:spTree>
    <p:extLst>
      <p:ext uri="{BB962C8B-B14F-4D97-AF65-F5344CB8AC3E}">
        <p14:creationId xmlns:p14="http://schemas.microsoft.com/office/powerpoint/2010/main" val="3477482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E7644F-E8C0-9246-8DCC-8FD7CCFAE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099D5CA-478C-A144-93C9-68CF832568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40" y="563750"/>
            <a:ext cx="8786119" cy="5608450"/>
          </a:xfrm>
        </p:spPr>
      </p:pic>
    </p:spTree>
    <p:extLst>
      <p:ext uri="{BB962C8B-B14F-4D97-AF65-F5344CB8AC3E}">
        <p14:creationId xmlns:p14="http://schemas.microsoft.com/office/powerpoint/2010/main" val="3536938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829BA3-A054-0747-89AF-61CD9D1B5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            Positions Filled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DA354B-39B7-2E43-8FBB-52A947A9D4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810" y="1825625"/>
            <a:ext cx="6168380" cy="4351338"/>
          </a:xfrm>
        </p:spPr>
      </p:pic>
    </p:spTree>
    <p:extLst>
      <p:ext uri="{BB962C8B-B14F-4D97-AF65-F5344CB8AC3E}">
        <p14:creationId xmlns:p14="http://schemas.microsoft.com/office/powerpoint/2010/main" val="12249407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4C3BA-1169-9245-AA37-4651D2DC4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Hand Surgery Match NMRP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F0714F-2C9B-0144-A5CF-925FC32AE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22960"/>
            <a:ext cx="8363712" cy="541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822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69E54-F765-234A-AA61-4703AF64A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Matched Applicants and Number of Applications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1DA7D1-E09C-7044-B914-EA29EBE188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939799"/>
            <a:ext cx="8775385" cy="4875214"/>
          </a:xfrm>
        </p:spPr>
      </p:pic>
    </p:spTree>
    <p:extLst>
      <p:ext uri="{BB962C8B-B14F-4D97-AF65-F5344CB8AC3E}">
        <p14:creationId xmlns:p14="http://schemas.microsoft.com/office/powerpoint/2010/main" val="7003326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8F463-6161-254E-B250-52F8CCB5F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applicants apply to </a:t>
            </a:r>
            <a:r>
              <a:rPr lang="en-US"/>
              <a:t>one specialty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2450B4-B0D6-264A-A3AD-04AE3C901C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116105"/>
            <a:ext cx="8738856" cy="4227213"/>
          </a:xfrm>
        </p:spPr>
      </p:pic>
    </p:spTree>
    <p:extLst>
      <p:ext uri="{BB962C8B-B14F-4D97-AF65-F5344CB8AC3E}">
        <p14:creationId xmlns:p14="http://schemas.microsoft.com/office/powerpoint/2010/main" val="16501168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AEFAAB-371F-6E40-B852-27BBC2969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          ACGME programs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BE3DCA-8A2E-6C4B-9BDC-E66682504A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278" y="1825625"/>
            <a:ext cx="6307444" cy="4351338"/>
          </a:xfrm>
        </p:spPr>
      </p:pic>
    </p:spTree>
    <p:extLst>
      <p:ext uri="{BB962C8B-B14F-4D97-AF65-F5344CB8AC3E}">
        <p14:creationId xmlns:p14="http://schemas.microsoft.com/office/powerpoint/2010/main" val="14708913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0F387B-75F6-9D4E-BE28-4C6F6A33A4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Code of Conduct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55B0D6F-A76A-6546-AA57-D098D5BBA7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i="1" dirty="0"/>
              <a:t>Deterrents to Match violations</a:t>
            </a:r>
          </a:p>
        </p:txBody>
      </p:sp>
    </p:spTree>
    <p:extLst>
      <p:ext uri="{BB962C8B-B14F-4D97-AF65-F5344CB8AC3E}">
        <p14:creationId xmlns:p14="http://schemas.microsoft.com/office/powerpoint/2010/main" val="1890735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Fellowship Oversight 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9330" y="914411"/>
            <a:ext cx="4619908" cy="4709645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/>
              <a:t>Scott Steinmann, MD (Chair)</a:t>
            </a:r>
          </a:p>
          <a:p>
            <a:r>
              <a:rPr lang="en-US" sz="2000" b="1" dirty="0"/>
              <a:t>Jeff Dugas(Vice-Chair)</a:t>
            </a:r>
          </a:p>
          <a:p>
            <a:pPr lvl="1"/>
            <a:r>
              <a:rPr lang="en-US" sz="1700" b="1" dirty="0"/>
              <a:t>Sports Medicine</a:t>
            </a:r>
          </a:p>
          <a:p>
            <a:r>
              <a:rPr lang="en-US" sz="2100" b="1" dirty="0"/>
              <a:t>John Richmond, MD</a:t>
            </a:r>
          </a:p>
          <a:p>
            <a:pPr lvl="1"/>
            <a:r>
              <a:rPr lang="en-US" sz="1700" b="1" dirty="0"/>
              <a:t>Arthroscopy</a:t>
            </a:r>
          </a:p>
          <a:p>
            <a:r>
              <a:rPr lang="en-US" sz="2000" b="1" dirty="0"/>
              <a:t>Elizabeth </a:t>
            </a:r>
            <a:r>
              <a:rPr lang="en-US" sz="2000" b="1" dirty="0" err="1"/>
              <a:t>Gausden</a:t>
            </a:r>
            <a:r>
              <a:rPr lang="en-US" sz="2000" b="1" dirty="0"/>
              <a:t>, MD</a:t>
            </a:r>
          </a:p>
          <a:p>
            <a:pPr lvl="1"/>
            <a:r>
              <a:rPr lang="en-US" sz="1700" b="1" dirty="0"/>
              <a:t>Adult Reconstruction </a:t>
            </a:r>
            <a:endParaRPr lang="en-US" dirty="0"/>
          </a:p>
          <a:p>
            <a:r>
              <a:rPr lang="en-US" sz="2000" b="1" dirty="0"/>
              <a:t>Andrew Schoenfeld, MD</a:t>
            </a:r>
          </a:p>
          <a:p>
            <a:pPr lvl="1"/>
            <a:r>
              <a:rPr lang="en-US" sz="1700" b="1" dirty="0"/>
              <a:t>Spine</a:t>
            </a:r>
          </a:p>
          <a:p>
            <a:r>
              <a:rPr lang="en-US" sz="1900" b="1" dirty="0"/>
              <a:t>Jeremy J McCormick</a:t>
            </a:r>
            <a:r>
              <a:rPr lang="en-US" sz="2000" b="1" dirty="0"/>
              <a:t>, MD</a:t>
            </a:r>
          </a:p>
          <a:p>
            <a:pPr lvl="1"/>
            <a:r>
              <a:rPr lang="en-US" sz="1700" b="1" dirty="0"/>
              <a:t>Foot and Ankle</a:t>
            </a:r>
          </a:p>
          <a:p>
            <a:r>
              <a:rPr lang="en-US" sz="2000" b="1" dirty="0"/>
              <a:t>Dawn </a:t>
            </a:r>
            <a:r>
              <a:rPr lang="en-US" sz="2000" b="1" dirty="0" err="1"/>
              <a:t>Laporte</a:t>
            </a:r>
            <a:r>
              <a:rPr lang="en-US" sz="2000" b="1" dirty="0"/>
              <a:t>, MD</a:t>
            </a:r>
          </a:p>
          <a:p>
            <a:pPr lvl="1"/>
            <a:r>
              <a:rPr lang="en-US" sz="1700" b="1" dirty="0"/>
              <a:t>Hand</a:t>
            </a:r>
          </a:p>
          <a:p>
            <a:r>
              <a:rPr lang="en-US" sz="2000" b="1" dirty="0"/>
              <a:t>Michael Weaver, MD</a:t>
            </a:r>
          </a:p>
          <a:p>
            <a:pPr lvl="1"/>
            <a:r>
              <a:rPr lang="en-US" sz="1700" b="1" dirty="0"/>
              <a:t>Trauma</a:t>
            </a:r>
          </a:p>
          <a:p>
            <a:r>
              <a:rPr 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Santiago Andres Lozano Calderon</a:t>
            </a:r>
            <a:r>
              <a:rPr lang="en-US" dirty="0"/>
              <a:t>, </a:t>
            </a:r>
            <a:r>
              <a:rPr lang="en-US" sz="2000" b="1" dirty="0"/>
              <a:t>MD</a:t>
            </a:r>
          </a:p>
          <a:p>
            <a:pPr lvl="1"/>
            <a:r>
              <a:rPr lang="en-US" sz="1700" b="1" dirty="0"/>
              <a:t>Musculoskeletal Tumor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6384" y="914411"/>
            <a:ext cx="3886200" cy="4709645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/>
              <a:t>Thomas Wright, MD</a:t>
            </a:r>
          </a:p>
          <a:p>
            <a:pPr lvl="1"/>
            <a:r>
              <a:rPr lang="en-US" sz="1700" b="1" dirty="0"/>
              <a:t>Shoulder and Elbow</a:t>
            </a:r>
          </a:p>
          <a:p>
            <a:r>
              <a:rPr lang="en-US" sz="2000" b="1" dirty="0"/>
              <a:t>Meghan N </a:t>
            </a:r>
            <a:r>
              <a:rPr lang="en-US" sz="2000" b="1" dirty="0" err="1"/>
              <a:t>Imrie</a:t>
            </a:r>
            <a:r>
              <a:rPr lang="en-US" sz="2000" b="1" dirty="0"/>
              <a:t>, MD</a:t>
            </a:r>
          </a:p>
          <a:p>
            <a:pPr lvl="1"/>
            <a:r>
              <a:rPr lang="en-US" sz="1700" b="1" dirty="0"/>
              <a:t>Pediatrics</a:t>
            </a:r>
          </a:p>
          <a:p>
            <a:r>
              <a:rPr lang="en-US" sz="2000" b="1" dirty="0"/>
              <a:t>Armando Vidal, MD</a:t>
            </a:r>
          </a:p>
          <a:p>
            <a:pPr lvl="1"/>
            <a:r>
              <a:rPr lang="en-US" sz="1700" b="1" dirty="0"/>
              <a:t>AAOS BOS Chair</a:t>
            </a:r>
          </a:p>
          <a:p>
            <a:pPr marL="257161" lvl="1" indent="0">
              <a:buNone/>
            </a:pPr>
            <a:endParaRPr lang="en-US" sz="1700" b="1" dirty="0"/>
          </a:p>
          <a:p>
            <a:r>
              <a:rPr lang="en-US" sz="2000" b="1" dirty="0"/>
              <a:t>Staff Liaisons</a:t>
            </a:r>
          </a:p>
          <a:p>
            <a:r>
              <a:rPr lang="en-US" sz="1800" b="1" dirty="0"/>
              <a:t>    Ellen </a:t>
            </a:r>
            <a:r>
              <a:rPr lang="en-US" sz="1800" b="1" dirty="0" err="1"/>
              <a:t>Bushong</a:t>
            </a:r>
            <a:endParaRPr lang="en-US" sz="1800" b="1" dirty="0"/>
          </a:p>
          <a:p>
            <a:r>
              <a:rPr lang="en-US" sz="1800" b="1" dirty="0"/>
              <a:t>    Evette Thompson, MA, CDF, CCC</a:t>
            </a:r>
          </a:p>
          <a:p>
            <a:r>
              <a:rPr lang="en-US" sz="1800" b="1" dirty="0"/>
              <a:t>    Donna </a:t>
            </a:r>
            <a:r>
              <a:rPr lang="en-US" sz="1800" b="1" dirty="0" err="1"/>
              <a:t>Malert</a:t>
            </a:r>
            <a:r>
              <a:rPr lang="en-US" sz="1800" b="1" dirty="0"/>
              <a:t>, CAE</a:t>
            </a:r>
          </a:p>
          <a:p>
            <a:r>
              <a:rPr lang="en-US" sz="1800" b="1" dirty="0"/>
              <a:t>    </a:t>
            </a:r>
            <a:r>
              <a:rPr lang="en-US" sz="1800" b="1" dirty="0" err="1"/>
              <a:t>Yasseline</a:t>
            </a:r>
            <a:r>
              <a:rPr lang="en-US" sz="1800" b="1" dirty="0"/>
              <a:t> </a:t>
            </a:r>
            <a:r>
              <a:rPr lang="en-US" sz="1800" b="1" dirty="0" err="1"/>
              <a:t>Knoke</a:t>
            </a:r>
            <a:r>
              <a:rPr lang="en-US" sz="1800" b="1" dirty="0"/>
              <a:t>, MS, CAE</a:t>
            </a:r>
          </a:p>
          <a:p>
            <a:pPr lvl="1"/>
            <a:endParaRPr lang="en-US" dirty="0"/>
          </a:p>
          <a:p>
            <a:pPr lvl="1"/>
            <a:endParaRPr lang="en-US" sz="1900" b="1" dirty="0"/>
          </a:p>
          <a:p>
            <a:pPr lvl="1"/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5156841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2A7AF-E706-41A6-8FE0-C92D52BB3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84A4660-2B4E-49DC-AD33-AED6E69383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707745"/>
            <a:ext cx="7886700" cy="3486580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96A60A0E-9EBA-43D0-9E0B-86CC1F3C3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4194325"/>
            <a:ext cx="7886700" cy="1862062"/>
          </a:xfrm>
          <a:prstGeom prst="rect">
            <a:avLst/>
          </a:prstGeom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9F39029-65FA-4627-9F1B-505AAFD4C5AB}"/>
              </a:ext>
            </a:extLst>
          </p:cNvPr>
          <p:cNvSpPr/>
          <p:nvPr/>
        </p:nvSpPr>
        <p:spPr>
          <a:xfrm>
            <a:off x="628651" y="4194326"/>
            <a:ext cx="7886700" cy="18620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6663BD-0D3B-2F42-8A12-CA1B080264FE}"/>
              </a:ext>
            </a:extLst>
          </p:cNvPr>
          <p:cNvSpPr txBox="1"/>
          <p:nvPr/>
        </p:nvSpPr>
        <p:spPr>
          <a:xfrm>
            <a:off x="1670304" y="6278880"/>
            <a:ext cx="5981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Nothing about consequences or sanctions if a violation occurs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747FE8-8A92-A348-97F5-E5C4A0E13A4E}"/>
              </a:ext>
            </a:extLst>
          </p:cNvPr>
          <p:cNvSpPr txBox="1"/>
          <p:nvPr/>
        </p:nvSpPr>
        <p:spPr>
          <a:xfrm>
            <a:off x="1932394" y="160843"/>
            <a:ext cx="5553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Code of Conduct in place since 2019:</a:t>
            </a:r>
          </a:p>
        </p:txBody>
      </p:sp>
    </p:spTree>
    <p:extLst>
      <p:ext uri="{BB962C8B-B14F-4D97-AF65-F5344CB8AC3E}">
        <p14:creationId xmlns:p14="http://schemas.microsoft.com/office/powerpoint/2010/main" val="231181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93352-04E1-774C-A857-46B5622A1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of Conduct – Addition of Possible Sanctions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0293E13-7490-334E-AFEC-AD914C3869B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928979"/>
            <a:ext cx="8553423" cy="3550256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1CB696-A385-A74C-B747-44CEFEF62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76375" y="5088847"/>
            <a:ext cx="5734050" cy="1351710"/>
          </a:xfrm>
        </p:spPr>
        <p:txBody>
          <a:bodyPr/>
          <a:lstStyle/>
          <a:p>
            <a:r>
              <a:rPr lang="en-US" dirty="0"/>
              <a:t>Focused mainly on the programs</a:t>
            </a:r>
          </a:p>
          <a:p>
            <a:r>
              <a:rPr lang="en-US" dirty="0"/>
              <a:t>Less focused on the applicant – letter to residency program director</a:t>
            </a:r>
          </a:p>
        </p:txBody>
      </p:sp>
    </p:spTree>
    <p:extLst>
      <p:ext uri="{BB962C8B-B14F-4D97-AF65-F5344CB8AC3E}">
        <p14:creationId xmlns:p14="http://schemas.microsoft.com/office/powerpoint/2010/main" val="10176657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90B5A-CD8D-4DB6-8AAA-E930A6963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76AC9D5-BA37-44D0-B493-2AA745E7A1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837777"/>
            <a:ext cx="7886700" cy="30742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B504D3-9545-4E4A-AE3C-5A1E15409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669582"/>
            <a:ext cx="7886700" cy="230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4907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0AE6E-EB7A-4C1C-B8AC-576B998E5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FEE9ABC-8508-417C-A323-1B84FA8BEB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744150"/>
            <a:ext cx="7886700" cy="25142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98CE3C-DF28-C040-BE98-AB7A378B0991}"/>
              </a:ext>
            </a:extLst>
          </p:cNvPr>
          <p:cNvSpPr/>
          <p:nvPr/>
        </p:nvSpPr>
        <p:spPr>
          <a:xfrm>
            <a:off x="987552" y="3755136"/>
            <a:ext cx="7339584" cy="4511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5715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C5CD20-8079-124B-978E-082F83AD00FD}"/>
              </a:ext>
            </a:extLst>
          </p:cNvPr>
          <p:cNvSpPr txBox="1"/>
          <p:nvPr/>
        </p:nvSpPr>
        <p:spPr>
          <a:xfrm>
            <a:off x="987552" y="5193792"/>
            <a:ext cx="7318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Only the applicants are warned of consequences not the programs currently</a:t>
            </a:r>
          </a:p>
        </p:txBody>
      </p:sp>
    </p:spTree>
    <p:extLst>
      <p:ext uri="{BB962C8B-B14F-4D97-AF65-F5344CB8AC3E}">
        <p14:creationId xmlns:p14="http://schemas.microsoft.com/office/powerpoint/2010/main" val="118414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6901F-A303-4F0F-A39A-6B8E463ED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Accreditation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67E63-2A69-4F13-B776-6457C2A70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Hand and Sports Medicine</a:t>
            </a:r>
          </a:p>
          <a:p>
            <a:pPr lvl="1"/>
            <a:r>
              <a:rPr lang="en-US" dirty="0"/>
              <a:t>Specialty certificate through ABOS</a:t>
            </a:r>
          </a:p>
          <a:p>
            <a:pPr lvl="1"/>
            <a:r>
              <a:rPr lang="en-US" dirty="0"/>
              <a:t>ACGME</a:t>
            </a:r>
          </a:p>
          <a:p>
            <a:pPr lvl="1"/>
            <a:endParaRPr lang="en-US" dirty="0"/>
          </a:p>
          <a:p>
            <a:r>
              <a:rPr lang="en-US" dirty="0"/>
              <a:t>Pediatrics, Trauma, Shoulder / Elbow</a:t>
            </a:r>
          </a:p>
          <a:p>
            <a:pPr lvl="1"/>
            <a:r>
              <a:rPr lang="en-US" dirty="0"/>
              <a:t>Society driven accreditation programs</a:t>
            </a:r>
          </a:p>
          <a:p>
            <a:pPr lvl="2"/>
            <a:r>
              <a:rPr lang="en-US" dirty="0"/>
              <a:t>Fellowship program criteria</a:t>
            </a:r>
          </a:p>
          <a:p>
            <a:pPr lvl="2"/>
            <a:r>
              <a:rPr lang="en-US" dirty="0"/>
              <a:t>Case log monitoring</a:t>
            </a:r>
          </a:p>
          <a:p>
            <a:pPr lvl="2"/>
            <a:endParaRPr lang="en-US" dirty="0"/>
          </a:p>
          <a:p>
            <a:r>
              <a:rPr lang="en-US" dirty="0"/>
              <a:t>Adult Reconstruction, Foot/Ankle, Spine, Musculoskeletal Tumor</a:t>
            </a:r>
          </a:p>
          <a:p>
            <a:pPr lvl="1"/>
            <a:r>
              <a:rPr lang="en-US" dirty="0"/>
              <a:t>In varying stages of interest and exploration</a:t>
            </a:r>
          </a:p>
        </p:txBody>
      </p:sp>
    </p:spTree>
    <p:extLst>
      <p:ext uri="{BB962C8B-B14F-4D97-AF65-F5344CB8AC3E}">
        <p14:creationId xmlns:p14="http://schemas.microsoft.com/office/powerpoint/2010/main" val="31533076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43DE4-206B-D344-AA1B-02DE5AE13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on the horizon for 2023-24 and beyond?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FB0DC-E0D4-5D4E-9852-2FEF2AC31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 of Conduct updated this year </a:t>
            </a:r>
          </a:p>
          <a:p>
            <a:r>
              <a:rPr lang="en-US" dirty="0"/>
              <a:t>Accreditation process continues: Trauma, </a:t>
            </a:r>
            <a:r>
              <a:rPr lang="en-US" dirty="0" err="1"/>
              <a:t>Peds</a:t>
            </a:r>
            <a:r>
              <a:rPr lang="en-US" dirty="0"/>
              <a:t>, Shoulder/Elbow  (completed)   - Adult Reconstruction, Foot/Ankle, and Spine (in progress)</a:t>
            </a:r>
          </a:p>
          <a:p>
            <a:r>
              <a:rPr lang="en-US" dirty="0"/>
              <a:t>In 2021 all interviews were all virtual (in line with AAMC policies for residency interviews)</a:t>
            </a:r>
          </a:p>
          <a:p>
            <a:r>
              <a:rPr lang="en-US" dirty="0"/>
              <a:t>In person interviews are back, but virtual serves a role and will continue in the future (however “interview hoarding” an issue with virtual for top tier applicants)</a:t>
            </a:r>
          </a:p>
          <a:p>
            <a:r>
              <a:rPr lang="en-US" dirty="0"/>
              <a:t>Further discussion of “Preference Signaling” for applicants to programs</a:t>
            </a:r>
          </a:p>
          <a:p>
            <a:r>
              <a:rPr lang="en-US" dirty="0"/>
              <a:t>Ongoing discussion of skills assessment</a:t>
            </a:r>
          </a:p>
        </p:txBody>
      </p:sp>
    </p:spTree>
    <p:extLst>
      <p:ext uri="{BB962C8B-B14F-4D97-AF65-F5344CB8AC3E}">
        <p14:creationId xmlns:p14="http://schemas.microsoft.com/office/powerpoint/2010/main" val="20107930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C4F68-D0FD-4CE6-ADDC-8126CE253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A8D3F-EBE2-4B29-8EFF-C5CDB93D9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Support is integral since specialty societies are integrated deeply into fellowship education </a:t>
            </a:r>
          </a:p>
          <a:p>
            <a:r>
              <a:rPr lang="en-US" dirty="0"/>
              <a:t>Zoom meetings over the past year, but good to have face to face meetings</a:t>
            </a:r>
          </a:p>
          <a:p>
            <a:pPr lvl="1"/>
            <a:r>
              <a:rPr lang="en-US" dirty="0"/>
              <a:t>AAOS Sept 2021</a:t>
            </a:r>
          </a:p>
          <a:p>
            <a:pPr lvl="1"/>
            <a:r>
              <a:rPr lang="en-US" dirty="0"/>
              <a:t>AAOS March 2022</a:t>
            </a:r>
          </a:p>
          <a:p>
            <a:r>
              <a:rPr lang="en-US" dirty="0"/>
              <a:t>BOS great help to distribute information from fellowship committee to fellowship programs and applicants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5667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9160" y="1335252"/>
            <a:ext cx="3105679" cy="1143000"/>
          </a:xfrm>
        </p:spPr>
        <p:txBody>
          <a:bodyPr/>
          <a:lstStyle/>
          <a:p>
            <a:pPr algn="ctr"/>
            <a:r>
              <a:rPr lang="en-US" sz="5400" b="1" dirty="0">
                <a:solidFill>
                  <a:srgbClr val="000000"/>
                </a:solidFill>
              </a:rPr>
              <a:t>Thank You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5108" y="5257571"/>
            <a:ext cx="8018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hlinkClick r:id="rId2"/>
              </a:rPr>
              <a:t>steinmann.scott@mayo.edu</a:t>
            </a:r>
            <a:endParaRPr lang="en-US" sz="2800" dirty="0"/>
          </a:p>
          <a:p>
            <a:pPr algn="ctr"/>
            <a:r>
              <a:rPr lang="en-US" sz="2800" dirty="0"/>
              <a:t>Cell:  507-358-3610</a:t>
            </a:r>
          </a:p>
        </p:txBody>
      </p:sp>
    </p:spTree>
    <p:extLst>
      <p:ext uri="{BB962C8B-B14F-4D97-AF65-F5344CB8AC3E}">
        <p14:creationId xmlns:p14="http://schemas.microsoft.com/office/powerpoint/2010/main" val="12191616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560092" y="838200"/>
            <a:ext cx="7886700" cy="5334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4800" b="1" dirty="0"/>
            </a:br>
            <a:r>
              <a:rPr lang="en-US" sz="4800" b="1" dirty="0"/>
              <a:t>I (and/or my co-authors) have something to disclose.</a:t>
            </a:r>
            <a:br>
              <a:rPr lang="en-US" sz="4000" b="1" dirty="0"/>
            </a:br>
            <a:br>
              <a:rPr lang="en-US" sz="1800" b="1" dirty="0"/>
            </a:br>
            <a:br>
              <a:rPr lang="en-US" sz="1800" b="1" dirty="0"/>
            </a:br>
            <a:br>
              <a:rPr lang="en-US" sz="1800" b="1" dirty="0"/>
            </a:br>
            <a:r>
              <a:rPr lang="en-US" sz="1800" b="1" dirty="0"/>
              <a:t>Detailed disclosure information is available via:</a:t>
            </a:r>
            <a:br>
              <a:rPr lang="en-US" sz="1800" b="1" dirty="0"/>
            </a:br>
            <a:br>
              <a:rPr lang="en-US" sz="1800" b="1" dirty="0"/>
            </a:br>
            <a:r>
              <a:rPr lang="en-US" sz="1800" b="1" dirty="0"/>
              <a:t> The course syllabus, or</a:t>
            </a:r>
            <a:br>
              <a:rPr lang="en-US" sz="1800" b="1" dirty="0"/>
            </a:br>
            <a:r>
              <a:rPr lang="en-US" sz="1800" b="1" dirty="0"/>
              <a:t> </a:t>
            </a:r>
            <a:br>
              <a:rPr lang="en-US" sz="1800" b="1" dirty="0"/>
            </a:br>
            <a:r>
              <a:rPr lang="en-US" sz="1800" b="1" dirty="0"/>
              <a:t>AAOS Disclosure Program on the AAOS website at</a:t>
            </a:r>
            <a:br>
              <a:rPr lang="en-US" sz="1800" b="1" dirty="0"/>
            </a:br>
            <a:r>
              <a:rPr lang="en-US" sz="1800" b="1" dirty="0">
                <a:hlinkClick r:id="rId2"/>
              </a:rPr>
              <a:t>http://www.aaos.org/disclosure</a:t>
            </a:r>
            <a:br>
              <a:rPr lang="en-US" sz="1800" b="1" dirty="0"/>
            </a:br>
            <a:r>
              <a:rPr lang="en-US" sz="2400" b="1" dirty="0"/>
              <a:t> </a:t>
            </a:r>
            <a:endParaRPr lang="en-US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Disclosure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2435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Fellowship Oversight 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9330" y="914411"/>
            <a:ext cx="3886200" cy="4709645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/>
              <a:t>Scott Steinmann, MD (Chair)</a:t>
            </a:r>
          </a:p>
          <a:p>
            <a:r>
              <a:rPr lang="en-US" sz="2000" b="1" dirty="0"/>
              <a:t>Jeff Dugas(Vice-Chair)</a:t>
            </a:r>
          </a:p>
          <a:p>
            <a:pPr lvl="1"/>
            <a:r>
              <a:rPr lang="en-US" sz="1700" b="1" dirty="0"/>
              <a:t>Sports Medicine</a:t>
            </a:r>
          </a:p>
          <a:p>
            <a:r>
              <a:rPr lang="en-US" sz="2100" b="1" dirty="0"/>
              <a:t>John Richmond, MD</a:t>
            </a:r>
          </a:p>
          <a:p>
            <a:pPr lvl="1"/>
            <a:r>
              <a:rPr lang="en-US" sz="1700" b="1" dirty="0"/>
              <a:t>Arthroscopy</a:t>
            </a:r>
          </a:p>
          <a:p>
            <a:r>
              <a:rPr lang="en-US" sz="2000" b="1" dirty="0"/>
              <a:t>Michael Taunton, MD</a:t>
            </a:r>
          </a:p>
          <a:p>
            <a:pPr lvl="1"/>
            <a:r>
              <a:rPr lang="en-US" sz="1700" b="1" dirty="0"/>
              <a:t>Adult Reconstruction </a:t>
            </a:r>
            <a:endParaRPr lang="en-US" dirty="0"/>
          </a:p>
          <a:p>
            <a:r>
              <a:rPr lang="en-US" sz="2000" b="1" dirty="0"/>
              <a:t>Andrew Schoenfeld, MD</a:t>
            </a:r>
          </a:p>
          <a:p>
            <a:pPr lvl="1"/>
            <a:r>
              <a:rPr lang="en-US" sz="1700" b="1" dirty="0"/>
              <a:t>Spine</a:t>
            </a:r>
          </a:p>
          <a:p>
            <a:r>
              <a:rPr lang="en-US" sz="2000" b="1" dirty="0"/>
              <a:t>John Campbell, MD</a:t>
            </a:r>
          </a:p>
          <a:p>
            <a:pPr lvl="1"/>
            <a:r>
              <a:rPr lang="en-US" sz="1700" b="1" dirty="0"/>
              <a:t>Foot and Ankle</a:t>
            </a:r>
          </a:p>
          <a:p>
            <a:r>
              <a:rPr lang="en-US" sz="2000" b="1" dirty="0"/>
              <a:t>Dawn </a:t>
            </a:r>
            <a:r>
              <a:rPr lang="en-US" sz="2000" b="1" dirty="0" err="1"/>
              <a:t>Laporte</a:t>
            </a:r>
            <a:r>
              <a:rPr lang="en-US" sz="2000" b="1" dirty="0"/>
              <a:t>, MD</a:t>
            </a:r>
          </a:p>
          <a:p>
            <a:pPr lvl="1"/>
            <a:r>
              <a:rPr lang="en-US" sz="1700" b="1" dirty="0"/>
              <a:t>Hand</a:t>
            </a:r>
          </a:p>
          <a:p>
            <a:r>
              <a:rPr lang="en-US" sz="2000" b="1" dirty="0"/>
              <a:t>Michael Weaver, MD</a:t>
            </a:r>
          </a:p>
          <a:p>
            <a:pPr lvl="1"/>
            <a:r>
              <a:rPr lang="en-US" sz="1700" b="1" dirty="0"/>
              <a:t>Trauma</a:t>
            </a:r>
          </a:p>
          <a:p>
            <a:r>
              <a:rPr lang="en-US" sz="2000" b="1" dirty="0"/>
              <a:t>Raffi </a:t>
            </a:r>
            <a:r>
              <a:rPr lang="en-US" sz="2000" b="1" dirty="0" err="1"/>
              <a:t>Avedian</a:t>
            </a:r>
            <a:r>
              <a:rPr lang="en-US" sz="2000" b="1" dirty="0"/>
              <a:t>, MD</a:t>
            </a:r>
          </a:p>
          <a:p>
            <a:pPr lvl="1"/>
            <a:r>
              <a:rPr lang="en-US" sz="1700" b="1" dirty="0"/>
              <a:t>Musculoskeletal Tumor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b="1" dirty="0"/>
              <a:t>Thomas Wright, MD</a:t>
            </a:r>
          </a:p>
          <a:p>
            <a:pPr lvl="1"/>
            <a:r>
              <a:rPr lang="en-US" sz="1700" b="1" dirty="0"/>
              <a:t>Shoulder and Elbow</a:t>
            </a:r>
          </a:p>
          <a:p>
            <a:r>
              <a:rPr lang="en-US" sz="2000" b="1" dirty="0"/>
              <a:t>Marcella </a:t>
            </a:r>
            <a:r>
              <a:rPr lang="en-US" sz="2000" b="1" dirty="0" err="1"/>
              <a:t>Woiczik</a:t>
            </a:r>
            <a:r>
              <a:rPr lang="en-US" sz="2000" b="1" dirty="0"/>
              <a:t>, MD</a:t>
            </a:r>
          </a:p>
          <a:p>
            <a:pPr lvl="1"/>
            <a:r>
              <a:rPr lang="en-US" sz="1700" b="1" dirty="0"/>
              <a:t>Pediatrics</a:t>
            </a:r>
          </a:p>
          <a:p>
            <a:r>
              <a:rPr lang="en-US" sz="2000" b="1" dirty="0" err="1"/>
              <a:t>Alexe</a:t>
            </a:r>
            <a:r>
              <a:rPr lang="en-US" sz="2000" b="1" dirty="0"/>
              <a:t> Page, MD</a:t>
            </a:r>
          </a:p>
          <a:p>
            <a:pPr lvl="1"/>
            <a:r>
              <a:rPr lang="en-US" sz="1700" b="1" dirty="0"/>
              <a:t>AAOS BOS Chair</a:t>
            </a:r>
          </a:p>
          <a:p>
            <a:r>
              <a:rPr lang="en-US" sz="2000" b="1" dirty="0"/>
              <a:t>Kevin </a:t>
            </a:r>
            <a:r>
              <a:rPr lang="en-US" sz="2000" b="1" dirty="0" err="1"/>
              <a:t>Plancher</a:t>
            </a:r>
            <a:r>
              <a:rPr lang="en-US" sz="2000" b="1" dirty="0"/>
              <a:t>, MD</a:t>
            </a:r>
          </a:p>
          <a:p>
            <a:pPr lvl="1"/>
            <a:r>
              <a:rPr lang="en-US" sz="1700" b="1" dirty="0"/>
              <a:t>AAOS BOS Past - Chair</a:t>
            </a:r>
          </a:p>
          <a:p>
            <a:pPr marL="257161" lvl="1" indent="0">
              <a:buNone/>
            </a:pPr>
            <a:endParaRPr lang="en-US" sz="1700" b="1" dirty="0"/>
          </a:p>
          <a:p>
            <a:r>
              <a:rPr lang="en-US" sz="2000" b="1" dirty="0"/>
              <a:t>Staff Liaisons</a:t>
            </a:r>
          </a:p>
          <a:p>
            <a:r>
              <a:rPr lang="en-US" sz="1800" b="1" dirty="0"/>
              <a:t>    Ellen </a:t>
            </a:r>
            <a:r>
              <a:rPr lang="en-US" sz="1800" b="1" dirty="0" err="1"/>
              <a:t>Bushong</a:t>
            </a:r>
            <a:endParaRPr lang="en-US" sz="1800" b="1" dirty="0"/>
          </a:p>
          <a:p>
            <a:r>
              <a:rPr lang="en-US" sz="1800" b="1" dirty="0"/>
              <a:t>    Evette Thompson, MA, CDF, CCC</a:t>
            </a:r>
          </a:p>
          <a:p>
            <a:r>
              <a:rPr lang="en-US" sz="1800" b="1" dirty="0"/>
              <a:t>    Donna </a:t>
            </a:r>
            <a:r>
              <a:rPr lang="en-US" sz="1800" b="1" dirty="0" err="1"/>
              <a:t>Malert</a:t>
            </a:r>
            <a:r>
              <a:rPr lang="en-US" sz="1800" b="1" dirty="0"/>
              <a:t>, CAE</a:t>
            </a:r>
          </a:p>
          <a:p>
            <a:r>
              <a:rPr lang="en-US" sz="1800" b="1" dirty="0"/>
              <a:t>    </a:t>
            </a:r>
            <a:r>
              <a:rPr lang="en-US" sz="1800" b="1" dirty="0" err="1"/>
              <a:t>Yasseline</a:t>
            </a:r>
            <a:r>
              <a:rPr lang="en-US" sz="1800" b="1" dirty="0"/>
              <a:t> </a:t>
            </a:r>
            <a:r>
              <a:rPr lang="en-US" sz="1800" b="1" dirty="0" err="1"/>
              <a:t>Knoke</a:t>
            </a:r>
            <a:r>
              <a:rPr lang="en-US" sz="1800" b="1" dirty="0"/>
              <a:t>, MS, CAE</a:t>
            </a:r>
          </a:p>
          <a:p>
            <a:pPr lvl="1"/>
            <a:endParaRPr lang="en-US" dirty="0"/>
          </a:p>
          <a:p>
            <a:pPr lvl="1"/>
            <a:endParaRPr lang="en-US" sz="1900" b="1" dirty="0"/>
          </a:p>
          <a:p>
            <a:pPr lvl="1"/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039349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9" y="304800"/>
            <a:ext cx="8135815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-BoldMT" pitchFamily="-84" charset="0"/>
                <a:cs typeface="Arial-BoldMT" pitchFamily="-84" charset="0"/>
              </a:rPr>
              <a:t>AAOS BOS Fellowship Committee Charges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15153" y="1676400"/>
            <a:ext cx="8727235" cy="4114800"/>
          </a:xfrm>
        </p:spPr>
        <p:txBody>
          <a:bodyPr>
            <a:normAutofit/>
          </a:bodyPr>
          <a:lstStyle/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ea typeface="ＭＳ Ｐゴシック" pitchFamily="-112" charset="-128"/>
              </a:rPr>
              <a:t>Oversight of fellowship issues as they arise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ea typeface="ＭＳ Ｐゴシック" pitchFamily="-112" charset="-128"/>
              </a:rPr>
              <a:t>Input into accreditation / recognition issues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ea typeface="ＭＳ Ｐゴシック" pitchFamily="-112" charset="-128"/>
              </a:rPr>
              <a:t>Assistance with educational objectives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ea typeface="ＭＳ Ｐゴシック" pitchFamily="-112" charset="-128"/>
              </a:rPr>
              <a:t>Post-fellowship surveys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ea typeface="ＭＳ Ｐゴシック" pitchFamily="-112" charset="-128"/>
              </a:rPr>
              <a:t>Code of Conduct updated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ea typeface="ＭＳ Ｐゴシック" pitchFamily="-112" charset="-128"/>
              </a:rPr>
              <a:t>Ensure fair process for applicants</a:t>
            </a:r>
          </a:p>
          <a:p>
            <a:pPr eaLnBrk="1" hangingPunct="1">
              <a:defRPr/>
            </a:pPr>
            <a:endParaRPr lang="en-US" sz="2000" dirty="0">
              <a:ea typeface="ＭＳ Ｐゴシック" pitchFamily="-112" charset="-128"/>
            </a:endParaRPr>
          </a:p>
          <a:p>
            <a:pPr eaLnBrk="1" hangingPunct="1">
              <a:defRPr/>
            </a:pPr>
            <a:endParaRPr lang="en-US" sz="2000" dirty="0"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27111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9" y="304800"/>
            <a:ext cx="8135815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-BoldMT" pitchFamily="-84" charset="0"/>
                <a:cs typeface="Arial-BoldMT" pitchFamily="-84" charset="0"/>
              </a:rPr>
              <a:t>AAOS BOS Fellowship Committee Charges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153" y="1676400"/>
            <a:ext cx="8727235" cy="4114800"/>
          </a:xfrm>
        </p:spPr>
        <p:txBody>
          <a:bodyPr>
            <a:normAutofit/>
          </a:bodyPr>
          <a:lstStyle/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ea typeface="ＭＳ Ｐゴシック" pitchFamily="-112" charset="-128"/>
              </a:rPr>
              <a:t>Oversight of fellowship issues as they arise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ea typeface="ＭＳ Ｐゴシック" pitchFamily="-112" charset="-128"/>
              </a:rPr>
              <a:t>Input into accreditation / recognition issues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ea typeface="ＭＳ Ｐゴシック" pitchFamily="-112" charset="-128"/>
              </a:rPr>
              <a:t>Assistance with educational objectives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ea typeface="ＭＳ Ｐゴシック" pitchFamily="-112" charset="-128"/>
              </a:rPr>
              <a:t>Post-fellowship surveys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ea typeface="ＭＳ Ｐゴシック" pitchFamily="-112" charset="-128"/>
              </a:rPr>
              <a:t>Ensure fair process for applicants</a:t>
            </a:r>
          </a:p>
          <a:p>
            <a:pPr eaLnBrk="1" hangingPunct="1">
              <a:defRPr/>
            </a:pPr>
            <a:endParaRPr lang="en-US" sz="2000" dirty="0">
              <a:ea typeface="ＭＳ Ｐゴシック" pitchFamily="-112" charset="-128"/>
            </a:endParaRPr>
          </a:p>
          <a:p>
            <a:pPr eaLnBrk="1" hangingPunct="1">
              <a:defRPr/>
            </a:pPr>
            <a:endParaRPr lang="en-US" sz="2000" dirty="0"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95247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Single Match Day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914400"/>
            <a:ext cx="8343900" cy="4854388"/>
          </a:xfrm>
        </p:spPr>
        <p:txBody>
          <a:bodyPr>
            <a:normAutofit/>
          </a:bodyPr>
          <a:lstStyle/>
          <a:p>
            <a:r>
              <a:rPr lang="en-US" sz="2800" dirty="0"/>
              <a:t>Background:</a:t>
            </a:r>
          </a:p>
          <a:p>
            <a:pPr lvl="1"/>
            <a:r>
              <a:rPr lang="en-US" sz="2800" dirty="0"/>
              <a:t>2019 was the first Single Fellowship Match</a:t>
            </a:r>
          </a:p>
          <a:p>
            <a:pPr lvl="2"/>
            <a:r>
              <a:rPr lang="en-US" sz="2200" dirty="0"/>
              <a:t>All specialties except hand surgery</a:t>
            </a:r>
          </a:p>
          <a:p>
            <a:pPr lvl="1"/>
            <a:r>
              <a:rPr lang="en-US" sz="2800" dirty="0"/>
              <a:t>Uniform Application and requested materials</a:t>
            </a:r>
          </a:p>
          <a:p>
            <a:pPr lvl="2">
              <a:buFont typeface="+mj-lt"/>
              <a:buAutoNum type="arabicPeriod"/>
            </a:pPr>
            <a:r>
              <a:rPr lang="en-US" dirty="0">
                <a:solidFill>
                  <a:srgbClr val="3E3E3E"/>
                </a:solidFill>
              </a:rPr>
              <a:t>Application</a:t>
            </a:r>
          </a:p>
          <a:p>
            <a:pPr lvl="2">
              <a:buFont typeface="+mj-lt"/>
              <a:buAutoNum type="arabicPeriod"/>
            </a:pPr>
            <a:r>
              <a:rPr lang="en-US" dirty="0">
                <a:solidFill>
                  <a:srgbClr val="3E3E3E"/>
                </a:solidFill>
              </a:rPr>
              <a:t>CV</a:t>
            </a:r>
          </a:p>
          <a:p>
            <a:pPr lvl="2">
              <a:buFont typeface="+mj-lt"/>
              <a:buAutoNum type="arabicPeriod"/>
            </a:pPr>
            <a:r>
              <a:rPr lang="en-US" dirty="0">
                <a:solidFill>
                  <a:srgbClr val="3E3E3E"/>
                </a:solidFill>
              </a:rPr>
              <a:t>Three Letters of Reference</a:t>
            </a:r>
            <a:endParaRPr lang="en-US" sz="2200" dirty="0"/>
          </a:p>
          <a:p>
            <a:pPr lvl="1"/>
            <a:r>
              <a:rPr lang="en-US" sz="2800" dirty="0"/>
              <a:t>All specialties, except Hand, currently use SF match for fellowship match</a:t>
            </a:r>
          </a:p>
          <a:p>
            <a:pPr lvl="2"/>
            <a:r>
              <a:rPr lang="en-US" sz="1800" dirty="0"/>
              <a:t>Hand (NMRP)</a:t>
            </a:r>
          </a:p>
          <a:p>
            <a:pPr lvl="1"/>
            <a:r>
              <a:rPr lang="en-US" sz="2800" dirty="0"/>
              <a:t>Applicants can apply to, and rank, programs in different specialties and the best match applies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37330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>
                <a:latin typeface="Arial-BoldMT" pitchFamily="-84" charset="0"/>
                <a:cs typeface="Arial-BoldMT" pitchFamily="-84" charset="0"/>
              </a:rPr>
              <a:t>2023 Match Update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altLang="en-US" sz="2800" dirty="0">
                <a:latin typeface="Arial" charset="0"/>
                <a:cs typeface="Arial" charset="0"/>
              </a:rPr>
              <a:t>Adult Reconstruction and Hand surgery interest continues to increase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en-US" sz="2800" dirty="0">
                <a:latin typeface="Arial" charset="0"/>
                <a:cs typeface="Arial" charset="0"/>
              </a:rPr>
              <a:t>Sports medicine still has most positions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en-US" sz="2800" dirty="0">
                <a:latin typeface="Arial" charset="0"/>
                <a:cs typeface="Arial" charset="0"/>
              </a:rPr>
              <a:t>Other specialties remaining mostly steady from prior years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en-US" sz="2800" dirty="0">
                <a:latin typeface="Arial" charset="0"/>
                <a:cs typeface="Arial" charset="0"/>
              </a:rPr>
              <a:t>Male/Female (99% registered)   86%/13%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en-US" sz="2800" dirty="0">
                <a:latin typeface="Arial" charset="0"/>
                <a:cs typeface="Arial" charset="0"/>
              </a:rPr>
              <a:t>90-95% of graduating residents matriculating to a fellowship year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en-US" sz="2800" dirty="0">
                <a:latin typeface="Arial" charset="0"/>
                <a:cs typeface="Arial" charset="0"/>
              </a:rPr>
              <a:t>Slight decline of FMG’s</a:t>
            </a: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200">
              <a:solidFill>
                <a:srgbClr val="595959"/>
              </a:solidFill>
              <a:cs typeface="Arial" charset="0"/>
            </a:endParaRP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FD506D3-86A0-462F-A401-9BD59610675E}" type="slidenum">
              <a:rPr lang="en-US" altLang="en-US" sz="1200" smtClean="0">
                <a:solidFill>
                  <a:srgbClr val="FFFFFF"/>
                </a:solidFill>
              </a:rPr>
              <a:pPr eaLnBrk="1" hangingPunct="1"/>
              <a:t>42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8817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F75DE-8A44-4EC5-83C6-95BDDF10D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vs. 2022</a:t>
            </a:r>
            <a:br>
              <a:rPr lang="en-US" dirty="0"/>
            </a:br>
            <a:r>
              <a:rPr lang="en-US" dirty="0"/>
              <a:t>preliminary match data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03CD5FD-27C3-4342-BE41-F411CB8D6931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32456012"/>
              </p:ext>
            </p:extLst>
          </p:nvPr>
        </p:nvGraphicFramePr>
        <p:xfrm>
          <a:off x="1091661" y="1523238"/>
          <a:ext cx="6686835" cy="42803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228945">
                  <a:extLst>
                    <a:ext uri="{9D8B030D-6E8A-4147-A177-3AD203B41FA5}">
                      <a16:colId xmlns:a16="http://schemas.microsoft.com/office/drawing/2014/main" val="1689330750"/>
                    </a:ext>
                  </a:extLst>
                </a:gridCol>
                <a:gridCol w="2228945">
                  <a:extLst>
                    <a:ext uri="{9D8B030D-6E8A-4147-A177-3AD203B41FA5}">
                      <a16:colId xmlns:a16="http://schemas.microsoft.com/office/drawing/2014/main" val="2660631934"/>
                    </a:ext>
                  </a:extLst>
                </a:gridCol>
                <a:gridCol w="2228945">
                  <a:extLst>
                    <a:ext uri="{9D8B030D-6E8A-4147-A177-3AD203B41FA5}">
                      <a16:colId xmlns:a16="http://schemas.microsoft.com/office/drawing/2014/main" val="3909717689"/>
                    </a:ext>
                  </a:extLst>
                </a:gridCol>
              </a:tblGrid>
              <a:tr h="1070090"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  <a:cs typeface="Biome Light" panose="020B0303030204020804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Biome Light" panose="020B0303030204020804" pitchFamily="34" charset="0"/>
                        </a:rPr>
                        <a:t>2023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Biome Light" panose="020B0303030204020804" pitchFamily="34" charset="0"/>
                        </a:rPr>
                        <a:t>2022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928716"/>
                  </a:ext>
                </a:extLst>
              </a:tr>
              <a:tr h="107009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Biome Light" panose="020B0303030204020804" pitchFamily="34" charset="0"/>
                        </a:rPr>
                        <a:t>positions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Biome Light" panose="020B0303030204020804" pitchFamily="34" charset="0"/>
                        </a:rPr>
                        <a:t>921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Biome Light" panose="020B0303030204020804" pitchFamily="34" charset="0"/>
                        </a:rPr>
                        <a:t>904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0208656"/>
                  </a:ext>
                </a:extLst>
              </a:tr>
              <a:tr h="107009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Biome Light" panose="020B0303030204020804" pitchFamily="34" charset="0"/>
                        </a:rPr>
                        <a:t>programs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Biome Light" panose="020B0303030204020804" pitchFamily="34" charset="0"/>
                        </a:rPr>
                        <a:t>498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Biome Light" panose="020B0303030204020804" pitchFamily="34" charset="0"/>
                        </a:rPr>
                        <a:t>480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243071"/>
                  </a:ext>
                </a:extLst>
              </a:tr>
              <a:tr h="107009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Biome Light" panose="020B0303030204020804" pitchFamily="34" charset="0"/>
                        </a:rPr>
                        <a:t>applicants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Biome Light" panose="020B0303030204020804" pitchFamily="34" charset="0"/>
                        </a:rPr>
                        <a:t>975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Biome Light" panose="020B0303030204020804" pitchFamily="34" charset="0"/>
                        </a:rPr>
                        <a:t>972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08797"/>
                  </a:ext>
                </a:extLst>
              </a:tr>
            </a:tbl>
          </a:graphicData>
        </a:graphic>
      </p:graphicFrame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EF6002B2-219C-4BAA-A95C-36538E39AEA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7AB0102-8ACA-4214-A839-9665520705F6}" type="datetime1">
              <a:rPr lang="en-US" smtClean="0"/>
              <a:pPr/>
              <a:t>2/6/24</a:t>
            </a:fld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5515DA6F-E486-4C5A-B98C-B1ACDA64D4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D9D803-E159-9748-AD88-009DE3B63DFE}"/>
              </a:ext>
            </a:extLst>
          </p:cNvPr>
          <p:cNvSpPr txBox="1"/>
          <p:nvPr/>
        </p:nvSpPr>
        <p:spPr>
          <a:xfrm>
            <a:off x="6035040" y="6327648"/>
            <a:ext cx="2703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provided by SF Match</a:t>
            </a:r>
          </a:p>
        </p:txBody>
      </p:sp>
    </p:spTree>
    <p:extLst>
      <p:ext uri="{BB962C8B-B14F-4D97-AF65-F5344CB8AC3E}">
        <p14:creationId xmlns:p14="http://schemas.microsoft.com/office/powerpoint/2010/main" val="12617198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19BF1C0-EE32-4EEE-9539-CE8473AA2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</a:t>
            </a:r>
          </a:p>
        </p:txBody>
      </p:sp>
      <p:pic>
        <p:nvPicPr>
          <p:cNvPr id="20" name="Picture Placeholder 19" descr="yellow flowers&#10;">
            <a:extLst>
              <a:ext uri="{FF2B5EF4-FFF2-40B4-BE49-F238E27FC236}">
                <a16:creationId xmlns:a16="http://schemas.microsoft.com/office/drawing/2014/main" id="{1612D3C6-D0D2-4983-8DA7-E3A3B73033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1525" y="3514725"/>
            <a:ext cx="2943225" cy="2486025"/>
          </a:xfrm>
          <a:ln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BD264-B274-4D4C-8E2B-C6F7606B254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43437" y="2343151"/>
            <a:ext cx="3729038" cy="33551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  <a:cs typeface="Biome Light" panose="020B0303030204020804" pitchFamily="34" charset="0"/>
              </a:rPr>
              <a:t>Demographic Data 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cs typeface="Biome Light" panose="020B0303030204020804" pitchFamily="34" charset="0"/>
              </a:rPr>
              <a:t>139 females registered  vs. 131 last year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cs typeface="Biome Light" panose="020B0303030204020804" pitchFamily="34" charset="0"/>
              </a:rPr>
              <a:t>Males /Female ratio about the same</a:t>
            </a:r>
          </a:p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cs typeface="Biome Light" panose="020B0303030204020804" pitchFamily="34" charset="0"/>
              </a:rPr>
              <a:t>Foreign applicant pool about the same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cs typeface="Biome Light" panose="020B0303030204020804" pitchFamily="34" charset="0"/>
              </a:rPr>
              <a:t>-fewer Canadians in 2023  &lt;10 vs. 27 last year</a:t>
            </a:r>
          </a:p>
          <a:p>
            <a:endParaRPr lang="en-US" sz="1800" dirty="0">
              <a:solidFill>
                <a:schemeClr val="tx2">
                  <a:lumMod val="50000"/>
                </a:schemeClr>
              </a:solidFill>
              <a:cs typeface="Biome Light" panose="020B0303030204020804" pitchFamily="34" charset="0"/>
            </a:endParaRPr>
          </a:p>
        </p:txBody>
      </p:sp>
      <p:sp>
        <p:nvSpPr>
          <p:cNvPr id="30" name="Date Placeholder 29">
            <a:extLst>
              <a:ext uri="{FF2B5EF4-FFF2-40B4-BE49-F238E27FC236}">
                <a16:creationId xmlns:a16="http://schemas.microsoft.com/office/drawing/2014/main" id="{5C3C5043-9E0B-4C7C-B3D8-6124850B408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5615077-39AD-4FB2-A061-5884E8516F91}" type="datetime1">
              <a:rPr lang="en-US" smtClean="0"/>
              <a:t>2/6/24</a:t>
            </a:fld>
            <a:endParaRPr lang="en-US" dirty="0"/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AD175D2A-0058-45E0-AAF6-7260876F00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0170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3A48F-6C9B-4B6F-9063-4E2B2F6CF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graphicFrame>
        <p:nvGraphicFramePr>
          <p:cNvPr id="23" name="Table 23">
            <a:extLst>
              <a:ext uri="{FF2B5EF4-FFF2-40B4-BE49-F238E27FC236}">
                <a16:creationId xmlns:a16="http://schemas.microsoft.com/office/drawing/2014/main" id="{A4779ED5-F550-4DD0-A629-AFB3A45D79D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71525" y="2784089"/>
          <a:ext cx="3800475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0475">
                  <a:extLst>
                    <a:ext uri="{9D8B030D-6E8A-4147-A177-3AD203B41FA5}">
                      <a16:colId xmlns:a16="http://schemas.microsoft.com/office/drawing/2014/main" val="3007200546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iome Light" panose="020B0303030204020804" pitchFamily="34" charset="0"/>
                        </a:rPr>
                        <a:t>Match system performing well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iome Light" panose="020B0303030204020804" pitchFamily="34" charset="0"/>
                        </a:rPr>
                        <a:t>Infrastructure upgrades since last year improved our availability during regional provider outages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15998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iome Light" panose="020B0303030204020804" pitchFamily="34" charset="0"/>
                        </a:rPr>
                        <a:t>Hybrid Model of interviews working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iome Light" panose="020B0303030204020804" pitchFamily="34" charset="0"/>
                        </a:rPr>
                        <a:t> 330 programs recorded dates through the system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01207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iome Light" panose="020B0303030204020804" pitchFamily="34" charset="0"/>
                        </a:rPr>
                        <a:t>Match Rules and society code of conduct provided during registration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1895934"/>
                  </a:ext>
                </a:extLst>
              </a:tr>
            </a:tbl>
          </a:graphicData>
        </a:graphic>
      </p:graphicFrame>
      <p:sp>
        <p:nvSpPr>
          <p:cNvPr id="36" name="Date Placeholder 35">
            <a:extLst>
              <a:ext uri="{FF2B5EF4-FFF2-40B4-BE49-F238E27FC236}">
                <a16:creationId xmlns:a16="http://schemas.microsoft.com/office/drawing/2014/main" id="{8D56EBED-E2E8-4532-9D58-AEA4BF592BE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2EFFCE6-B714-4312-995E-9A4A689D43F0}" type="datetime1">
              <a:rPr lang="en-US" smtClean="0"/>
              <a:t>2/6/24</a:t>
            </a:fld>
            <a:endParaRPr lang="en-US" dirty="0"/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2448455D-834D-4F56-90F8-4F239B5CA7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9802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0E510-8964-0C47-8EE9-A6520E9AA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21" y="123714"/>
            <a:ext cx="8343900" cy="685799"/>
          </a:xfrm>
        </p:spPr>
        <p:txBody>
          <a:bodyPr>
            <a:normAutofit/>
          </a:bodyPr>
          <a:lstStyle/>
          <a:p>
            <a:r>
              <a:rPr lang="en-US" sz="3600" dirty="0"/>
              <a:t>Applicant Data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EC924-B433-6C49-930C-B264DC674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14400"/>
            <a:ext cx="7886700" cy="209774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Applicant pool is larger 969 (47 more than 2021)</a:t>
            </a:r>
          </a:p>
          <a:p>
            <a:pPr marL="0" indent="0">
              <a:buNone/>
            </a:pPr>
            <a:r>
              <a:rPr lang="en-US" dirty="0"/>
              <a:t>• 92% apply to one subspecialty – stable</a:t>
            </a:r>
          </a:p>
          <a:p>
            <a:pPr marL="0" indent="0">
              <a:buNone/>
            </a:pPr>
            <a:r>
              <a:rPr lang="en-US" dirty="0"/>
              <a:t>• Applicants applied to average of about 30 programs </a:t>
            </a:r>
          </a:p>
          <a:p>
            <a:pPr marL="0" indent="0">
              <a:buNone/>
            </a:pP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46B2E8-803D-6D4B-B1D4-3C2D9CE6E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3012141"/>
            <a:ext cx="73279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1552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7D8E3-5F2E-784E-A336-79CCF84AD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Programs and Positions offered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217878-EE3B-334F-A859-902683D416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50" y="758001"/>
            <a:ext cx="7157123" cy="4818063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7585469-EEB4-2241-91FD-D9CFCD4663FD}"/>
              </a:ext>
            </a:extLst>
          </p:cNvPr>
          <p:cNvSpPr/>
          <p:nvPr/>
        </p:nvSpPr>
        <p:spPr>
          <a:xfrm>
            <a:off x="2232212" y="5576064"/>
            <a:ext cx="53653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Overall:</a:t>
            </a:r>
          </a:p>
          <a:p>
            <a:r>
              <a:rPr lang="en-US" sz="2000" dirty="0">
                <a:latin typeface="Helvetica" pitchFamily="2" charset="0"/>
              </a:rPr>
              <a:t>16 new fellowship programs in SF Match</a:t>
            </a:r>
          </a:p>
          <a:p>
            <a:r>
              <a:rPr lang="en-US" sz="2000" dirty="0">
                <a:latin typeface="Helvetica" pitchFamily="2" charset="0"/>
              </a:rPr>
              <a:t>20 new fellowship positions available</a:t>
            </a:r>
            <a:endParaRPr lang="en-US" sz="2000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4402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5148E-C9BA-8948-95AC-70E8DFAC4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Applicant Trends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61B2DB-1D1C-CD4B-A5C4-0342B8301F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566" y="914400"/>
            <a:ext cx="6542926" cy="5325035"/>
          </a:xfrm>
        </p:spPr>
      </p:pic>
    </p:spTree>
    <p:extLst>
      <p:ext uri="{BB962C8B-B14F-4D97-AF65-F5344CB8AC3E}">
        <p14:creationId xmlns:p14="http://schemas.microsoft.com/office/powerpoint/2010/main" val="12081844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A57A2-7689-F047-BCB7-93FAA4D06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Programs and Positions 2022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1CDFDA-DF49-1B44-AE02-780126A4AD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0" y="1298574"/>
            <a:ext cx="9294559" cy="4802189"/>
          </a:xfrm>
        </p:spPr>
      </p:pic>
    </p:spTree>
    <p:extLst>
      <p:ext uri="{BB962C8B-B14F-4D97-AF65-F5344CB8AC3E}">
        <p14:creationId xmlns:p14="http://schemas.microsoft.com/office/powerpoint/2010/main" val="3069519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Current Single Match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914400"/>
            <a:ext cx="8343900" cy="4854388"/>
          </a:xfrm>
        </p:spPr>
        <p:txBody>
          <a:bodyPr>
            <a:normAutofit/>
          </a:bodyPr>
          <a:lstStyle/>
          <a:p>
            <a:r>
              <a:rPr lang="en-US" sz="2800" dirty="0"/>
              <a:t>Background:</a:t>
            </a:r>
          </a:p>
          <a:p>
            <a:pPr lvl="1"/>
            <a:r>
              <a:rPr lang="en-US" sz="2800" dirty="0"/>
              <a:t>2019 was the first Single Fellowship Match</a:t>
            </a:r>
          </a:p>
          <a:p>
            <a:pPr lvl="2"/>
            <a:r>
              <a:rPr lang="en-US" sz="2200" dirty="0"/>
              <a:t>All specialties except hand surgery</a:t>
            </a:r>
          </a:p>
          <a:p>
            <a:pPr lvl="1"/>
            <a:r>
              <a:rPr lang="en-US" sz="2800" dirty="0"/>
              <a:t>Uniform Application and requested materials</a:t>
            </a:r>
          </a:p>
          <a:p>
            <a:pPr lvl="2">
              <a:buFont typeface="+mj-lt"/>
              <a:buAutoNum type="arabicPeriod"/>
            </a:pPr>
            <a:r>
              <a:rPr lang="en-US" dirty="0">
                <a:solidFill>
                  <a:srgbClr val="3E3E3E"/>
                </a:solidFill>
              </a:rPr>
              <a:t>Application</a:t>
            </a:r>
          </a:p>
          <a:p>
            <a:pPr lvl="2">
              <a:buFont typeface="+mj-lt"/>
              <a:buAutoNum type="arabicPeriod"/>
            </a:pPr>
            <a:r>
              <a:rPr lang="en-US" dirty="0">
                <a:solidFill>
                  <a:srgbClr val="3E3E3E"/>
                </a:solidFill>
              </a:rPr>
              <a:t>CV</a:t>
            </a:r>
          </a:p>
          <a:p>
            <a:pPr lvl="2">
              <a:buFont typeface="+mj-lt"/>
              <a:buAutoNum type="arabicPeriod"/>
            </a:pPr>
            <a:r>
              <a:rPr lang="en-US" dirty="0">
                <a:solidFill>
                  <a:srgbClr val="3E3E3E"/>
                </a:solidFill>
              </a:rPr>
              <a:t>Three Letters of Reference</a:t>
            </a:r>
            <a:endParaRPr lang="en-US" sz="2200" dirty="0"/>
          </a:p>
          <a:p>
            <a:pPr lvl="1"/>
            <a:r>
              <a:rPr lang="en-US" sz="2800" dirty="0"/>
              <a:t>All specialties, except Hand, currently use SF match for fellowship match</a:t>
            </a:r>
          </a:p>
          <a:p>
            <a:pPr lvl="2"/>
            <a:r>
              <a:rPr lang="en-US" sz="1800" dirty="0"/>
              <a:t>Hand (NMRP)</a:t>
            </a:r>
          </a:p>
          <a:p>
            <a:pPr lvl="1"/>
            <a:r>
              <a:rPr lang="en-US" sz="2800" dirty="0"/>
              <a:t>Applicants can apply to, and rank, programs in different specialties and the best match applies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06557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099D5CA-478C-A144-93C9-68CF832568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40" y="563750"/>
            <a:ext cx="8786119" cy="560845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2E7644F-E8C0-9246-8DCC-8FD7CCFAE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5097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DA354B-39B7-2E43-8FBB-52A947A9D4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038" y="1481138"/>
            <a:ext cx="6415924" cy="452596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D829BA3-A054-0747-89AF-61CD9D1B5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            Positions Filled</a:t>
            </a:r>
          </a:p>
        </p:txBody>
      </p:sp>
    </p:spTree>
    <p:extLst>
      <p:ext uri="{BB962C8B-B14F-4D97-AF65-F5344CB8AC3E}">
        <p14:creationId xmlns:p14="http://schemas.microsoft.com/office/powerpoint/2010/main" val="29446039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4C3BA-1169-9245-AA37-4651D2DC4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Hand Surgery Match NMRP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F0714F-2C9B-0144-A5CF-925FC32AE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22960"/>
            <a:ext cx="8363712" cy="541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6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69E54-F765-234A-AA61-4703AF64A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Matched Applicants and Number of Applications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1DA7D1-E09C-7044-B914-EA29EBE188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939799"/>
            <a:ext cx="8775385" cy="4875214"/>
          </a:xfrm>
        </p:spPr>
      </p:pic>
    </p:spTree>
    <p:extLst>
      <p:ext uri="{BB962C8B-B14F-4D97-AF65-F5344CB8AC3E}">
        <p14:creationId xmlns:p14="http://schemas.microsoft.com/office/powerpoint/2010/main" val="41701731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8F463-6161-254E-B250-52F8CCB5F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applicants apply to </a:t>
            </a:r>
            <a:r>
              <a:rPr lang="en-US"/>
              <a:t>one specialty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2450B4-B0D6-264A-A3AD-04AE3C901C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116105"/>
            <a:ext cx="8738856" cy="4227213"/>
          </a:xfrm>
        </p:spPr>
      </p:pic>
    </p:spTree>
    <p:extLst>
      <p:ext uri="{BB962C8B-B14F-4D97-AF65-F5344CB8AC3E}">
        <p14:creationId xmlns:p14="http://schemas.microsoft.com/office/powerpoint/2010/main" val="8220409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0F387B-75F6-9D4E-BE28-4C6F6A33A4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Code of Conduct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55B0D6F-A76A-6546-AA57-D098D5BBA7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i="1" dirty="0"/>
              <a:t>Modification Discussion</a:t>
            </a:r>
          </a:p>
          <a:p>
            <a:r>
              <a:rPr lang="en-US" sz="4000" i="1" dirty="0"/>
              <a:t>Deterrents to Match violations</a:t>
            </a:r>
          </a:p>
        </p:txBody>
      </p:sp>
    </p:spTree>
    <p:extLst>
      <p:ext uri="{BB962C8B-B14F-4D97-AF65-F5344CB8AC3E}">
        <p14:creationId xmlns:p14="http://schemas.microsoft.com/office/powerpoint/2010/main" val="33374180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2A7AF-E706-41A6-8FE0-C92D52BB3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84A4660-2B4E-49DC-AD33-AED6E69383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707745"/>
            <a:ext cx="7886700" cy="3486580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96A60A0E-9EBA-43D0-9E0B-86CC1F3C3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4194325"/>
            <a:ext cx="7886700" cy="1862062"/>
          </a:xfrm>
          <a:prstGeom prst="rect">
            <a:avLst/>
          </a:prstGeom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9F39029-65FA-4627-9F1B-505AAFD4C5AB}"/>
              </a:ext>
            </a:extLst>
          </p:cNvPr>
          <p:cNvSpPr/>
          <p:nvPr/>
        </p:nvSpPr>
        <p:spPr>
          <a:xfrm>
            <a:off x="628651" y="4194326"/>
            <a:ext cx="7886700" cy="18620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6663BD-0D3B-2F42-8A12-CA1B080264FE}"/>
              </a:ext>
            </a:extLst>
          </p:cNvPr>
          <p:cNvSpPr txBox="1"/>
          <p:nvPr/>
        </p:nvSpPr>
        <p:spPr>
          <a:xfrm>
            <a:off x="1670304" y="6278880"/>
            <a:ext cx="5981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Nothing about consequences or sanctions if a violation occurs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747FE8-8A92-A348-97F5-E5C4A0E13A4E}"/>
              </a:ext>
            </a:extLst>
          </p:cNvPr>
          <p:cNvSpPr txBox="1"/>
          <p:nvPr/>
        </p:nvSpPr>
        <p:spPr>
          <a:xfrm>
            <a:off x="1932394" y="160843"/>
            <a:ext cx="5553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Code of Conduct in place since 2019: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A67B4F-A6CC-D24B-8EFF-77D0EA698B13}"/>
              </a:ext>
            </a:extLst>
          </p:cNvPr>
          <p:cNvSpPr/>
          <p:nvPr/>
        </p:nvSpPr>
        <p:spPr>
          <a:xfrm>
            <a:off x="628649" y="4876800"/>
            <a:ext cx="7886701" cy="11629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2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90B5A-CD8D-4DB6-8AAA-E930A6963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76AC9D5-BA37-44D0-B493-2AA745E7A1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837777"/>
            <a:ext cx="7886700" cy="30742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B504D3-9545-4E4A-AE3C-5A1E15409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669582"/>
            <a:ext cx="7886700" cy="23045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E71936A-24C7-514E-9AF9-7A31E4ECDB92}"/>
              </a:ext>
            </a:extLst>
          </p:cNvPr>
          <p:cNvSpPr/>
          <p:nvPr/>
        </p:nvSpPr>
        <p:spPr>
          <a:xfrm>
            <a:off x="863600" y="5346700"/>
            <a:ext cx="7556500" cy="62740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0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0AE6E-EB7A-4C1C-B8AC-576B998E5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FEE9ABC-8508-417C-A323-1B84FA8BEB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085399"/>
            <a:ext cx="7886700" cy="25125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98CE3C-DF28-C040-BE98-AB7A378B0991}"/>
              </a:ext>
            </a:extLst>
          </p:cNvPr>
          <p:cNvSpPr/>
          <p:nvPr/>
        </p:nvSpPr>
        <p:spPr>
          <a:xfrm>
            <a:off x="987552" y="3755136"/>
            <a:ext cx="7339584" cy="4511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5715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C5CD20-8079-124B-978E-082F83AD00FD}"/>
              </a:ext>
            </a:extLst>
          </p:cNvPr>
          <p:cNvSpPr txBox="1"/>
          <p:nvPr/>
        </p:nvSpPr>
        <p:spPr>
          <a:xfrm>
            <a:off x="987552" y="5193792"/>
            <a:ext cx="7318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Only the applicants are warned of consequences not the programs currently</a:t>
            </a:r>
          </a:p>
        </p:txBody>
      </p:sp>
    </p:spTree>
    <p:extLst>
      <p:ext uri="{BB962C8B-B14F-4D97-AF65-F5344CB8AC3E}">
        <p14:creationId xmlns:p14="http://schemas.microsoft.com/office/powerpoint/2010/main" val="287100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618EDA-8EED-4F4E-94ED-A34D961B66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5857" y="1998973"/>
            <a:ext cx="6858000" cy="1721505"/>
          </a:xfrm>
        </p:spPr>
        <p:txBody>
          <a:bodyPr>
            <a:normAutofit/>
          </a:bodyPr>
          <a:lstStyle/>
          <a:p>
            <a:r>
              <a:rPr lang="en-US" sz="4800" dirty="0"/>
              <a:t>ACGME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C9F1477-4738-6D42-BAB3-3C613DB118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963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>
                <a:latin typeface="Arial-BoldMT" pitchFamily="-84" charset="0"/>
                <a:cs typeface="Arial-BoldMT" pitchFamily="-84" charset="0"/>
              </a:rPr>
              <a:t>2024 Match Update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altLang="en-US" sz="2800" dirty="0">
                <a:latin typeface="Arial" charset="0"/>
                <a:cs typeface="Arial" charset="0"/>
              </a:rPr>
              <a:t>Adult Reconstruction and Hand surgery interest continues to increase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en-US" sz="2800" dirty="0">
                <a:latin typeface="Arial" charset="0"/>
                <a:cs typeface="Arial" charset="0"/>
              </a:rPr>
              <a:t>Sports medicine still has most positions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en-US" sz="2800" dirty="0">
                <a:latin typeface="Arial" charset="0"/>
                <a:cs typeface="Arial" charset="0"/>
              </a:rPr>
              <a:t>Other specialties remaining mostly steady from prior years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en-US" sz="2800" dirty="0">
                <a:latin typeface="Arial" charset="0"/>
                <a:cs typeface="Arial" charset="0"/>
              </a:rPr>
              <a:t>90-95% of graduating residents matriculating to a fellowship year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en-US" sz="2800" dirty="0">
                <a:latin typeface="Arial" charset="0"/>
                <a:cs typeface="Arial" charset="0"/>
              </a:rPr>
              <a:t>Slight decline of FMG’s</a:t>
            </a: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200">
              <a:solidFill>
                <a:srgbClr val="595959"/>
              </a:solidFill>
              <a:cs typeface="Arial" charset="0"/>
            </a:endParaRP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FD506D3-86A0-462F-A401-9BD59610675E}" type="slidenum">
              <a:rPr lang="en-US" altLang="en-US" sz="1200" smtClean="0">
                <a:solidFill>
                  <a:srgbClr val="FFFFFF"/>
                </a:solidFill>
              </a:rPr>
              <a:pPr eaLnBrk="1" hangingPunct="1"/>
              <a:t>6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23936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BE3DCA-8A2E-6C4B-9BDC-E66682504A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01" y="822960"/>
            <a:ext cx="7913778" cy="545950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CAEFAAB-371F-6E40-B852-27BBC2969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          ACGME programs</a:t>
            </a:r>
          </a:p>
        </p:txBody>
      </p:sp>
    </p:spTree>
    <p:extLst>
      <p:ext uri="{BB962C8B-B14F-4D97-AF65-F5344CB8AC3E}">
        <p14:creationId xmlns:p14="http://schemas.microsoft.com/office/powerpoint/2010/main" val="15264029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6901F-A303-4F0F-A39A-6B8E463ED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Accreditation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67E63-2A69-4F13-B776-6457C2A70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Hand and Sports Medicine</a:t>
            </a:r>
          </a:p>
          <a:p>
            <a:pPr lvl="1"/>
            <a:r>
              <a:rPr lang="en-US" dirty="0"/>
              <a:t>Specialty certificate through ABOS</a:t>
            </a:r>
          </a:p>
          <a:p>
            <a:pPr lvl="1"/>
            <a:r>
              <a:rPr lang="en-US" dirty="0"/>
              <a:t>ACGME</a:t>
            </a:r>
          </a:p>
          <a:p>
            <a:pPr lvl="1"/>
            <a:endParaRPr lang="en-US" dirty="0"/>
          </a:p>
          <a:p>
            <a:r>
              <a:rPr lang="en-US" dirty="0"/>
              <a:t>Pediatrics, Trauma, Shoulder / Elbow</a:t>
            </a:r>
          </a:p>
          <a:p>
            <a:pPr lvl="1"/>
            <a:r>
              <a:rPr lang="en-US" dirty="0"/>
              <a:t>Society driven accreditation programs</a:t>
            </a:r>
          </a:p>
          <a:p>
            <a:pPr lvl="2"/>
            <a:r>
              <a:rPr lang="en-US" dirty="0"/>
              <a:t>Fellowship program criteria</a:t>
            </a:r>
          </a:p>
          <a:p>
            <a:pPr lvl="2"/>
            <a:r>
              <a:rPr lang="en-US" dirty="0"/>
              <a:t>Case log monitoring</a:t>
            </a:r>
          </a:p>
          <a:p>
            <a:pPr lvl="2"/>
            <a:endParaRPr lang="en-US" dirty="0"/>
          </a:p>
          <a:p>
            <a:r>
              <a:rPr lang="en-US" dirty="0"/>
              <a:t>Adult Reconstruction, Foot/Ankle, Spine, Musculoskeletal Tumor</a:t>
            </a:r>
          </a:p>
          <a:p>
            <a:pPr lvl="1"/>
            <a:r>
              <a:rPr lang="en-US" dirty="0"/>
              <a:t>In varying stages of interest and exploration</a:t>
            </a:r>
          </a:p>
        </p:txBody>
      </p:sp>
    </p:spTree>
    <p:extLst>
      <p:ext uri="{BB962C8B-B14F-4D97-AF65-F5344CB8AC3E}">
        <p14:creationId xmlns:p14="http://schemas.microsoft.com/office/powerpoint/2010/main" val="9998778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83BF2-423F-4880-A313-FE70DF6B2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ACGME:  What’s Been happening over the last year?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A1473-1B93-4403-8DB9-EF1F0EF5A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Hand and Sports have continued to be 100% accredited through ACGME, and all programs have achieved and maintained accreditation through the most recent annual cycle.</a:t>
            </a:r>
          </a:p>
          <a:p>
            <a:r>
              <a:rPr lang="en-US" dirty="0"/>
              <a:t>Remaining 8 societies/fellowship concentrations have not materially changed in terms of number or % of programs seeking ACGME accreditation.</a:t>
            </a:r>
          </a:p>
          <a:p>
            <a:r>
              <a:rPr lang="en-US" dirty="0"/>
              <a:t>Essentially status quo from the standpoint of ACGME.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E3E5D2-6226-0540-A3AD-8C0E93CA39CB}"/>
              </a:ext>
            </a:extLst>
          </p:cNvPr>
          <p:cNvSpPr txBox="1"/>
          <p:nvPr/>
        </p:nvSpPr>
        <p:spPr>
          <a:xfrm>
            <a:off x="6254496" y="6278880"/>
            <a:ext cx="2140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 from Jeff Dugas</a:t>
            </a:r>
          </a:p>
        </p:txBody>
      </p:sp>
    </p:spTree>
    <p:extLst>
      <p:ext uri="{BB962C8B-B14F-4D97-AF65-F5344CB8AC3E}">
        <p14:creationId xmlns:p14="http://schemas.microsoft.com/office/powerpoint/2010/main" val="16364847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3FDD9-77CB-41B8-B6E9-D4EF5E3B9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996" y="375552"/>
            <a:ext cx="7329861" cy="786926"/>
          </a:xfrm>
        </p:spPr>
        <p:txBody>
          <a:bodyPr>
            <a:normAutofit/>
          </a:bodyPr>
          <a:lstStyle/>
          <a:p>
            <a:r>
              <a:rPr lang="en-US" sz="2800" i="1" dirty="0"/>
              <a:t>Changes to requirements for Accreditation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654C0-3934-4C9E-B03A-6F03F09F2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761" y="1645306"/>
            <a:ext cx="7886700" cy="4854388"/>
          </a:xfrm>
        </p:spPr>
        <p:txBody>
          <a:bodyPr/>
          <a:lstStyle/>
          <a:p>
            <a:r>
              <a:rPr lang="en-US" dirty="0"/>
              <a:t>Programs directors/coordinators and DIO’s should check the ACGME website for:</a:t>
            </a:r>
          </a:p>
          <a:p>
            <a:pPr lvl="1"/>
            <a:r>
              <a:rPr lang="en-US" dirty="0"/>
              <a:t>Block Schedule input </a:t>
            </a:r>
          </a:p>
          <a:p>
            <a:pPr lvl="2"/>
            <a:r>
              <a:rPr lang="en-US" dirty="0"/>
              <a:t>Block Rotation Schedules must be input annually for each program</a:t>
            </a:r>
          </a:p>
          <a:p>
            <a:pPr lvl="2"/>
            <a:r>
              <a:rPr lang="en-US" dirty="0"/>
              <a:t>Different input fields for each specialty</a:t>
            </a:r>
          </a:p>
          <a:p>
            <a:pPr lvl="1"/>
            <a:r>
              <a:rPr lang="en-US" dirty="0"/>
              <a:t>Requirements for Program Coordinator time/financial resources to support program </a:t>
            </a:r>
          </a:p>
          <a:p>
            <a:pPr lvl="2"/>
            <a:r>
              <a:rPr lang="en-US" dirty="0"/>
              <a:t>Dedicated time and pay must be recorded for the program coordinator position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EE7A6F-FF75-CA44-9BA9-F0C4FD778E33}"/>
              </a:ext>
            </a:extLst>
          </p:cNvPr>
          <p:cNvSpPr/>
          <p:nvPr/>
        </p:nvSpPr>
        <p:spPr>
          <a:xfrm>
            <a:off x="6488619" y="6315028"/>
            <a:ext cx="2140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Slide from Jeff Dugas</a:t>
            </a:r>
          </a:p>
        </p:txBody>
      </p:sp>
    </p:spTree>
    <p:extLst>
      <p:ext uri="{BB962C8B-B14F-4D97-AF65-F5344CB8AC3E}">
        <p14:creationId xmlns:p14="http://schemas.microsoft.com/office/powerpoint/2010/main" val="243389264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B9B91-0389-4BC7-A949-D1241A621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265992"/>
            <a:ext cx="8343900" cy="685799"/>
          </a:xfrm>
        </p:spPr>
        <p:txBody>
          <a:bodyPr>
            <a:normAutofit/>
          </a:bodyPr>
          <a:lstStyle/>
          <a:p>
            <a:r>
              <a:rPr lang="en-US" sz="2800" i="1" dirty="0"/>
              <a:t>New RRC Director Corey Parker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77F2F-66D0-4D96-9AC2-C9E040075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34314"/>
            <a:ext cx="7886700" cy="4854388"/>
          </a:xfrm>
        </p:spPr>
        <p:txBody>
          <a:bodyPr/>
          <a:lstStyle/>
          <a:p>
            <a:r>
              <a:rPr lang="en-US" dirty="0"/>
              <a:t>Corey has now been in position for nearly 2 years.  </a:t>
            </a:r>
          </a:p>
          <a:p>
            <a:r>
              <a:rPr lang="en-US" dirty="0"/>
              <a:t>Background in orthopedic surgery clinical and surgical </a:t>
            </a:r>
          </a:p>
          <a:p>
            <a:r>
              <a:rPr lang="en-US" dirty="0"/>
              <a:t>Understands the administrative burden of accreditation and is making efforts to decrease this burden.</a:t>
            </a:r>
          </a:p>
          <a:p>
            <a:r>
              <a:rPr lang="en-US" dirty="0"/>
              <a:t>Has been instrumental in creating “calm” around accreditation rather than “</a:t>
            </a:r>
            <a:r>
              <a:rPr lang="en-US" dirty="0" err="1"/>
              <a:t>defcon</a:t>
            </a:r>
            <a:r>
              <a:rPr lang="en-US" dirty="0"/>
              <a:t> 5”.</a:t>
            </a:r>
          </a:p>
          <a:p>
            <a:r>
              <a:rPr lang="en-US" dirty="0"/>
              <a:t>Highly encourage those willing to discuss ACGME accreditation to reach out to him and see how he can help.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705BFE-91C2-1B45-B983-6EDB8A97B207}"/>
              </a:ext>
            </a:extLst>
          </p:cNvPr>
          <p:cNvSpPr/>
          <p:nvPr/>
        </p:nvSpPr>
        <p:spPr>
          <a:xfrm>
            <a:off x="6513003" y="6267950"/>
            <a:ext cx="2140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Slide from Jeff Dugas</a:t>
            </a:r>
          </a:p>
        </p:txBody>
      </p:sp>
    </p:spTree>
    <p:extLst>
      <p:ext uri="{BB962C8B-B14F-4D97-AF65-F5344CB8AC3E}">
        <p14:creationId xmlns:p14="http://schemas.microsoft.com/office/powerpoint/2010/main" val="100819279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43DE4-206B-D344-AA1B-02DE5AE13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i="1" dirty="0"/>
              <a:t>What’s on the horizon for Fellowships 2022- 23 and beyond?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FB0DC-E0D4-5D4E-9852-2FEF2AC31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08083"/>
            <a:ext cx="7886700" cy="4854388"/>
          </a:xfrm>
        </p:spPr>
        <p:txBody>
          <a:bodyPr/>
          <a:lstStyle/>
          <a:p>
            <a:r>
              <a:rPr lang="en-US" dirty="0"/>
              <a:t>In 2021 all interviews were all virtual in line with AAMC policies for residency interviews</a:t>
            </a:r>
          </a:p>
          <a:p>
            <a:r>
              <a:rPr lang="en-US" dirty="0"/>
              <a:t>The Committee met in 2022 and determined each specialty will have a uniform decision by specialty (in person or virtual only)</a:t>
            </a:r>
          </a:p>
          <a:p>
            <a:r>
              <a:rPr lang="en-US" dirty="0"/>
              <a:t>In person interviews are back, but virtual serves a role and will continue in the future</a:t>
            </a:r>
          </a:p>
          <a:p>
            <a:endParaRPr lang="en-US" dirty="0"/>
          </a:p>
          <a:p>
            <a:r>
              <a:rPr lang="en-US" dirty="0"/>
              <a:t>Rank List Deadline:          Tuesday, April 11, 2023</a:t>
            </a:r>
          </a:p>
          <a:p>
            <a:r>
              <a:rPr lang="en-US" dirty="0"/>
              <a:t>Match results:                   Tuesday, April 18, 2023</a:t>
            </a:r>
          </a:p>
          <a:p>
            <a:r>
              <a:rPr lang="en-US" dirty="0"/>
              <a:t>Post-match vacancies:    Wednesday, April 19, 2023</a:t>
            </a:r>
          </a:p>
          <a:p>
            <a:r>
              <a:rPr lang="en-US" dirty="0"/>
              <a:t>Training to begin:             July /August 2024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45282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C4F68-D0FD-4CE6-ADDC-8126CE253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A8D3F-EBE2-4B29-8EFF-C5CDB93D9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Support is integral since specialty societies are integrated deeply into fellowship education </a:t>
            </a:r>
          </a:p>
          <a:p>
            <a:r>
              <a:rPr lang="en-US" dirty="0"/>
              <a:t>Zoom meetings over the past year, but good to have face to face meetings</a:t>
            </a:r>
          </a:p>
          <a:p>
            <a:pPr lvl="1"/>
            <a:r>
              <a:rPr lang="en-US" dirty="0"/>
              <a:t>AAOS Sept 2021</a:t>
            </a:r>
          </a:p>
          <a:p>
            <a:pPr lvl="1"/>
            <a:r>
              <a:rPr lang="en-US" dirty="0"/>
              <a:t>AAOS March 2022</a:t>
            </a:r>
          </a:p>
          <a:p>
            <a:r>
              <a:rPr lang="en-US" dirty="0"/>
              <a:t>BOS great help to distribute information from fellowship committee to fellowship programs and applicants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79527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9160" y="1335252"/>
            <a:ext cx="3105679" cy="1143000"/>
          </a:xfrm>
        </p:spPr>
        <p:txBody>
          <a:bodyPr/>
          <a:lstStyle/>
          <a:p>
            <a:pPr algn="ctr"/>
            <a:r>
              <a:rPr lang="en-US" sz="5400" b="1" dirty="0">
                <a:solidFill>
                  <a:srgbClr val="000000"/>
                </a:solidFill>
              </a:rPr>
              <a:t>Thank You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5108" y="5257571"/>
            <a:ext cx="8018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hlinkClick r:id="rId2"/>
              </a:rPr>
              <a:t>steinmann.scott@mayo.edu</a:t>
            </a:r>
            <a:endParaRPr lang="en-US" sz="2800" dirty="0"/>
          </a:p>
          <a:p>
            <a:pPr algn="ctr"/>
            <a:r>
              <a:rPr lang="en-US" sz="2800" dirty="0"/>
              <a:t>Cell:  507-358-3610</a:t>
            </a:r>
          </a:p>
        </p:txBody>
      </p:sp>
    </p:spTree>
    <p:extLst>
      <p:ext uri="{BB962C8B-B14F-4D97-AF65-F5344CB8AC3E}">
        <p14:creationId xmlns:p14="http://schemas.microsoft.com/office/powerpoint/2010/main" val="1451656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EF6002B2-219C-4BAA-A95C-36538E39AEA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7AB0102-8ACA-4214-A839-9665520705F6}" type="datetime1">
              <a:rPr lang="en-US" smtClean="0"/>
              <a:pPr/>
              <a:t>2/6/24</a:t>
            </a:fld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5515DA6F-E486-4C5A-B98C-B1ACDA64D4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03CD5FD-27C3-4342-BE41-F411CB8D6931}"/>
              </a:ext>
            </a:extLst>
          </p:cNvPr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1183481" y="1728786"/>
          <a:ext cx="6860384" cy="352901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715096">
                  <a:extLst>
                    <a:ext uri="{9D8B030D-6E8A-4147-A177-3AD203B41FA5}">
                      <a16:colId xmlns:a16="http://schemas.microsoft.com/office/drawing/2014/main" val="1689330750"/>
                    </a:ext>
                  </a:extLst>
                </a:gridCol>
                <a:gridCol w="1715096">
                  <a:extLst>
                    <a:ext uri="{9D8B030D-6E8A-4147-A177-3AD203B41FA5}">
                      <a16:colId xmlns:a16="http://schemas.microsoft.com/office/drawing/2014/main" val="558482868"/>
                    </a:ext>
                  </a:extLst>
                </a:gridCol>
                <a:gridCol w="1715096">
                  <a:extLst>
                    <a:ext uri="{9D8B030D-6E8A-4147-A177-3AD203B41FA5}">
                      <a16:colId xmlns:a16="http://schemas.microsoft.com/office/drawing/2014/main" val="2660631934"/>
                    </a:ext>
                  </a:extLst>
                </a:gridCol>
                <a:gridCol w="1715096">
                  <a:extLst>
                    <a:ext uri="{9D8B030D-6E8A-4147-A177-3AD203B41FA5}">
                      <a16:colId xmlns:a16="http://schemas.microsoft.com/office/drawing/2014/main" val="3909717689"/>
                    </a:ext>
                  </a:extLst>
                </a:gridCol>
              </a:tblGrid>
              <a:tr h="882253"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  <a:cs typeface="Biome Light" panose="020B0303030204020804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  <a:cs typeface="Biome Light" panose="020B0303030204020804" pitchFamily="34" charset="0"/>
                        </a:rPr>
                        <a:t>2024*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  <a:cs typeface="Biome Light" panose="020B0303030204020804" pitchFamily="34" charset="0"/>
                        </a:rPr>
                        <a:t>2023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  <a:cs typeface="Biome Light" panose="020B0303030204020804" pitchFamily="34" charset="0"/>
                        </a:rPr>
                        <a:t>2022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928716"/>
                  </a:ext>
                </a:extLst>
              </a:tr>
              <a:tr h="882253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Biome Light" panose="020B0303030204020804" pitchFamily="34" charset="0"/>
                        </a:rPr>
                        <a:t>positions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Biome Light" panose="020B0303030204020804" pitchFamily="34" charset="0"/>
                        </a:rPr>
                        <a:t>951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Biome Light" panose="020B0303030204020804" pitchFamily="34" charset="0"/>
                        </a:rPr>
                        <a:t>921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Biome Light" panose="020B0303030204020804" pitchFamily="34" charset="0"/>
                        </a:rPr>
                        <a:t>904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0208656"/>
                  </a:ext>
                </a:extLst>
              </a:tr>
              <a:tr h="882253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Biome Light" panose="020B0303030204020804" pitchFamily="34" charset="0"/>
                        </a:rPr>
                        <a:t>programs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Biome Light" panose="020B0303030204020804" pitchFamily="34" charset="0"/>
                        </a:rPr>
                        <a:t>505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Biome Light" panose="020B0303030204020804" pitchFamily="34" charset="0"/>
                        </a:rPr>
                        <a:t>498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Biome Light" panose="020B0303030204020804" pitchFamily="34" charset="0"/>
                        </a:rPr>
                        <a:t>480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243071"/>
                  </a:ext>
                </a:extLst>
              </a:tr>
              <a:tr h="882253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Biome Light" panose="020B0303030204020804" pitchFamily="34" charset="0"/>
                        </a:rPr>
                        <a:t>applicants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Biome Light" panose="020B0303030204020804" pitchFamily="34" charset="0"/>
                        </a:rPr>
                        <a:t>998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Biome Light" panose="020B0303030204020804" pitchFamily="34" charset="0"/>
                        </a:rPr>
                        <a:t>975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Biome Light" panose="020B0303030204020804" pitchFamily="34" charset="0"/>
                        </a:rPr>
                        <a:t>972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0879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96F75DE-8A44-4EC5-83C6-95BDDF10D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preliminary match 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F21EDB-F349-5445-8029-F4192D1A9BF5}"/>
              </a:ext>
            </a:extLst>
          </p:cNvPr>
          <p:cNvSpPr txBox="1"/>
          <p:nvPr/>
        </p:nvSpPr>
        <p:spPr>
          <a:xfrm>
            <a:off x="5943600" y="6117651"/>
            <a:ext cx="2824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 from Dennis </a:t>
            </a:r>
            <a:r>
              <a:rPr lang="en-US" dirty="0" err="1"/>
              <a:t>Thomatos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85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BD264-B274-4D4C-8E2B-C6F7606B254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57282" y="1671631"/>
            <a:ext cx="6886575" cy="4143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chemeClr val="accent2">
                    <a:lumMod val="50000"/>
                  </a:schemeClr>
                </a:solidFill>
                <a:cs typeface="Biome Light" panose="020B0303030204020804" pitchFamily="34" charset="0"/>
              </a:rPr>
              <a:t>Demographic Data 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cs typeface="Biome Light" panose="020B0303030204020804" pitchFamily="34" charset="0"/>
              </a:rPr>
              <a:t>166 females registered  vs. 139 last year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  <a:cs typeface="Biome Light" panose="020B0303030204020804" pitchFamily="34" charset="0"/>
              </a:rPr>
              <a:t>Males /Female ratio small uptick in female registrants currently 16% vs. 14 % last year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cs typeface="Biome Light" panose="020B0303030204020804" pitchFamily="34" charset="0"/>
              </a:rPr>
              <a:t>Foreign applicant pool about the same 170 registered in 2024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  <a:cs typeface="Biome Light" panose="020B0303030204020804" pitchFamily="34" charset="0"/>
              </a:rPr>
              <a:t>-similar Canadian registrants 24 this year and 32 last year</a:t>
            </a:r>
          </a:p>
          <a:p>
            <a:endParaRPr lang="en-US" sz="2800" dirty="0">
              <a:solidFill>
                <a:schemeClr val="tx2">
                  <a:lumMod val="50000"/>
                </a:schemeClr>
              </a:solidFill>
              <a:cs typeface="Biome Light" panose="020B0303030204020804" pitchFamily="34" charset="0"/>
            </a:endParaRPr>
          </a:p>
        </p:txBody>
      </p:sp>
      <p:sp>
        <p:nvSpPr>
          <p:cNvPr id="30" name="Date Placeholder 29">
            <a:extLst>
              <a:ext uri="{FF2B5EF4-FFF2-40B4-BE49-F238E27FC236}">
                <a16:creationId xmlns:a16="http://schemas.microsoft.com/office/drawing/2014/main" id="{5C3C5043-9E0B-4C7C-B3D8-6124850B408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5615077-39AD-4FB2-A061-5884E8516F91}" type="datetime1">
              <a:rPr lang="en-US" smtClean="0"/>
              <a:t>2/6/24</a:t>
            </a:fld>
            <a:endParaRPr lang="en-US" dirty="0"/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AD175D2A-0058-45E0-AAF6-7260876F00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19BF1C0-EE32-4EEE-9539-CE8473AA2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9126" y="-203726"/>
            <a:ext cx="2943225" cy="2434386"/>
          </a:xfrm>
        </p:spPr>
        <p:txBody>
          <a:bodyPr/>
          <a:lstStyle/>
          <a:p>
            <a:r>
              <a:rPr lang="en-US" dirty="0"/>
              <a:t>2024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0B1219-9EED-E047-9048-FDCA94E95C36}"/>
              </a:ext>
            </a:extLst>
          </p:cNvPr>
          <p:cNvSpPr/>
          <p:nvPr/>
        </p:nvSpPr>
        <p:spPr>
          <a:xfrm>
            <a:off x="5817101" y="6300213"/>
            <a:ext cx="2824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Slide from Dennis </a:t>
            </a:r>
            <a:r>
              <a:rPr lang="en-US" dirty="0" err="1"/>
              <a:t>Thomatos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11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A0C9EF-E272-C346-BF89-F3385796A3A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b="1" dirty="0"/>
              <a:t>Match system performing well</a:t>
            </a:r>
            <a:endParaRPr lang="en-US" dirty="0"/>
          </a:p>
          <a:p>
            <a:r>
              <a:rPr lang="en-US" dirty="0"/>
              <a:t>More infrastructure upgrades to allow increased capacity. </a:t>
            </a:r>
          </a:p>
          <a:p>
            <a:r>
              <a:rPr lang="en-US" dirty="0"/>
              <a:t>Society portal finally coming online in 2024. Will allow subspecialty society managers to self manage data counts. </a:t>
            </a:r>
          </a:p>
          <a:p>
            <a:r>
              <a:rPr lang="en-US" dirty="0"/>
              <a:t>276 programs list in  In-Person Interviews. </a:t>
            </a:r>
          </a:p>
          <a:p>
            <a:r>
              <a:rPr lang="en-US" dirty="0"/>
              <a:t>Match Rules and society code of conduct were updated from all that provided to SF Match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52CB20-C69F-A84A-8553-E97EF269C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5F3972-4739-2441-BC53-E7CD87F39F15}"/>
              </a:ext>
            </a:extLst>
          </p:cNvPr>
          <p:cNvSpPr/>
          <p:nvPr/>
        </p:nvSpPr>
        <p:spPr>
          <a:xfrm>
            <a:off x="1872385" y="582286"/>
            <a:ext cx="47333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SF Match Summary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D943F3-F2EE-CF4B-8820-F1D70DC902F8}"/>
              </a:ext>
            </a:extLst>
          </p:cNvPr>
          <p:cNvSpPr/>
          <p:nvPr/>
        </p:nvSpPr>
        <p:spPr>
          <a:xfrm>
            <a:off x="5969087" y="6117194"/>
            <a:ext cx="2824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Slide from Dennis </a:t>
            </a:r>
            <a:r>
              <a:rPr lang="en-US" dirty="0" err="1"/>
              <a:t>Thomatos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9152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 &amp;quot;&quot;/&gt;&lt;property id=&quot;20307&quot; value=&quot;256&quot;/&gt;&lt;/object&gt;&lt;object type=&quot;3&quot; unique_id=&quot;11239&quot;&gt;&lt;property id=&quot;20148&quot; value=&quot;5&quot;/&gt;&lt;property id=&quot;20300&quot; value=&quot;Slide 2 - &amp;quot;Disclosure&amp;quot;&quot;/&gt;&lt;property id=&quot;20307&quot; value=&quot;259&quot;/&gt;&lt;/object&gt;&lt;object type=&quot;3&quot; unique_id=&quot;11492&quot;&gt;&lt;property id=&quot;20148&quot; value=&quot;5&quot;/&gt;&lt;property id=&quot;20300&quot; value=&quot;Slide 3 - &amp;quot;Question &amp;amp; Answer&amp;quot;&quot;/&gt;&lt;property id=&quot;20307&quot; value=&quot;261&quot;/&gt;&lt;/object&gt;&lt;object type=&quot;3&quot; unique_id=&quot;14069&quot;&gt;&lt;property id=&quot;20148&quot; value=&quot;5&quot;/&gt;&lt;property id=&quot;20300&quot; value=&quot;Slide 4 - &amp;quot; &amp;quot;&quot;/&gt;&lt;property id=&quot;20307&quot; value=&quot;262&quot;/&gt;&lt;/object&gt;&lt;/object&gt;&lt;object type=&quot;8&quot; unique_id=&quot;1001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AAOS Academy Standard">
  <a:themeElements>
    <a:clrScheme name="AAO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C0033"/>
      </a:accent1>
      <a:accent2>
        <a:srgbClr val="595959"/>
      </a:accent2>
      <a:accent3>
        <a:srgbClr val="009C99"/>
      </a:accent3>
      <a:accent4>
        <a:srgbClr val="DE8703"/>
      </a:accent4>
      <a:accent5>
        <a:srgbClr val="75263B"/>
      </a:accent5>
      <a:accent6>
        <a:srgbClr val="CC0033"/>
      </a:accent6>
      <a:hlink>
        <a:srgbClr val="595959"/>
      </a:hlink>
      <a:folHlink>
        <a:srgbClr val="009C9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OS Academy Standard" id="{A554A30E-A9AC-4A64-A4DF-FBCB53176F45}" vid="{8CD002CE-D233-4E34-89D8-464E0F4181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AAOS Academy Standard</Template>
  <TotalTime>5844</TotalTime>
  <Words>2177</Words>
  <Application>Microsoft Macintosh PowerPoint</Application>
  <PresentationFormat>On-screen Show (4:3)</PresentationFormat>
  <Paragraphs>408</Paragraphs>
  <Slides>67</Slides>
  <Notes>5</Notes>
  <HiddenSlides>27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7" baseType="lpstr">
      <vt:lpstr>ＭＳ Ｐゴシック</vt:lpstr>
      <vt:lpstr>Arial</vt:lpstr>
      <vt:lpstr>Arial-BoldMT</vt:lpstr>
      <vt:lpstr>Biome Light</vt:lpstr>
      <vt:lpstr>Calibri</vt:lpstr>
      <vt:lpstr>Calibri Light</vt:lpstr>
      <vt:lpstr>Helvetica</vt:lpstr>
      <vt:lpstr>Oxygen</vt:lpstr>
      <vt:lpstr>Segoe UI</vt:lpstr>
      <vt:lpstr>AAOS Academy Standard</vt:lpstr>
      <vt:lpstr> </vt:lpstr>
      <vt:lpstr>Disclosure</vt:lpstr>
      <vt:lpstr>Fellowship Oversight Committee</vt:lpstr>
      <vt:lpstr>AAOS BOS Fellowship Committee Charges</vt:lpstr>
      <vt:lpstr>Current Single Match Day</vt:lpstr>
      <vt:lpstr>2024 Match Update</vt:lpstr>
      <vt:lpstr> preliminary match data</vt:lpstr>
      <vt:lpstr>2024</vt:lpstr>
      <vt:lpstr>PowerPoint Presentation</vt:lpstr>
      <vt:lpstr>Match 2024</vt:lpstr>
      <vt:lpstr>Current Match Data 2023-24</vt:lpstr>
      <vt:lpstr>Past Match Data</vt:lpstr>
      <vt:lpstr>Applicant Data</vt:lpstr>
      <vt:lpstr>Specialty Data</vt:lpstr>
      <vt:lpstr>2022 Subspecialty Data</vt:lpstr>
      <vt:lpstr>2023 vs. 2022 preliminary match data</vt:lpstr>
      <vt:lpstr>2023</vt:lpstr>
      <vt:lpstr>Summary</vt:lpstr>
      <vt:lpstr>Applicant Data 2022</vt:lpstr>
      <vt:lpstr>Programs and Positions offered</vt:lpstr>
      <vt:lpstr>Applicant Trends</vt:lpstr>
      <vt:lpstr>Programs and Positions 2022</vt:lpstr>
      <vt:lpstr>PowerPoint Presentation</vt:lpstr>
      <vt:lpstr>            Positions Filled</vt:lpstr>
      <vt:lpstr>Hand Surgery Match NMRP</vt:lpstr>
      <vt:lpstr>Matched Applicants and Number of Applications</vt:lpstr>
      <vt:lpstr>Most applicants apply to one specialty</vt:lpstr>
      <vt:lpstr>          ACGME programs</vt:lpstr>
      <vt:lpstr>Code of Conduct</vt:lpstr>
      <vt:lpstr>PowerPoint Presentation</vt:lpstr>
      <vt:lpstr>Code of Conduct – Addition of Possible Sanctions</vt:lpstr>
      <vt:lpstr>PowerPoint Presentation</vt:lpstr>
      <vt:lpstr>PowerPoint Presentation</vt:lpstr>
      <vt:lpstr>Accreditation</vt:lpstr>
      <vt:lpstr>What’s on the horizon for 2023-24 and beyond? </vt:lpstr>
      <vt:lpstr>BOS</vt:lpstr>
      <vt:lpstr>Thank You</vt:lpstr>
      <vt:lpstr>Disclosure</vt:lpstr>
      <vt:lpstr>Fellowship Oversight Committee</vt:lpstr>
      <vt:lpstr>AAOS BOS Fellowship Committee Charges</vt:lpstr>
      <vt:lpstr>Single Match Day Update</vt:lpstr>
      <vt:lpstr>2023 Match Update</vt:lpstr>
      <vt:lpstr>2023 vs. 2022 preliminary match data</vt:lpstr>
      <vt:lpstr>2023</vt:lpstr>
      <vt:lpstr>Summary</vt:lpstr>
      <vt:lpstr>Applicant Data 2022</vt:lpstr>
      <vt:lpstr>Programs and Positions offered</vt:lpstr>
      <vt:lpstr>Applicant Trends</vt:lpstr>
      <vt:lpstr>Programs and Positions 2022</vt:lpstr>
      <vt:lpstr>PowerPoint Presentation</vt:lpstr>
      <vt:lpstr>            Positions Filled</vt:lpstr>
      <vt:lpstr>Hand Surgery Match NMRP</vt:lpstr>
      <vt:lpstr>Matched Applicants and Number of Applications</vt:lpstr>
      <vt:lpstr>Most applicants apply to one specialty</vt:lpstr>
      <vt:lpstr>Code of Conduct</vt:lpstr>
      <vt:lpstr>PowerPoint Presentation</vt:lpstr>
      <vt:lpstr>PowerPoint Presentation</vt:lpstr>
      <vt:lpstr>PowerPoint Presentation</vt:lpstr>
      <vt:lpstr>ACGME</vt:lpstr>
      <vt:lpstr>          ACGME programs</vt:lpstr>
      <vt:lpstr>Accreditation</vt:lpstr>
      <vt:lpstr>ACGME:  What’s Been happening over the last year?</vt:lpstr>
      <vt:lpstr>Changes to requirements for Accreditation</vt:lpstr>
      <vt:lpstr>New RRC Director Corey Parker</vt:lpstr>
      <vt:lpstr>What’s on the horizon for Fellowships 2022- 23 and beyond? </vt:lpstr>
      <vt:lpstr>BOS</vt:lpstr>
      <vt:lpstr>Thank You</vt:lpstr>
    </vt:vector>
  </TitlesOfParts>
  <Company>AAOS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Geoghegan, Maureen</dc:creator>
  <cp:lastModifiedBy>Steinmann, Scott P., M.D.</cp:lastModifiedBy>
  <cp:revision>101</cp:revision>
  <cp:lastPrinted>2018-02-02T17:42:49Z</cp:lastPrinted>
  <dcterms:created xsi:type="dcterms:W3CDTF">2016-02-19T16:22:48Z</dcterms:created>
  <dcterms:modified xsi:type="dcterms:W3CDTF">2024-02-08T16:50:28Z</dcterms:modified>
</cp:coreProperties>
</file>