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8" r:id="rId4"/>
  </p:sldMasterIdLst>
  <p:notesMasterIdLst>
    <p:notesMasterId r:id="rId15"/>
  </p:notesMasterIdLst>
  <p:sldIdLst>
    <p:sldId id="306" r:id="rId5"/>
    <p:sldId id="304" r:id="rId6"/>
    <p:sldId id="305" r:id="rId7"/>
    <p:sldId id="303" r:id="rId8"/>
    <p:sldId id="278" r:id="rId9"/>
    <p:sldId id="298" r:id="rId10"/>
    <p:sldId id="288" r:id="rId11"/>
    <p:sldId id="299" r:id="rId12"/>
    <p:sldId id="302" r:id="rId13"/>
    <p:sldId id="296" r:id="rId14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56" autoAdjust="0"/>
    <p:restoredTop sz="94609" autoAdjust="0"/>
  </p:normalViewPr>
  <p:slideViewPr>
    <p:cSldViewPr snapToGrid="0" snapToObjects="1">
      <p:cViewPr varScale="1">
        <p:scale>
          <a:sx n="66" d="100"/>
          <a:sy n="66" d="100"/>
        </p:scale>
        <p:origin x="652" y="32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38E8AA5-EA97-B7FF-F642-C3D12EFC6260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B4F0BA7-4CC2-2D35-DFEA-F81918A83949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76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0002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54553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898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2765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b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82279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FAEB0D0-FF07-7C15-6E95-7B92E3E70B32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EDAA549-FC08-A99A-3D93-BD2154A45168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C07A343-6C6A-57C6-3049-E46D8C38F74E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5D3FC4-2947-1556-C165-3E08CE36D6F2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3034133-A2BA-AEE2-9612-B0DFD339340E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E6AA7E-2746-DAC3-DCAE-AFA3230A4713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14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27963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Image 0" descr="preencoded.png">
            <a:extLst>
              <a:ext uri="{FF2B5EF4-FFF2-40B4-BE49-F238E27FC236}">
                <a16:creationId xmlns:a16="http://schemas.microsoft.com/office/drawing/2014/main" id="{A9BA855F-A32D-8094-72ED-6B16B04BF516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3AE4E19F-8D71-F943-C1A8-83B830C29C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2" name="Image 5" descr="preencoded.png">
            <a:extLst>
              <a:ext uri="{FF2B5EF4-FFF2-40B4-BE49-F238E27FC236}">
                <a16:creationId xmlns:a16="http://schemas.microsoft.com/office/drawing/2014/main" id="{7534DB41-3104-8EE4-B809-D772B2DC1C6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6" descr="preencoded.png">
            <a:extLst>
              <a:ext uri="{FF2B5EF4-FFF2-40B4-BE49-F238E27FC236}">
                <a16:creationId xmlns:a16="http://schemas.microsoft.com/office/drawing/2014/main" id="{DF8E8DB1-D239-F15E-4DC2-DAB56C8DD98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33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B238719-0207-1759-60CD-5FE4016435AF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8CD93E3-645E-3447-1B15-DE83F556210F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5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D727F09-FAC9-A5DF-A64B-96FBA4268FB7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A771C7B-02C2-DAC3-15A5-5860DACF90F8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85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FB6D3C6-8D79-63FC-66F0-5F91A20A9B04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5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D147ECB-83D8-AF1E-B2B9-7E448A55E0B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8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0238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1" r:id="rId12"/>
    <p:sldLayoutId id="2147483826" r:id="rId13"/>
    <p:sldLayoutId id="2147483655" r:id="rId14"/>
    <p:sldLayoutId id="2147483654" r:id="rId15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lizabeth.ames@med.uvm.ed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CB652-7AFA-E1CE-7817-0B8B8724B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ARCOS ACGME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FCA9D-C96C-52F8-56BF-65237D1BF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079" y="1904300"/>
            <a:ext cx="9291215" cy="345061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S. Elizabeth Ames, MD                  </a:t>
            </a:r>
            <a:r>
              <a:rPr lang="en-US" dirty="0">
                <a:hlinkClick r:id="rId2"/>
              </a:rPr>
              <a:t>elizabeth.ames@med.uvm.edu</a:t>
            </a:r>
            <a:endParaRPr lang="en-US" dirty="0"/>
          </a:p>
          <a:p>
            <a:endParaRPr lang="en-US" dirty="0"/>
          </a:p>
          <a:p>
            <a:r>
              <a:rPr lang="en-US" dirty="0"/>
              <a:t>New RRC leadership.</a:t>
            </a:r>
          </a:p>
          <a:p>
            <a:r>
              <a:rPr lang="en-US" dirty="0"/>
              <a:t>New executive director.</a:t>
            </a:r>
          </a:p>
          <a:p>
            <a:r>
              <a:rPr lang="en-US" dirty="0"/>
              <a:t>Undying thanks to Corey Parker, Jennifer Luna, Citlali Meza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4CF80-B2B9-B7BD-FAF8-241699E5E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4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9442-08B0-081E-F1CA-4ECD4788B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are…..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BAC3B-3DC9-94FC-66BD-2EC8DA23B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05234" y="2123090"/>
            <a:ext cx="8352256" cy="416550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You participated in ACGME Coordinators Survey (all specialties) headed up by Dr. </a:t>
            </a:r>
            <a:r>
              <a:rPr lang="en-US" sz="2400" dirty="0" err="1"/>
              <a:t>Slavin</a:t>
            </a:r>
            <a:r>
              <a:rPr lang="en-US" sz="2400" dirty="0"/>
              <a:t>.</a:t>
            </a:r>
          </a:p>
          <a:p>
            <a:r>
              <a:rPr lang="en-US" sz="2400" dirty="0"/>
              <a:t>We approached the Flourishing Index Crew and solicited their help.</a:t>
            </a:r>
          </a:p>
          <a:p>
            <a:r>
              <a:rPr lang="en-US" sz="2400" dirty="0"/>
              <a:t>Drs. Brigham and </a:t>
            </a:r>
            <a:r>
              <a:rPr lang="en-US" sz="2400" dirty="0" err="1"/>
              <a:t>Slavin</a:t>
            </a:r>
            <a:r>
              <a:rPr lang="en-US" sz="2400" dirty="0"/>
              <a:t> have been interested from the beginning (consultant role for data analysis </a:t>
            </a:r>
            <a:r>
              <a:rPr lang="en-US" sz="2400" dirty="0" err="1"/>
              <a:t>etc</a:t>
            </a:r>
            <a:r>
              <a:rPr lang="en-US" sz="2400" dirty="0"/>
              <a:t>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 next step is to pick an approach within the orthopaedic team!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884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9CDD7-65E7-03D4-54B9-193520CAE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RRC 101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30C7B-682D-F535-52FA-960694184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There is a big difference between accreditation and certification: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Our world – do we prepare competent general </a:t>
            </a:r>
            <a:r>
              <a:rPr lang="en-US" dirty="0" err="1"/>
              <a:t>orthopaedic</a:t>
            </a:r>
            <a:r>
              <a:rPr lang="en-US" dirty="0"/>
              <a:t> surgeons prepared for fellowship training and ready to pass ABOS step 1?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ABOS world – monitoring  early clinical performance both operatively and </a:t>
            </a:r>
            <a:r>
              <a:rPr lang="en-US" dirty="0" err="1"/>
              <a:t>professioally</a:t>
            </a:r>
            <a:r>
              <a:rPr lang="en-US" dirty="0"/>
              <a:t>.</a:t>
            </a:r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DB0590-3AD2-E175-48DF-4E966BCC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68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29937-A842-BB27-8677-48C086F67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RRC 101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A92AA-F841-127E-D787-6F638ED3B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Program design, management, and standards are the </a:t>
            </a:r>
            <a:r>
              <a:rPr lang="en-US" dirty="0" err="1"/>
              <a:t>provence</a:t>
            </a:r>
            <a:r>
              <a:rPr lang="en-US" dirty="0"/>
              <a:t> of accreditation:</a:t>
            </a:r>
          </a:p>
          <a:p>
            <a:pPr lvl="2"/>
            <a:r>
              <a:rPr lang="en-US" dirty="0"/>
              <a:t>Common program requirements:  benchmark.</a:t>
            </a:r>
          </a:p>
          <a:p>
            <a:pPr lvl="2"/>
            <a:r>
              <a:rPr lang="en-US" dirty="0"/>
              <a:t>Specialty requirements:  added to match the needs of the specialty:</a:t>
            </a:r>
          </a:p>
          <a:p>
            <a:pPr lvl="4"/>
            <a:r>
              <a:rPr lang="en-US" dirty="0" err="1"/>
              <a:t>Orthopaedic</a:t>
            </a:r>
            <a:r>
              <a:rPr lang="en-US" dirty="0"/>
              <a:t> curricular </a:t>
            </a:r>
            <a:r>
              <a:rPr lang="en-US" dirty="0" err="1"/>
              <a:t>standarrds</a:t>
            </a:r>
            <a:r>
              <a:rPr lang="en-US" dirty="0"/>
              <a:t>.</a:t>
            </a:r>
          </a:p>
          <a:p>
            <a:pPr lvl="4"/>
            <a:r>
              <a:rPr lang="en-US" dirty="0"/>
              <a:t>Rotation specifics.</a:t>
            </a:r>
          </a:p>
          <a:p>
            <a:pPr lvl="4"/>
            <a:r>
              <a:rPr lang="en-US" dirty="0"/>
              <a:t>Curricular design.</a:t>
            </a:r>
          </a:p>
          <a:p>
            <a:pPr marL="1828800" lvl="4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792605-4124-C1BB-951D-915A6F2D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2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43F2C-2130-D5EF-4C0F-65BDA6DB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on your mind?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A5FA3-FEC7-2FF2-B911-59DAB1CC8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/>
              <a:t>Ability </a:t>
            </a:r>
            <a:r>
              <a:rPr lang="en-US" dirty="0"/>
              <a:t>to help faculty learn about face to </a:t>
            </a:r>
            <a:r>
              <a:rPr lang="en-US"/>
              <a:t>face assessment:</a:t>
            </a:r>
          </a:p>
          <a:p>
            <a:pPr lvl="2"/>
            <a:endParaRPr lang="en-US"/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0FB8D-75E0-1728-4E50-1C2A12C1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CDD76-A98B-0F7A-26CF-7A126DF61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98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9DE9D0E-C638-4470-A425-A312F6514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5E68C2-DCCC-4202-9B0B-165BA46C8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7" y="1938130"/>
            <a:ext cx="8453908" cy="3615369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0526" y="2067340"/>
            <a:ext cx="6829044" cy="2421732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chemeClr val="tx1"/>
                </a:solidFill>
              </a:rPr>
              <a:t>FLOURISHING ORTHO COORDINATORS…….!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47D1AEC-1823-4871-91B6-665485140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0525" y="4666480"/>
            <a:ext cx="6829043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0525" y="4669144"/>
            <a:ext cx="6829043" cy="716529"/>
          </a:xfrm>
        </p:spPr>
        <p:txBody>
          <a:bodyPr>
            <a:normAutofit/>
          </a:bodyPr>
          <a:lstStyle/>
          <a:p>
            <a:pPr algn="r"/>
            <a:r>
              <a:rPr lang="en-US" sz="1600" dirty="0"/>
              <a:t>S. Elizabeth Ames, MD​</a:t>
            </a:r>
          </a:p>
          <a:p>
            <a:pPr algn="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AF5AE-9936-0550-4FB3-901CE44E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Wrestling wellness?!?!?!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2CE4D-0167-996C-6C8E-40BAD640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How can we be intentional in our population (GME) when the environment is:</a:t>
            </a:r>
          </a:p>
          <a:p>
            <a:pPr lvl="1"/>
            <a:r>
              <a:rPr lang="en-US" dirty="0"/>
              <a:t>So fundamental to our lives and important to our mental health.</a:t>
            </a:r>
          </a:p>
          <a:p>
            <a:pPr lvl="1"/>
            <a:r>
              <a:rPr lang="en-US" dirty="0"/>
              <a:t>Well beyond our control in many ways.</a:t>
            </a:r>
          </a:p>
          <a:p>
            <a:pPr lvl="1"/>
            <a:r>
              <a:rPr lang="en-US" dirty="0"/>
              <a:t>Full of lots of players (biggest football team ever………….)</a:t>
            </a:r>
          </a:p>
          <a:p>
            <a:pPr lvl="1"/>
            <a:endParaRPr lang="en-US" dirty="0"/>
          </a:p>
          <a:p>
            <a:r>
              <a:rPr lang="en-US" dirty="0"/>
              <a:t>Wicked problems need deep solutions.</a:t>
            </a:r>
          </a:p>
        </p:txBody>
      </p:sp>
    </p:spTree>
    <p:extLst>
      <p:ext uri="{BB962C8B-B14F-4D97-AF65-F5344CB8AC3E}">
        <p14:creationId xmlns:p14="http://schemas.microsoft.com/office/powerpoint/2010/main" val="171145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A5BFC-C134-C072-C14D-9E51A94C8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ORTHOPAEDIC COMMUNITY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70C77AB-7E91-84A6-3E62-DAB80E1E4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ACGME</a:t>
            </a:r>
          </a:p>
        </p:txBody>
      </p:sp>
      <p:pic>
        <p:nvPicPr>
          <p:cNvPr id="292" name="Picture Placeholder 291" descr="checklist icon">
            <a:extLst>
              <a:ext uri="{FF2B5EF4-FFF2-40B4-BE49-F238E27FC236}">
                <a16:creationId xmlns:a16="http://schemas.microsoft.com/office/drawing/2014/main" id="{8167DB44-EDED-0971-E35D-A5FA1E47C215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2"/>
          <a:srcRect/>
          <a:stretch/>
        </p:blipFill>
        <p:spPr/>
      </p:pic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A3BF8E55-B2B9-104D-F277-0890253473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lvl="0"/>
            <a:r>
              <a:rPr lang="en-US" dirty="0"/>
              <a:t>Stuart </a:t>
            </a:r>
            <a:r>
              <a:rPr lang="en-US" dirty="0" err="1"/>
              <a:t>Slavin</a:t>
            </a:r>
            <a:endParaRPr lang="en-US" dirty="0"/>
          </a:p>
          <a:p>
            <a:pPr lvl="0"/>
            <a:r>
              <a:rPr lang="en-US" dirty="0"/>
              <a:t>Tim Brigham</a:t>
            </a:r>
          </a:p>
          <a:p>
            <a:pPr lvl="0"/>
            <a:r>
              <a:rPr lang="en-US" dirty="0"/>
              <a:t>Nick </a:t>
            </a:r>
            <a:r>
              <a:rPr lang="en-US" dirty="0" err="1"/>
              <a:t>Yagmour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5DD9AC8-4A5F-70DB-AA68-C461059D8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RESEARCH TEAM</a:t>
            </a:r>
          </a:p>
          <a:p>
            <a:endParaRPr lang="en-US" dirty="0"/>
          </a:p>
        </p:txBody>
      </p:sp>
      <p:pic>
        <p:nvPicPr>
          <p:cNvPr id="290" name="Picture Placeholder 289" descr="person with loud speaker icon">
            <a:extLst>
              <a:ext uri="{FF2B5EF4-FFF2-40B4-BE49-F238E27FC236}">
                <a16:creationId xmlns:a16="http://schemas.microsoft.com/office/drawing/2014/main" id="{E63515FB-9439-CCAE-C220-6F0E5ECB75E8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 rotWithShape="1">
          <a:blip r:embed="rId3"/>
          <a:srcRect t="113" b="113"/>
          <a:stretch/>
        </p:blipFill>
        <p:spPr/>
      </p:pic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28A203B-0CF0-2AB0-5F54-07C8E3003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  <a:p>
            <a:endParaRPr lang="en-US" dirty="0"/>
          </a:p>
        </p:txBody>
      </p:sp>
      <p:pic>
        <p:nvPicPr>
          <p:cNvPr id="288" name="Picture Placeholder 287" descr="blueprint icon">
            <a:extLst>
              <a:ext uri="{FF2B5EF4-FFF2-40B4-BE49-F238E27FC236}">
                <a16:creationId xmlns:a16="http://schemas.microsoft.com/office/drawing/2014/main" id="{A5707D4A-497A-679A-3ACA-721E8D0E2699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 rotWithShape="1">
          <a:blip r:embed="rId4"/>
          <a:srcRect t="431" b="431"/>
          <a:stretch/>
        </p:blipFill>
        <p:spPr/>
      </p:pic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10CB940-D45B-59F1-06E5-9CC94100EF0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lvl="0"/>
            <a:r>
              <a:rPr lang="en-US" dirty="0"/>
              <a:t>PD and Program Coordinators	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5BC0115-F702-2E0A-61A4-4A6CE33FD7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FACULTY</a:t>
            </a:r>
          </a:p>
          <a:p>
            <a:endParaRPr lang="en-US" dirty="0"/>
          </a:p>
        </p:txBody>
      </p:sp>
      <p:pic>
        <p:nvPicPr>
          <p:cNvPr id="270" name="Picture Placeholder 269" descr="target icon">
            <a:extLst>
              <a:ext uri="{FF2B5EF4-FFF2-40B4-BE49-F238E27FC236}">
                <a16:creationId xmlns:a16="http://schemas.microsoft.com/office/drawing/2014/main" id="{DE7A4D25-3CA5-F92A-988A-F913C367D593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 rotWithShape="1">
          <a:blip r:embed="rId5"/>
          <a:srcRect t="113" b="113"/>
          <a:stretch/>
        </p:blipFill>
        <p:spPr/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9D48D07F-2D5B-F0D5-4005-197607C4F1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RESIDENTS</a:t>
            </a:r>
          </a:p>
          <a:p>
            <a:endParaRPr lang="en-US" dirty="0"/>
          </a:p>
        </p:txBody>
      </p:sp>
      <p:pic>
        <p:nvPicPr>
          <p:cNvPr id="268" name="Picture Placeholder 267" descr="rocket icon">
            <a:extLst>
              <a:ext uri="{FF2B5EF4-FFF2-40B4-BE49-F238E27FC236}">
                <a16:creationId xmlns:a16="http://schemas.microsoft.com/office/drawing/2014/main" id="{1A522F41-60C1-3803-6132-18E154C0E328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6"/>
          <a:srcRect t="543" b="543"/>
          <a:stretch/>
        </p:blipFill>
        <p:spPr/>
      </p:pic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72BD1AE-7290-BA6E-18FB-8181C0D13E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75EDE-C539-DD92-64D8-01A2AC96286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Ames</a:t>
            </a:r>
          </a:p>
          <a:p>
            <a:r>
              <a:rPr lang="en-US" dirty="0">
                <a:solidFill>
                  <a:schemeClr val="bg2"/>
                </a:solidFill>
              </a:rPr>
              <a:t>Ponce</a:t>
            </a:r>
          </a:p>
          <a:p>
            <a:r>
              <a:rPr lang="en-US" dirty="0">
                <a:solidFill>
                  <a:schemeClr val="bg2"/>
                </a:solidFill>
              </a:rPr>
              <a:t>Pearsons</a:t>
            </a:r>
          </a:p>
          <a:p>
            <a:r>
              <a:rPr lang="en-US" dirty="0">
                <a:solidFill>
                  <a:schemeClr val="bg2"/>
                </a:solidFill>
              </a:rPr>
              <a:t>Templeton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C0E1C2-9A9C-41C8-C07B-DBC18F634D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94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9442-08B0-081E-F1CA-4ECD4788B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FLOURISHING MEASURE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B42784-B03A-301F-E2DB-5CE9F0489944}"/>
              </a:ext>
            </a:extLst>
          </p:cNvPr>
          <p:cNvSpPr txBox="1"/>
          <p:nvPr/>
        </p:nvSpPr>
        <p:spPr>
          <a:xfrm>
            <a:off x="9505660" y="6378309"/>
            <a:ext cx="247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TJ VanderWeele, 2017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030B8F-4A1F-D1D8-585C-2B80635DA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0" y="3695872"/>
            <a:ext cx="3827190" cy="22960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5A7FF7-9E02-F347-E85B-B29DB9DCED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185" y="241808"/>
            <a:ext cx="2170787" cy="21746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E8B1B8-CCFB-8D32-6FAD-1643B59F11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8404" y="1853754"/>
            <a:ext cx="6078211" cy="471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065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9442-08B0-081E-F1CA-4ECD4788B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Stuart </a:t>
            </a:r>
            <a:r>
              <a:rPr lang="en-US" dirty="0" err="1"/>
              <a:t>Slavin</a:t>
            </a:r>
            <a:r>
              <a:rPr lang="en-US" dirty="0"/>
              <a:t> CREDIT!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BAC3B-3DC9-94FC-66BD-2EC8DA23B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05234" y="1853754"/>
            <a:ext cx="7259180" cy="443484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drives wellbeing?  Leaders.  </a:t>
            </a:r>
          </a:p>
          <a:p>
            <a:pPr marL="0" indent="0">
              <a:buNone/>
            </a:pPr>
            <a:r>
              <a:rPr lang="en-US" dirty="0"/>
              <a:t>If they are not well, those they serve will not be well.  </a:t>
            </a:r>
          </a:p>
          <a:p>
            <a:pPr marL="0" indent="0">
              <a:buNone/>
            </a:pPr>
            <a:r>
              <a:rPr lang="en-US" dirty="0"/>
              <a:t>There is a gap in wellbeing for program coordinators and program directors in GME.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shift to an approach that can do something…. Provide an outlet?</a:t>
            </a:r>
          </a:p>
        </p:txBody>
      </p:sp>
    </p:spTree>
    <p:extLst>
      <p:ext uri="{BB962C8B-B14F-4D97-AF65-F5344CB8AC3E}">
        <p14:creationId xmlns:p14="http://schemas.microsoft.com/office/powerpoint/2010/main" val="110650606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D2ED2F-BDEE-47B8-82AA-B088E838B0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7EB4D8-2DC8-4900-B296-3F8E8CD9E6AE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  <ds:schemaRef ds:uri="71af3243-3dd4-4a8d-8c0d-dd76da1f02a5"/>
    <ds:schemaRef ds:uri="http://schemas.microsoft.com/office/infopath/2007/PartnerControls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8A2982D6-A655-4F26-86D7-B5C32A625EA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254</TotalTime>
  <Words>367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Rockwell</vt:lpstr>
      <vt:lpstr>Gallery</vt:lpstr>
      <vt:lpstr>ARCOS ACGME Update</vt:lpstr>
      <vt:lpstr>RRC 101</vt:lpstr>
      <vt:lpstr>RRC 101</vt:lpstr>
      <vt:lpstr>What’s on your mind?</vt:lpstr>
      <vt:lpstr>FLOURISHING ORTHO COORDINATORS…….!</vt:lpstr>
      <vt:lpstr>Wrestling wellness?!?!?!</vt:lpstr>
      <vt:lpstr>THE ORTHOPAEDIC COMMUNITY</vt:lpstr>
      <vt:lpstr>THE FLOURISHING MEASURE</vt:lpstr>
      <vt:lpstr>Stuart Slavin CREDIT!</vt:lpstr>
      <vt:lpstr>Where we are…..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Ames, Elizabeth</dc:creator>
  <cp:lastModifiedBy>Wilson, Stacey</cp:lastModifiedBy>
  <cp:revision>4</cp:revision>
  <dcterms:created xsi:type="dcterms:W3CDTF">2023-09-19T14:38:24Z</dcterms:created>
  <dcterms:modified xsi:type="dcterms:W3CDTF">2024-02-15T19:57:19Z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