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9" r:id="rId4"/>
    <p:sldId id="257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/>
    <p:restoredTop sz="96327"/>
  </p:normalViewPr>
  <p:slideViewPr>
    <p:cSldViewPr snapToGrid="0">
      <p:cViewPr varScale="1">
        <p:scale>
          <a:sx n="67" d="100"/>
          <a:sy n="67" d="100"/>
        </p:scale>
        <p:origin x="7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0713D-897A-D197-EB09-CB0EC8F9C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8E69E-DE08-92E8-B9CF-B952409D5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1E2A4-3F2C-2CD9-81E0-1888839F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E7B2-3CFA-A640-B417-67DE3D4944F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5D80F-3832-5AC8-DFED-FFBAB082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F96A1-C9BA-5623-F04C-3E35841A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3BE6-65CC-2E48-B98B-0913AC20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3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DD64-F5A2-6697-C81D-BE34BEA1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7B79C-1BD3-9A96-93E5-A318AF8E6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974D1-132E-88D7-48FD-4716A40E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E7B2-3CFA-A640-B417-67DE3D4944F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46A23-C730-0CE3-C63C-0665BFC5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8EFC9-2991-C8F6-ECF1-FD99EE1C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3BE6-65CC-2E48-B98B-0913AC20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6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8B022-07BA-8378-61B1-F8322B87D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67B82-D9F4-3B3B-125F-63C7FE6FE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2D9B7-CD9F-749C-B932-24EBA938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E7B2-3CFA-A640-B417-67DE3D4944F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41A5E-9949-EA02-2AF8-264866BED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EAE7A-C289-89E0-1FDD-817875A2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3BE6-65CC-2E48-B98B-0913AC20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6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0A574-5773-D237-CD75-FD230360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9A8B0-9566-0639-2485-C8F750E91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45CE0-75BE-6843-6579-E9C93D412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E7B2-3CFA-A640-B417-67DE3D4944F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92366-E304-2403-E955-45F99DC1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DC31A-00A6-F1C7-58F6-F837D823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3BE6-65CC-2E48-B98B-0913AC20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1154C-8FF6-25A0-C269-A92A66A5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CBC56-2CE6-0AB3-E050-9F808CBE1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4A01F-BE14-3BA5-F3DC-7D8651E9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E7B2-3CFA-A640-B417-67DE3D4944F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E868C-8F8F-3A79-E9AE-C8086FDB7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6FA55-F73F-1875-323B-54121D81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3BE6-65CC-2E48-B98B-0913AC20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7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24D2-7FEA-88A6-1433-10386B21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BD343-6DD0-A6C8-6129-EC9988257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B2F74-7659-018A-BC37-5EE2CE4CF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44EBA-54D7-2523-4465-7CE8A805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E7B2-3CFA-A640-B417-67DE3D4944F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DED24-C917-F5E6-3CEF-734D24D66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43CE1-00F2-6651-0D72-E2E496FF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3BE6-65CC-2E48-B98B-0913AC20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D332F-669D-0C25-7D54-0D9432FC1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06346-721C-A142-D203-60B18E323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063C8-E8C8-B3EA-CBAE-CF1C7CCE0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0450E-788B-9861-6F61-BD222D118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118AB-87CF-C02B-2931-060AB46A3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D18031-E46E-1040-4A07-5F4687B2C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E7B2-3CFA-A640-B417-67DE3D4944F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156A21-80EA-3DC2-4270-09C57C16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0E17D5-8C14-3244-ABC0-527EADA5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3BE6-65CC-2E48-B98B-0913AC20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EF421-0AF1-A5C4-49EB-B9716ECC4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9011AB-4369-EFD2-17CC-0E515EC0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E7B2-3CFA-A640-B417-67DE3D4944F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C31B5-DE6F-DEB5-3125-80C82F371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FA8C2-6E41-591C-8E26-D6F49772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3BE6-65CC-2E48-B98B-0913AC20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4DBE0-03ED-6123-F016-0D2FB50A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E7B2-3CFA-A640-B417-67DE3D4944F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C07A62-CDCF-9F32-53AB-EECD4F7C5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66452-F478-67E6-D243-043F7816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3BE6-65CC-2E48-B98B-0913AC20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2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DFD71-2448-07D2-F01B-E018319D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30A2F-3882-1205-538F-6DA4DDEBC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63503-E11F-B388-9B0F-B90E306D8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964E5-7385-05DD-EFD6-9FADD9EDD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E7B2-3CFA-A640-B417-67DE3D4944F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C8C17-62DD-E452-7EF1-6E20E0AA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C0C0B-AA4A-F04A-36B0-51B01AAB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3BE6-65CC-2E48-B98B-0913AC20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2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713D-8CE3-1839-1B85-B2E22246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07351-AE0B-0F57-8CE9-07B564219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8D4A9-E617-B5AE-5961-47336C09F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3109A-5C8B-A037-7FFE-EF049A7F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E7B2-3CFA-A640-B417-67DE3D4944F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7304F-C91E-D617-FCA3-DF7FB6C4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112F1-74A7-F472-E2E7-7799FBFE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3BE6-65CC-2E48-B98B-0913AC20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7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3A3BFD-284E-08C4-F135-FE46DC27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9034B-5A06-64FB-354F-761748BFE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9D846-4A93-0525-1547-F8C9ACCCF0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6E7B2-3CFA-A640-B417-67DE3D4944F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15A71-537C-D0F9-D76A-87855D4DA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69184-3B6C-1EDB-E5C0-A1F666AC3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E3BE6-65CC-2E48-B98B-0913AC20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4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yaocconnect.com/residents-fellows-new-facult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33719-3FFC-82B9-5895-CCC9D5B37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3611" y="450630"/>
            <a:ext cx="12292208" cy="3161845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GRATITUDE &amp; RESPECT TO ARCOS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E21E5-10B0-3F69-4B17-C3E593510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8711" y="3612475"/>
            <a:ext cx="10160226" cy="2776993"/>
          </a:xfrm>
        </p:spPr>
        <p:txBody>
          <a:bodyPr>
            <a:noAutofit/>
          </a:bodyPr>
          <a:lstStyle/>
          <a:p>
            <a:r>
              <a:rPr lang="en-US" sz="6000" b="1" dirty="0"/>
              <a:t>L. Scott Levin, MD FACS </a:t>
            </a:r>
          </a:p>
          <a:p>
            <a:pPr algn="ctr"/>
            <a:r>
              <a:rPr lang="en-US" sz="3200" b="1" i="1" u="sng" strike="noStrike" dirty="0">
                <a:solidFill>
                  <a:srgbClr val="707070"/>
                </a:solidFill>
                <a:effectLst/>
              </a:rPr>
              <a:t>Chief Medical Officer, AOC Connect</a:t>
            </a:r>
          </a:p>
          <a:p>
            <a:pPr algn="ctr"/>
            <a:r>
              <a:rPr lang="en-US" b="1" i="0" u="none" strike="noStrike" dirty="0">
                <a:solidFill>
                  <a:srgbClr val="707070"/>
                </a:solidFill>
                <a:effectLst/>
              </a:rPr>
              <a:t>Vice President and Associate Dean for Resource Development</a:t>
            </a:r>
          </a:p>
          <a:p>
            <a:pPr algn="ctr"/>
            <a:r>
              <a:rPr lang="en-US" b="1" i="0" u="none" strike="noStrike" dirty="0">
                <a:solidFill>
                  <a:srgbClr val="707070"/>
                </a:solidFill>
                <a:effectLst/>
              </a:rPr>
              <a:t>Paul B. Magnuson Professor &amp; Chairman</a:t>
            </a:r>
          </a:p>
          <a:p>
            <a:pPr algn="ctr"/>
            <a:r>
              <a:rPr lang="en-US" b="1" i="0" u="none" strike="noStrike" dirty="0">
                <a:solidFill>
                  <a:srgbClr val="707070"/>
                </a:solidFill>
                <a:effectLst/>
              </a:rPr>
              <a:t>Department of Orthopaedics, Professor of Surgery (Plastic Surgery)</a:t>
            </a:r>
          </a:p>
          <a:p>
            <a:pPr algn="ctr"/>
            <a:r>
              <a:rPr lang="en-US" b="1" i="0" u="none" strike="noStrike" dirty="0">
                <a:solidFill>
                  <a:srgbClr val="707070"/>
                </a:solidFill>
                <a:effectLst/>
              </a:rPr>
              <a:t>University of Pennsylvania School of Medicine</a:t>
            </a:r>
          </a:p>
          <a:p>
            <a:endParaRPr lang="en-US" dirty="0"/>
          </a:p>
        </p:txBody>
      </p:sp>
      <p:pic>
        <p:nvPicPr>
          <p:cNvPr id="7" name="Picture 6" descr="A blue and orange logo&#10;&#10;Description automatically generated">
            <a:extLst>
              <a:ext uri="{FF2B5EF4-FFF2-40B4-BE49-F238E27FC236}">
                <a16:creationId xmlns:a16="http://schemas.microsoft.com/office/drawing/2014/main" id="{A48A45B1-3D00-3891-8ABE-DAA9E22BA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8" y="71637"/>
            <a:ext cx="5391974" cy="2286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1D3A93-232F-F485-FC47-506D72F81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043" y="296967"/>
            <a:ext cx="5999001" cy="183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45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MICHAEL GAGNON MBA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299" y="1402006"/>
            <a:ext cx="5371769" cy="537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0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7CBB-184A-FEBC-CC2F-E1C7F16A0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252960" cy="1325563"/>
          </a:xfrm>
        </p:spPr>
        <p:txBody>
          <a:bodyPr>
            <a:noAutofit/>
          </a:bodyPr>
          <a:lstStyle/>
          <a:p>
            <a:pPr algn="ctr"/>
            <a:r>
              <a:rPr lang="en-US" sz="4800" u="sng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THE IMPORTANCE OF RESIDENT &amp; FELLOWSHIP PROGRAM COORDINATORS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12F0-F702-B312-41CB-7A3027E29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0811"/>
            <a:ext cx="5285291" cy="4762832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u="sng" dirty="0">
                <a:solidFill>
                  <a:srgbClr val="002060"/>
                </a:solidFill>
                <a:latin typeface="Helvetica Neue" panose="02000503000000020004" pitchFamily="2" charset="0"/>
                <a:ea typeface="Calibri" panose="020F0502020204030204" pitchFamily="34" charset="0"/>
                <a:cs typeface="Times New Roman (Body CS)"/>
              </a:rPr>
              <a:t>T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Helvetica Neue" panose="02000503000000020004" pitchFamily="2" charset="0"/>
                <a:ea typeface="Calibri" panose="020F0502020204030204" pitchFamily="34" charset="0"/>
                <a:cs typeface="Times New Roman (Body CS)"/>
              </a:rPr>
              <a:t>HANK YOU TO KIM REISING </a:t>
            </a:r>
            <a:r>
              <a:rPr lang="en-US" sz="3200" dirty="0">
                <a:solidFill>
                  <a:srgbClr val="002060"/>
                </a:solidFill>
                <a:effectLst/>
                <a:latin typeface="Helvetica Neue" panose="02000503000000020004" pitchFamily="2" charset="0"/>
                <a:ea typeface="Calibri" panose="020F0502020204030204" pitchFamily="34" charset="0"/>
                <a:cs typeface="Times New Roman (Body CS)"/>
              </a:rPr>
              <a:t>for the opportunity to be here </a:t>
            </a:r>
          </a:p>
          <a:p>
            <a:r>
              <a:rPr lang="en-US" sz="3200" dirty="0">
                <a:solidFill>
                  <a:srgbClr val="002060"/>
                </a:solidFill>
                <a:effectLst/>
                <a:latin typeface="Helvetica Neue" panose="02000503000000020004" pitchFamily="2" charset="0"/>
                <a:ea typeface="Calibri" panose="020F0502020204030204" pitchFamily="34" charset="0"/>
                <a:cs typeface="Times New Roman (Body CS)"/>
              </a:rPr>
              <a:t>YOU all are CRITICALLY IMPORTANT to the academic orthopaedic landscape.  </a:t>
            </a:r>
          </a:p>
          <a:p>
            <a:r>
              <a:rPr lang="en-US" sz="3200" dirty="0">
                <a:solidFill>
                  <a:srgbClr val="002060"/>
                </a:solidFill>
                <a:effectLst/>
                <a:latin typeface="Helvetica Neue" panose="02000503000000020004" pitchFamily="2" charset="0"/>
                <a:ea typeface="Calibri" panose="020F0502020204030204" pitchFamily="34" charset="0"/>
                <a:cs typeface="Times New Roman (Body CS)"/>
              </a:rPr>
              <a:t>Your 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Helvetica Neue" panose="02000503000000020004" pitchFamily="2" charset="0"/>
                <a:ea typeface="Calibri" panose="020F0502020204030204" pitchFamily="34" charset="0"/>
                <a:cs typeface="Times New Roman (Body CS)"/>
              </a:rPr>
              <a:t>IMPACT </a:t>
            </a:r>
            <a:r>
              <a:rPr lang="en-US" sz="3200" dirty="0">
                <a:solidFill>
                  <a:srgbClr val="002060"/>
                </a:solidFill>
                <a:effectLst/>
                <a:latin typeface="Helvetica Neue" panose="02000503000000020004" pitchFamily="2" charset="0"/>
                <a:ea typeface="Calibri" panose="020F0502020204030204" pitchFamily="34" charset="0"/>
                <a:cs typeface="Times New Roman (Body CS)"/>
              </a:rPr>
              <a:t>as Resident and Fellowship </a:t>
            </a:r>
            <a:r>
              <a:rPr lang="en-US" sz="3200" dirty="0">
                <a:solidFill>
                  <a:srgbClr val="002060"/>
                </a:solidFill>
                <a:latin typeface="Helvetica Neue" panose="02000503000000020004" pitchFamily="2" charset="0"/>
                <a:ea typeface="Calibri" panose="020F0502020204030204" pitchFamily="34" charset="0"/>
                <a:cs typeface="Times New Roman (Body CS)"/>
              </a:rPr>
              <a:t>C</a:t>
            </a:r>
            <a:r>
              <a:rPr lang="en-US" sz="3200" dirty="0">
                <a:solidFill>
                  <a:srgbClr val="002060"/>
                </a:solidFill>
                <a:effectLst/>
                <a:latin typeface="Helvetica Neue" panose="02000503000000020004" pitchFamily="2" charset="0"/>
                <a:ea typeface="Calibri" panose="020F0502020204030204" pitchFamily="34" charset="0"/>
                <a:cs typeface="Times New Roman (Body CS)"/>
              </a:rPr>
              <a:t>oordinators expertly oversee our training programs and position us all for success </a:t>
            </a:r>
          </a:p>
          <a:p>
            <a:r>
              <a:rPr lang="en-US" sz="3200" b="1" dirty="0">
                <a:solidFill>
                  <a:srgbClr val="002060"/>
                </a:solidFill>
                <a:latin typeface="Helvetica Neue" panose="02000503000000020004" pitchFamily="2" charset="0"/>
                <a:ea typeface="Calibri" panose="020F0502020204030204" pitchFamily="34" charset="0"/>
                <a:cs typeface="Times New Roman (Body CS)"/>
              </a:rPr>
              <a:t>CONGRATULATIONS</a:t>
            </a:r>
            <a:r>
              <a:rPr lang="en-US" sz="3200" dirty="0">
                <a:solidFill>
                  <a:srgbClr val="002060"/>
                </a:solidFill>
                <a:latin typeface="Helvetica Neue" panose="02000503000000020004" pitchFamily="2" charset="0"/>
                <a:ea typeface="Calibri" panose="020F0502020204030204" pitchFamily="34" charset="0"/>
                <a:cs typeface="Times New Roman (Body CS)"/>
              </a:rPr>
              <a:t> to Cynthia and Jennifer for their leadership awards!</a:t>
            </a:r>
            <a:endParaRPr lang="en-US" sz="3200" dirty="0">
              <a:solidFill>
                <a:srgbClr val="002060"/>
              </a:solidFill>
              <a:effectLst/>
              <a:latin typeface="Helvetica Neue" panose="02000503000000020004" pitchFamily="2" charset="0"/>
              <a:ea typeface="Calibri" panose="020F0502020204030204" pitchFamily="34" charset="0"/>
              <a:cs typeface="Times New Roman (Body CS)"/>
            </a:endParaRPr>
          </a:p>
          <a:p>
            <a:endParaRPr lang="en-US" sz="1800" dirty="0">
              <a:solidFill>
                <a:srgbClr val="002060"/>
              </a:solidFill>
              <a:effectLst/>
              <a:latin typeface="Helvetica Neue" panose="02000503000000020004" pitchFamily="2" charset="0"/>
              <a:ea typeface="Calibri" panose="020F0502020204030204" pitchFamily="34" charset="0"/>
              <a:cs typeface="Times New Roman (Body CS)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9C4F2-E9E7-331E-96A4-0DBDEA250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290" y="1940811"/>
            <a:ext cx="6906710" cy="422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0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7F6CC-1712-0C78-C429-0418E5C2D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4506"/>
            <a:ext cx="7161223" cy="4602750"/>
          </a:xfrm>
        </p:spPr>
        <p:txBody>
          <a:bodyPr>
            <a:noAutofit/>
          </a:bodyPr>
          <a:lstStyle/>
          <a:p>
            <a:r>
              <a:rPr lang="en-US" sz="3200" b="1" dirty="0"/>
              <a:t>Established 2005</a:t>
            </a:r>
          </a:p>
          <a:p>
            <a:r>
              <a:rPr lang="en-US" sz="3200" b="1" dirty="0"/>
              <a:t>Chairs, Vice Chairs, Faculty, Administrators, Residents &amp; Fellows, Program Coordinators</a:t>
            </a:r>
          </a:p>
          <a:p>
            <a:r>
              <a:rPr lang="en-US" sz="3200" b="1" dirty="0"/>
              <a:t>Best Practices -Academic Missions</a:t>
            </a:r>
          </a:p>
          <a:p>
            <a:r>
              <a:rPr lang="en-US" sz="3200" b="1" dirty="0"/>
              <a:t>Top Rated Academic Orthopaedic Organization</a:t>
            </a:r>
          </a:p>
          <a:p>
            <a:r>
              <a:rPr lang="en-US" sz="3200" b="1" dirty="0"/>
              <a:t>#1 Orthopaedic Job site (JobsInOrtho) </a:t>
            </a:r>
          </a:p>
          <a:p>
            <a:r>
              <a:rPr lang="en-US" sz="3200" b="1" dirty="0"/>
              <a:t>5,400 members </a:t>
            </a:r>
          </a:p>
          <a:p>
            <a:r>
              <a:rPr lang="en-US" sz="3200" b="1" dirty="0"/>
              <a:t>170 Universities </a:t>
            </a:r>
          </a:p>
          <a:p>
            <a:r>
              <a:rPr lang="en-US" sz="3200" b="1" dirty="0"/>
              <a:t> 60 Health Systems/Private Practices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8318E-BFA3-7554-18EE-53C3687C1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972" y="1840831"/>
            <a:ext cx="4747364" cy="466334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B76F610-D64C-5DD3-B742-119C9DD0046C}"/>
              </a:ext>
            </a:extLst>
          </p:cNvPr>
          <p:cNvSpPr txBox="1">
            <a:spLocks/>
          </p:cNvSpPr>
          <p:nvPr/>
        </p:nvSpPr>
        <p:spPr>
          <a:xfrm>
            <a:off x="3005049" y="117526"/>
            <a:ext cx="6563638" cy="8815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u="sng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ABOUT THE AOC</a:t>
            </a:r>
          </a:p>
        </p:txBody>
      </p:sp>
    </p:spTree>
    <p:extLst>
      <p:ext uri="{BB962C8B-B14F-4D97-AF65-F5344CB8AC3E}">
        <p14:creationId xmlns:p14="http://schemas.microsoft.com/office/powerpoint/2010/main" val="335225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DD7B9-66C7-655F-8D42-E09B38C8A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62F374-FC0A-7C97-E3FC-7A35FE54F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876" y="1446721"/>
            <a:ext cx="5155102" cy="43405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C0E752A-BD0D-667C-3028-DEBDE362BF41}"/>
              </a:ext>
            </a:extLst>
          </p:cNvPr>
          <p:cNvSpPr txBox="1">
            <a:spLocks/>
          </p:cNvSpPr>
          <p:nvPr/>
        </p:nvSpPr>
        <p:spPr>
          <a:xfrm>
            <a:off x="4022043" y="0"/>
            <a:ext cx="6135377" cy="8815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u="sng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31262D-201E-0EDE-19FB-4142E0A57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0782"/>
            <a:ext cx="7510462" cy="5346451"/>
          </a:xfrm>
        </p:spPr>
        <p:txBody>
          <a:bodyPr>
            <a:noAutofit/>
          </a:bodyPr>
          <a:lstStyle/>
          <a:p>
            <a:r>
              <a:rPr lang="en-US" sz="3200" b="1" dirty="0"/>
              <a:t>80% OF OUR CHAIRS </a:t>
            </a:r>
            <a:r>
              <a:rPr lang="en-US" sz="3200" dirty="0"/>
              <a:t>requested AOC’s free resources to help prepare their Residents &amp; Fellows for “what’s next”</a:t>
            </a:r>
          </a:p>
          <a:p>
            <a:endParaRPr lang="en-US" sz="3200" dirty="0"/>
          </a:p>
          <a:p>
            <a:pPr lvl="1">
              <a:buFont typeface="Wingdings" pitchFamily="2" charset="2"/>
              <a:buChar char="Ø"/>
            </a:pPr>
            <a:r>
              <a:rPr lang="en-US" sz="4000" b="1" i="1" dirty="0">
                <a:solidFill>
                  <a:srgbClr val="002060"/>
                </a:solidFill>
              </a:rPr>
              <a:t>The Business of Orthopaedics </a:t>
            </a:r>
          </a:p>
          <a:p>
            <a:pPr lvl="1">
              <a:buFont typeface="Wingdings" pitchFamily="2" charset="2"/>
              <a:buChar char="Ø"/>
            </a:pPr>
            <a:r>
              <a:rPr lang="en-US" sz="4000" b="1" i="1" dirty="0">
                <a:solidFill>
                  <a:srgbClr val="002060"/>
                </a:solidFill>
              </a:rPr>
              <a:t>How to Navigate Job Search, Employment Contracts, and Negotiation</a:t>
            </a:r>
          </a:p>
          <a:p>
            <a:endParaRPr lang="en-US" sz="3200" dirty="0"/>
          </a:p>
          <a:p>
            <a:r>
              <a:rPr lang="en-US" sz="3200" b="1" dirty="0"/>
              <a:t>RESIDENTS &amp; FELLOWS </a:t>
            </a:r>
            <a:r>
              <a:rPr lang="en-US" sz="3200" dirty="0"/>
              <a:t>prioritized the content we developed and also gave input on creation of JobsInOrtho</a:t>
            </a:r>
          </a:p>
        </p:txBody>
      </p:sp>
    </p:spTree>
    <p:extLst>
      <p:ext uri="{BB962C8B-B14F-4D97-AF65-F5344CB8AC3E}">
        <p14:creationId xmlns:p14="http://schemas.microsoft.com/office/powerpoint/2010/main" val="155634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DFC98-553F-CB3F-5478-268FB0754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A00B8A-D4E3-2FAE-86BC-03A24146786C}"/>
              </a:ext>
            </a:extLst>
          </p:cNvPr>
          <p:cNvSpPr txBox="1">
            <a:spLocks/>
          </p:cNvSpPr>
          <p:nvPr/>
        </p:nvSpPr>
        <p:spPr>
          <a:xfrm>
            <a:off x="164040" y="69907"/>
            <a:ext cx="3950760" cy="8815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2060"/>
                </a:solidFill>
                <a:latin typeface="Franklin Gothic Medium" panose="020B0603020102020204" pitchFamily="34" charset="0"/>
              </a:rPr>
              <a:t>About the AOC</a:t>
            </a:r>
            <a:endParaRPr lang="en-US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121559-82E9-09DB-CE77-C09F4D7E6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0595"/>
            <a:ext cx="4546948" cy="4351338"/>
          </a:xfrm>
        </p:spPr>
        <p:txBody>
          <a:bodyPr>
            <a:noAutofit/>
          </a:bodyPr>
          <a:lstStyle/>
          <a:p>
            <a:r>
              <a:rPr lang="en-US" sz="3600" dirty="0"/>
              <a:t>All of this incredible content is </a:t>
            </a:r>
            <a:r>
              <a:rPr lang="en-US" sz="3600" b="1" i="1" u="sng" dirty="0"/>
              <a:t>free </a:t>
            </a:r>
            <a:r>
              <a:rPr lang="en-US" sz="3600" dirty="0"/>
              <a:t>and located on our digital platform in one easy location. </a:t>
            </a:r>
          </a:p>
          <a:p>
            <a:endParaRPr lang="en-US" sz="3600" dirty="0"/>
          </a:p>
          <a:p>
            <a:r>
              <a:rPr lang="en-US" sz="3600" dirty="0"/>
              <a:t>Click the link </a:t>
            </a:r>
            <a:r>
              <a:rPr lang="en-US" sz="3600"/>
              <a:t>below: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1ACA1C-4AB8-229A-4FB2-8F8953CC922C}"/>
              </a:ext>
            </a:extLst>
          </p:cNvPr>
          <p:cNvSpPr txBox="1"/>
          <p:nvPr/>
        </p:nvSpPr>
        <p:spPr>
          <a:xfrm>
            <a:off x="244203" y="571199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linkClick r:id="rId2"/>
              </a:rPr>
              <a:t>https://myaocconnect.com/residents-fellows-new-faculty</a:t>
            </a:r>
            <a:r>
              <a:rPr lang="en-US" sz="2800" dirty="0">
                <a:hlinkClick r:id="rId2"/>
              </a:rPr>
              <a:t>/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8D1BA-AA09-36E2-1595-28E21EDB8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7772400" cy="57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2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9806B-3FDE-C91A-C76F-25598B806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5B4CF-4993-CC9E-62F2-D862BA3B0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142" y="2523423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Thank you, ARCOS!</a:t>
            </a:r>
          </a:p>
        </p:txBody>
      </p:sp>
      <p:pic>
        <p:nvPicPr>
          <p:cNvPr id="7" name="Picture 6" descr="A blue and orange logo&#10;&#10;Description automatically generated">
            <a:extLst>
              <a:ext uri="{FF2B5EF4-FFF2-40B4-BE49-F238E27FC236}">
                <a16:creationId xmlns:a16="http://schemas.microsoft.com/office/drawing/2014/main" id="{0EA630FC-0F2E-30E3-BBB7-CDBA6A1BF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82" y="244061"/>
            <a:ext cx="4262738" cy="1807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3912D2-E7ED-1166-5D0B-445C7F455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124" y="409594"/>
            <a:ext cx="6010784" cy="147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84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251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Franklin Gothic Medium</vt:lpstr>
      <vt:lpstr>Helvetica Neue</vt:lpstr>
      <vt:lpstr>Wingdings</vt:lpstr>
      <vt:lpstr>Office Theme</vt:lpstr>
      <vt:lpstr>GRATITUDE &amp; RESPECT TO ARCOS</vt:lpstr>
      <vt:lpstr>MICHAEL GAGNON MBA</vt:lpstr>
      <vt:lpstr>THE IMPORTANCE OF RESIDENT &amp; FELLOWSHIP PROGRAM COORDINATORS</vt:lpstr>
      <vt:lpstr>PowerPoint Presentation</vt:lpstr>
      <vt:lpstr>PowerPoint Presentation</vt:lpstr>
      <vt:lpstr>PowerPoint Presentation</vt:lpstr>
      <vt:lpstr>Thank you, ARCOS!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Gratitude &amp; Respect to ARCOS</dc:title>
  <dc:creator>Admin</dc:creator>
  <cp:lastModifiedBy>Rental End User</cp:lastModifiedBy>
  <cp:revision>13</cp:revision>
  <dcterms:created xsi:type="dcterms:W3CDTF">2024-02-04T15:07:05Z</dcterms:created>
  <dcterms:modified xsi:type="dcterms:W3CDTF">2024-02-14T16:44:52Z</dcterms:modified>
</cp:coreProperties>
</file>