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706" r:id="rId6"/>
    <p:sldMasterId id="2147483729" r:id="rId7"/>
  </p:sldMasterIdLst>
  <p:notesMasterIdLst>
    <p:notesMasterId r:id="rId64"/>
  </p:notesMasterIdLst>
  <p:sldIdLst>
    <p:sldId id="257" r:id="rId8"/>
    <p:sldId id="621" r:id="rId9"/>
    <p:sldId id="302" r:id="rId10"/>
    <p:sldId id="737" r:id="rId11"/>
    <p:sldId id="298" r:id="rId12"/>
    <p:sldId id="640" r:id="rId13"/>
    <p:sldId id="873" r:id="rId14"/>
    <p:sldId id="315" r:id="rId15"/>
    <p:sldId id="863" r:id="rId16"/>
    <p:sldId id="259" r:id="rId17"/>
    <p:sldId id="838" r:id="rId18"/>
    <p:sldId id="739" r:id="rId19"/>
    <p:sldId id="702" r:id="rId20"/>
    <p:sldId id="736" r:id="rId21"/>
    <p:sldId id="833" r:id="rId22"/>
    <p:sldId id="864" r:id="rId23"/>
    <p:sldId id="780" r:id="rId24"/>
    <p:sldId id="839" r:id="rId25"/>
    <p:sldId id="840" r:id="rId26"/>
    <p:sldId id="841" r:id="rId27"/>
    <p:sldId id="842" r:id="rId28"/>
    <p:sldId id="843" r:id="rId29"/>
    <p:sldId id="846" r:id="rId30"/>
    <p:sldId id="847" r:id="rId31"/>
    <p:sldId id="849" r:id="rId32"/>
    <p:sldId id="859" r:id="rId33"/>
    <p:sldId id="783" r:id="rId34"/>
    <p:sldId id="860" r:id="rId35"/>
    <p:sldId id="861" r:id="rId36"/>
    <p:sldId id="862" r:id="rId37"/>
    <p:sldId id="835" r:id="rId38"/>
    <p:sldId id="865" r:id="rId39"/>
    <p:sldId id="871" r:id="rId40"/>
    <p:sldId id="872" r:id="rId41"/>
    <p:sldId id="748" r:id="rId42"/>
    <p:sldId id="837" r:id="rId43"/>
    <p:sldId id="803" r:id="rId44"/>
    <p:sldId id="730" r:id="rId45"/>
    <p:sldId id="821" r:id="rId46"/>
    <p:sldId id="822" r:id="rId47"/>
    <p:sldId id="805" r:id="rId48"/>
    <p:sldId id="824" r:id="rId49"/>
    <p:sldId id="806" r:id="rId50"/>
    <p:sldId id="867" r:id="rId51"/>
    <p:sldId id="700" r:id="rId52"/>
    <p:sldId id="866" r:id="rId53"/>
    <p:sldId id="620" r:id="rId54"/>
    <p:sldId id="678" r:id="rId55"/>
    <p:sldId id="868" r:id="rId56"/>
    <p:sldId id="708" r:id="rId57"/>
    <p:sldId id="754" r:id="rId58"/>
    <p:sldId id="786" r:id="rId59"/>
    <p:sldId id="826" r:id="rId60"/>
    <p:sldId id="777" r:id="rId61"/>
    <p:sldId id="397" r:id="rId62"/>
    <p:sldId id="75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79" d="100"/>
          <a:sy n="79" d="100"/>
        </p:scale>
        <p:origin x="965"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F. Martin" userId="ab37b351-8f08-4908-8b4a-9a9ba7780e68" providerId="ADAL" clId="{81111AEE-C65D-4DF3-A273-E6E25FACA987}"/>
    <pc:docChg chg="custSel modSld sldOrd">
      <pc:chgData name="David F. Martin" userId="ab37b351-8f08-4908-8b4a-9a9ba7780e68" providerId="ADAL" clId="{81111AEE-C65D-4DF3-A273-E6E25FACA987}" dt="2024-02-14T15:14:34.794" v="578" actId="1035"/>
      <pc:docMkLst>
        <pc:docMk/>
      </pc:docMkLst>
      <pc:sldChg chg="modSp mod">
        <pc:chgData name="David F. Martin" userId="ab37b351-8f08-4908-8b4a-9a9ba7780e68" providerId="ADAL" clId="{81111AEE-C65D-4DF3-A273-E6E25FACA987}" dt="2024-02-13T00:19:46.356" v="3" actId="27636"/>
        <pc:sldMkLst>
          <pc:docMk/>
          <pc:sldMk cId="3074040741" sldId="257"/>
        </pc:sldMkLst>
        <pc:spChg chg="mod">
          <ac:chgData name="David F. Martin" userId="ab37b351-8f08-4908-8b4a-9a9ba7780e68" providerId="ADAL" clId="{81111AEE-C65D-4DF3-A273-E6E25FACA987}" dt="2024-02-13T00:19:46.356" v="3" actId="27636"/>
          <ac:spMkLst>
            <pc:docMk/>
            <pc:sldMk cId="3074040741" sldId="257"/>
            <ac:spMk id="39" creationId="{071C0A5B-E388-3E44-926C-85C8586D23E8}"/>
          </ac:spMkLst>
        </pc:spChg>
      </pc:sldChg>
      <pc:sldChg chg="modSp mod">
        <pc:chgData name="David F. Martin" userId="ab37b351-8f08-4908-8b4a-9a9ba7780e68" providerId="ADAL" clId="{81111AEE-C65D-4DF3-A273-E6E25FACA987}" dt="2024-02-14T15:10:20.955" v="524" actId="20577"/>
        <pc:sldMkLst>
          <pc:docMk/>
          <pc:sldMk cId="2919977900" sldId="259"/>
        </pc:sldMkLst>
        <pc:spChg chg="mod">
          <ac:chgData name="David F. Martin" userId="ab37b351-8f08-4908-8b4a-9a9ba7780e68" providerId="ADAL" clId="{81111AEE-C65D-4DF3-A273-E6E25FACA987}" dt="2024-02-14T15:10:20.955" v="524" actId="20577"/>
          <ac:spMkLst>
            <pc:docMk/>
            <pc:sldMk cId="2919977900" sldId="259"/>
            <ac:spMk id="13" creationId="{DADA36BE-A5FC-AD46-B988-49AE06E7D6D1}"/>
          </ac:spMkLst>
        </pc:spChg>
      </pc:sldChg>
      <pc:sldChg chg="modSp mod">
        <pc:chgData name="David F. Martin" userId="ab37b351-8f08-4908-8b4a-9a9ba7780e68" providerId="ADAL" clId="{81111AEE-C65D-4DF3-A273-E6E25FACA987}" dt="2024-02-13T06:11:27.943" v="464" actId="27636"/>
        <pc:sldMkLst>
          <pc:docMk/>
          <pc:sldMk cId="809795028" sldId="620"/>
        </pc:sldMkLst>
        <pc:spChg chg="mod">
          <ac:chgData name="David F. Martin" userId="ab37b351-8f08-4908-8b4a-9a9ba7780e68" providerId="ADAL" clId="{81111AEE-C65D-4DF3-A273-E6E25FACA987}" dt="2024-02-13T06:11:27.943" v="464" actId="27636"/>
          <ac:spMkLst>
            <pc:docMk/>
            <pc:sldMk cId="809795028" sldId="620"/>
            <ac:spMk id="3" creationId="{EDECA8B9-E960-4CA8-90F6-5C26F8B46896}"/>
          </ac:spMkLst>
        </pc:spChg>
      </pc:sldChg>
      <pc:sldChg chg="addSp delSp modSp mod">
        <pc:chgData name="David F. Martin" userId="ab37b351-8f08-4908-8b4a-9a9ba7780e68" providerId="ADAL" clId="{81111AEE-C65D-4DF3-A273-E6E25FACA987}" dt="2024-02-14T15:14:34.794" v="578" actId="1035"/>
        <pc:sldMkLst>
          <pc:docMk/>
          <pc:sldMk cId="2239566468" sldId="702"/>
        </pc:sldMkLst>
        <pc:picChg chg="add del">
          <ac:chgData name="David F. Martin" userId="ab37b351-8f08-4908-8b4a-9a9ba7780e68" providerId="ADAL" clId="{81111AEE-C65D-4DF3-A273-E6E25FACA987}" dt="2024-02-14T15:12:44.297" v="526" actId="478"/>
          <ac:picMkLst>
            <pc:docMk/>
            <pc:sldMk cId="2239566468" sldId="702"/>
            <ac:picMk id="2" creationId="{BE19B045-C8DF-080B-77BD-246943264393}"/>
          </ac:picMkLst>
        </pc:picChg>
        <pc:picChg chg="add mod">
          <ac:chgData name="David F. Martin" userId="ab37b351-8f08-4908-8b4a-9a9ba7780e68" providerId="ADAL" clId="{81111AEE-C65D-4DF3-A273-E6E25FACA987}" dt="2024-02-14T15:14:08.727" v="571" actId="1037"/>
          <ac:picMkLst>
            <pc:docMk/>
            <pc:sldMk cId="2239566468" sldId="702"/>
            <ac:picMk id="3" creationId="{68F2A789-AFD9-A3BB-CDC5-ED0F9C048251}"/>
          </ac:picMkLst>
        </pc:picChg>
        <pc:picChg chg="add mod">
          <ac:chgData name="David F. Martin" userId="ab37b351-8f08-4908-8b4a-9a9ba7780e68" providerId="ADAL" clId="{81111AEE-C65D-4DF3-A273-E6E25FACA987}" dt="2024-02-14T15:14:34.794" v="578" actId="1035"/>
          <ac:picMkLst>
            <pc:docMk/>
            <pc:sldMk cId="2239566468" sldId="702"/>
            <ac:picMk id="4" creationId="{34DABDC9-CBFA-9862-9FEF-60BE79C9AF81}"/>
          </ac:picMkLst>
        </pc:picChg>
      </pc:sldChg>
      <pc:sldChg chg="ord">
        <pc:chgData name="David F. Martin" userId="ab37b351-8f08-4908-8b4a-9a9ba7780e68" providerId="ADAL" clId="{81111AEE-C65D-4DF3-A273-E6E25FACA987}" dt="2024-02-13T06:02:08.421" v="89"/>
        <pc:sldMkLst>
          <pc:docMk/>
          <pc:sldMk cId="3093025166" sldId="736"/>
        </pc:sldMkLst>
      </pc:sldChg>
      <pc:sldChg chg="modSp mod">
        <pc:chgData name="David F. Martin" userId="ab37b351-8f08-4908-8b4a-9a9ba7780e68" providerId="ADAL" clId="{81111AEE-C65D-4DF3-A273-E6E25FACA987}" dt="2024-02-13T06:08:29.513" v="371" actId="2710"/>
        <pc:sldMkLst>
          <pc:docMk/>
          <pc:sldMk cId="2853347734" sldId="748"/>
        </pc:sldMkLst>
        <pc:spChg chg="mod">
          <ac:chgData name="David F. Martin" userId="ab37b351-8f08-4908-8b4a-9a9ba7780e68" providerId="ADAL" clId="{81111AEE-C65D-4DF3-A273-E6E25FACA987}" dt="2024-02-13T06:08:29.513" v="371" actId="2710"/>
          <ac:spMkLst>
            <pc:docMk/>
            <pc:sldMk cId="2853347734" sldId="748"/>
            <ac:spMk id="3" creationId="{3FCFA490-021D-A9F5-4BD2-9410731E24E9}"/>
          </ac:spMkLst>
        </pc:spChg>
      </pc:sldChg>
      <pc:sldChg chg="modSp mod">
        <pc:chgData name="David F. Martin" userId="ab37b351-8f08-4908-8b4a-9a9ba7780e68" providerId="ADAL" clId="{81111AEE-C65D-4DF3-A273-E6E25FACA987}" dt="2024-02-13T00:54:09.139" v="73" actId="27636"/>
        <pc:sldMkLst>
          <pc:docMk/>
          <pc:sldMk cId="620588425" sldId="783"/>
        </pc:sldMkLst>
        <pc:spChg chg="mod">
          <ac:chgData name="David F. Martin" userId="ab37b351-8f08-4908-8b4a-9a9ba7780e68" providerId="ADAL" clId="{81111AEE-C65D-4DF3-A273-E6E25FACA987}" dt="2024-02-13T00:54:09.139" v="73" actId="27636"/>
          <ac:spMkLst>
            <pc:docMk/>
            <pc:sldMk cId="620588425" sldId="783"/>
            <ac:spMk id="3" creationId="{39E6E86E-8A5C-6F95-0165-0AD40CCA4558}"/>
          </ac:spMkLst>
        </pc:spChg>
      </pc:sldChg>
      <pc:sldChg chg="modSp mod">
        <pc:chgData name="David F. Martin" userId="ab37b351-8f08-4908-8b4a-9a9ba7780e68" providerId="ADAL" clId="{81111AEE-C65D-4DF3-A273-E6E25FACA987}" dt="2024-02-13T06:09:12.948" v="427" actId="1036"/>
        <pc:sldMkLst>
          <pc:docMk/>
          <pc:sldMk cId="2311386091" sldId="789"/>
        </pc:sldMkLst>
        <pc:spChg chg="mod">
          <ac:chgData name="David F. Martin" userId="ab37b351-8f08-4908-8b4a-9a9ba7780e68" providerId="ADAL" clId="{81111AEE-C65D-4DF3-A273-E6E25FACA987}" dt="2024-02-13T06:09:12.948" v="427" actId="1036"/>
          <ac:spMkLst>
            <pc:docMk/>
            <pc:sldMk cId="2311386091" sldId="789"/>
            <ac:spMk id="3" creationId="{98DE9E4E-E047-87A1-98B4-E05642E6C660}"/>
          </ac:spMkLst>
        </pc:spChg>
      </pc:sldChg>
      <pc:sldChg chg="modSp mod">
        <pc:chgData name="David F. Martin" userId="ab37b351-8f08-4908-8b4a-9a9ba7780e68" providerId="ADAL" clId="{81111AEE-C65D-4DF3-A273-E6E25FACA987}" dt="2024-02-13T06:10:01.767" v="431" actId="14100"/>
        <pc:sldMkLst>
          <pc:docMk/>
          <pc:sldMk cId="600046434" sldId="805"/>
        </pc:sldMkLst>
        <pc:spChg chg="mod">
          <ac:chgData name="David F. Martin" userId="ab37b351-8f08-4908-8b4a-9a9ba7780e68" providerId="ADAL" clId="{81111AEE-C65D-4DF3-A273-E6E25FACA987}" dt="2024-02-13T06:10:01.767" v="431" actId="14100"/>
          <ac:spMkLst>
            <pc:docMk/>
            <pc:sldMk cId="600046434" sldId="805"/>
            <ac:spMk id="6" creationId="{CF865ACF-59D9-D8A9-D9CA-764E41BDAA80}"/>
          </ac:spMkLst>
        </pc:spChg>
      </pc:sldChg>
      <pc:sldChg chg="modSp mod">
        <pc:chgData name="David F. Martin" userId="ab37b351-8f08-4908-8b4a-9a9ba7780e68" providerId="ADAL" clId="{81111AEE-C65D-4DF3-A273-E6E25FACA987}" dt="2024-02-13T06:10:57.071" v="435" actId="27636"/>
        <pc:sldMkLst>
          <pc:docMk/>
          <pc:sldMk cId="697057494" sldId="806"/>
        </pc:sldMkLst>
        <pc:spChg chg="mod">
          <ac:chgData name="David F. Martin" userId="ab37b351-8f08-4908-8b4a-9a9ba7780e68" providerId="ADAL" clId="{81111AEE-C65D-4DF3-A273-E6E25FACA987}" dt="2024-02-13T06:10:57.071" v="435" actId="27636"/>
          <ac:spMkLst>
            <pc:docMk/>
            <pc:sldMk cId="697057494" sldId="806"/>
            <ac:spMk id="6" creationId="{5182887F-4704-66A3-9EEA-EB910CC5F19A}"/>
          </ac:spMkLst>
        </pc:spChg>
      </pc:sldChg>
      <pc:sldChg chg="modSp mod">
        <pc:chgData name="David F. Martin" userId="ab37b351-8f08-4908-8b4a-9a9ba7780e68" providerId="ADAL" clId="{81111AEE-C65D-4DF3-A273-E6E25FACA987}" dt="2024-02-13T06:09:45.819" v="429" actId="14100"/>
        <pc:sldMkLst>
          <pc:docMk/>
          <pc:sldMk cId="1966201413" sldId="822"/>
        </pc:sldMkLst>
        <pc:spChg chg="mod">
          <ac:chgData name="David F. Martin" userId="ab37b351-8f08-4908-8b4a-9a9ba7780e68" providerId="ADAL" clId="{81111AEE-C65D-4DF3-A273-E6E25FACA987}" dt="2024-02-13T06:09:45.819" v="429" actId="14100"/>
          <ac:spMkLst>
            <pc:docMk/>
            <pc:sldMk cId="1966201413" sldId="822"/>
            <ac:spMk id="10" creationId="{69AF55DC-4276-BF74-ECED-86C3E6A3B16D}"/>
          </ac:spMkLst>
        </pc:spChg>
      </pc:sldChg>
      <pc:sldChg chg="modSp mod">
        <pc:chgData name="David F. Martin" userId="ab37b351-8f08-4908-8b4a-9a9ba7780e68" providerId="ADAL" clId="{81111AEE-C65D-4DF3-A273-E6E25FACA987}" dt="2024-02-13T06:02:55.521" v="133" actId="1036"/>
        <pc:sldMkLst>
          <pc:docMk/>
          <pc:sldMk cId="2867116321" sldId="843"/>
        </pc:sldMkLst>
        <pc:spChg chg="mod">
          <ac:chgData name="David F. Martin" userId="ab37b351-8f08-4908-8b4a-9a9ba7780e68" providerId="ADAL" clId="{81111AEE-C65D-4DF3-A273-E6E25FACA987}" dt="2024-02-13T06:02:55.521" v="133" actId="1036"/>
          <ac:spMkLst>
            <pc:docMk/>
            <pc:sldMk cId="2867116321" sldId="843"/>
            <ac:spMk id="3" creationId="{0AB0ECB5-EE83-AB67-13AE-2284875A99EB}"/>
          </ac:spMkLst>
        </pc:spChg>
      </pc:sldChg>
      <pc:sldChg chg="modSp mod">
        <pc:chgData name="David F. Martin" userId="ab37b351-8f08-4908-8b4a-9a9ba7780e68" providerId="ADAL" clId="{81111AEE-C65D-4DF3-A273-E6E25FACA987}" dt="2024-02-13T06:03:05.945" v="134" actId="20577"/>
        <pc:sldMkLst>
          <pc:docMk/>
          <pc:sldMk cId="300835549" sldId="846"/>
        </pc:sldMkLst>
        <pc:spChg chg="mod">
          <ac:chgData name="David F. Martin" userId="ab37b351-8f08-4908-8b4a-9a9ba7780e68" providerId="ADAL" clId="{81111AEE-C65D-4DF3-A273-E6E25FACA987}" dt="2024-02-13T06:03:05.945" v="134" actId="20577"/>
          <ac:spMkLst>
            <pc:docMk/>
            <pc:sldMk cId="300835549" sldId="846"/>
            <ac:spMk id="13" creationId="{8978A7F8-C939-A534-3FF3-CEC5E3AD5ABF}"/>
          </ac:spMkLst>
        </pc:spChg>
      </pc:sldChg>
      <pc:sldChg chg="modSp mod">
        <pc:chgData name="David F. Martin" userId="ab37b351-8f08-4908-8b4a-9a9ba7780e68" providerId="ADAL" clId="{81111AEE-C65D-4DF3-A273-E6E25FACA987}" dt="2024-02-13T00:54:19.483" v="74" actId="2710"/>
        <pc:sldMkLst>
          <pc:docMk/>
          <pc:sldMk cId="1791164109" sldId="860"/>
        </pc:sldMkLst>
        <pc:spChg chg="mod">
          <ac:chgData name="David F. Martin" userId="ab37b351-8f08-4908-8b4a-9a9ba7780e68" providerId="ADAL" clId="{81111AEE-C65D-4DF3-A273-E6E25FACA987}" dt="2024-02-13T00:54:19.483" v="74" actId="2710"/>
          <ac:spMkLst>
            <pc:docMk/>
            <pc:sldMk cId="1791164109" sldId="860"/>
            <ac:spMk id="7" creationId="{611C945F-DC98-4CE6-CBF8-173051BE581F}"/>
          </ac:spMkLst>
        </pc:spChg>
      </pc:sldChg>
      <pc:sldChg chg="modSp mod">
        <pc:chgData name="David F. Martin" userId="ab37b351-8f08-4908-8b4a-9a9ba7780e68" providerId="ADAL" clId="{81111AEE-C65D-4DF3-A273-E6E25FACA987}" dt="2024-02-13T06:05:08.022" v="313" actId="1037"/>
        <pc:sldMkLst>
          <pc:docMk/>
          <pc:sldMk cId="1907110445" sldId="862"/>
        </pc:sldMkLst>
        <pc:spChg chg="mod">
          <ac:chgData name="David F. Martin" userId="ab37b351-8f08-4908-8b4a-9a9ba7780e68" providerId="ADAL" clId="{81111AEE-C65D-4DF3-A273-E6E25FACA987}" dt="2024-02-13T06:04:18.553" v="247" actId="14100"/>
          <ac:spMkLst>
            <pc:docMk/>
            <pc:sldMk cId="1907110445" sldId="862"/>
            <ac:spMk id="3" creationId="{5EBED862-4BD7-3F9E-9822-1C552477453C}"/>
          </ac:spMkLst>
        </pc:spChg>
        <pc:spChg chg="mod">
          <ac:chgData name="David F. Martin" userId="ab37b351-8f08-4908-8b4a-9a9ba7780e68" providerId="ADAL" clId="{81111AEE-C65D-4DF3-A273-E6E25FACA987}" dt="2024-02-13T06:03:53.246" v="191" actId="1036"/>
          <ac:spMkLst>
            <pc:docMk/>
            <pc:sldMk cId="1907110445" sldId="862"/>
            <ac:spMk id="5" creationId="{C3FB2FC7-DB4C-E6F4-8EFD-C84ED2D9FDB5}"/>
          </ac:spMkLst>
        </pc:spChg>
        <pc:spChg chg="mod">
          <ac:chgData name="David F. Martin" userId="ab37b351-8f08-4908-8b4a-9a9ba7780e68" providerId="ADAL" clId="{81111AEE-C65D-4DF3-A273-E6E25FACA987}" dt="2024-02-13T06:05:08.022" v="313" actId="1037"/>
          <ac:spMkLst>
            <pc:docMk/>
            <pc:sldMk cId="1907110445" sldId="862"/>
            <ac:spMk id="6" creationId="{BCA97C02-ACA0-5BF7-0037-723E7023C101}"/>
          </ac:spMkLst>
        </pc:spChg>
        <pc:spChg chg="mod">
          <ac:chgData name="David F. Martin" userId="ab37b351-8f08-4908-8b4a-9a9ba7780e68" providerId="ADAL" clId="{81111AEE-C65D-4DF3-A273-E6E25FACA987}" dt="2024-02-13T06:04:30.068" v="297" actId="1037"/>
          <ac:spMkLst>
            <pc:docMk/>
            <pc:sldMk cId="1907110445" sldId="862"/>
            <ac:spMk id="7" creationId="{F42ECC01-C461-C715-328D-205995FBAB1B}"/>
          </ac:spMkLst>
        </pc:spChg>
      </pc:sldChg>
      <pc:sldChg chg="modSp mod">
        <pc:chgData name="David F. Martin" userId="ab37b351-8f08-4908-8b4a-9a9ba7780e68" providerId="ADAL" clId="{81111AEE-C65D-4DF3-A273-E6E25FACA987}" dt="2024-02-14T15:08:45.371" v="516" actId="20577"/>
        <pc:sldMkLst>
          <pc:docMk/>
          <pc:sldMk cId="4154872406" sldId="863"/>
        </pc:sldMkLst>
        <pc:spChg chg="mod">
          <ac:chgData name="David F. Martin" userId="ab37b351-8f08-4908-8b4a-9a9ba7780e68" providerId="ADAL" clId="{81111AEE-C65D-4DF3-A273-E6E25FACA987}" dt="2024-02-14T15:08:45.371" v="516" actId="20577"/>
          <ac:spMkLst>
            <pc:docMk/>
            <pc:sldMk cId="4154872406" sldId="863"/>
            <ac:spMk id="3" creationId="{D9B03B0F-65FD-1C22-C021-3BCEC67DDFFB}"/>
          </ac:spMkLst>
        </pc:spChg>
      </pc:sldChg>
      <pc:sldChg chg="modSp mod">
        <pc:chgData name="David F. Martin" userId="ab37b351-8f08-4908-8b4a-9a9ba7780e68" providerId="ADAL" clId="{81111AEE-C65D-4DF3-A273-E6E25FACA987}" dt="2024-02-13T06:11:16.945" v="460" actId="1036"/>
        <pc:sldMkLst>
          <pc:docMk/>
          <pc:sldMk cId="764455568" sldId="866"/>
        </pc:sldMkLst>
        <pc:spChg chg="mod">
          <ac:chgData name="David F. Martin" userId="ab37b351-8f08-4908-8b4a-9a9ba7780e68" providerId="ADAL" clId="{81111AEE-C65D-4DF3-A273-E6E25FACA987}" dt="2024-02-13T06:11:16.945" v="460" actId="1036"/>
          <ac:spMkLst>
            <pc:docMk/>
            <pc:sldMk cId="764455568" sldId="866"/>
            <ac:spMk id="3" creationId="{00000000-0000-0000-0000-000000000000}"/>
          </ac:spMkLst>
        </pc:spChg>
      </pc:sldChg>
      <pc:sldChg chg="modSp mod">
        <pc:chgData name="David F. Martin" userId="ab37b351-8f08-4908-8b4a-9a9ba7780e68" providerId="ADAL" clId="{81111AEE-C65D-4DF3-A273-E6E25FACA987}" dt="2024-02-13T06:07:58.653" v="369" actId="27636"/>
        <pc:sldMkLst>
          <pc:docMk/>
          <pc:sldMk cId="904701712" sldId="872"/>
        </pc:sldMkLst>
        <pc:spChg chg="mod">
          <ac:chgData name="David F. Martin" userId="ab37b351-8f08-4908-8b4a-9a9ba7780e68" providerId="ADAL" clId="{81111AEE-C65D-4DF3-A273-E6E25FACA987}" dt="2024-02-13T06:07:58.653" v="369" actId="27636"/>
          <ac:spMkLst>
            <pc:docMk/>
            <pc:sldMk cId="904701712" sldId="872"/>
            <ac:spMk id="3" creationId="{27AA673A-AF78-CC38-D40F-CCBB27AA8F7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183FDD-F17D-4372-BAFD-CD410B213B64}" type="doc">
      <dgm:prSet loTypeId="urn:microsoft.com/office/officeart/2016/7/layout/BasicLinearProcessNumbered" loCatId="process" qsTypeId="urn:microsoft.com/office/officeart/2005/8/quickstyle/simple2" qsCatId="simple" csTypeId="urn:microsoft.com/office/officeart/2005/8/colors/accent1_2" csCatId="accent1" phldr="1"/>
      <dgm:spPr/>
      <dgm:t>
        <a:bodyPr/>
        <a:lstStyle/>
        <a:p>
          <a:endParaRPr lang="en-US"/>
        </a:p>
      </dgm:t>
    </dgm:pt>
    <dgm:pt modelId="{704EF3C4-6926-48F3-8762-1D2333E7B5E2}">
      <dgm:prSet/>
      <dgm:spPr/>
      <dgm:t>
        <a:bodyPr/>
        <a:lstStyle/>
        <a:p>
          <a:r>
            <a:rPr lang="en-US" dirty="0"/>
            <a:t>Maintain Resident List</a:t>
          </a:r>
        </a:p>
      </dgm:t>
    </dgm:pt>
    <dgm:pt modelId="{47BE707A-7964-4C77-95C5-1BD09ADA4A30}" type="parTrans" cxnId="{AD9FA0EB-8EB4-403A-8381-F1CC66ABBEC2}">
      <dgm:prSet/>
      <dgm:spPr/>
      <dgm:t>
        <a:bodyPr/>
        <a:lstStyle/>
        <a:p>
          <a:endParaRPr lang="en-US"/>
        </a:p>
      </dgm:t>
    </dgm:pt>
    <dgm:pt modelId="{362BD51B-0D75-4D0F-86A7-42360E28ADD4}" type="sibTrans" cxnId="{AD9FA0EB-8EB4-403A-8381-F1CC66ABBEC2}">
      <dgm:prSet phldrT="1" phldr="0"/>
      <dgm:spPr>
        <a:solidFill>
          <a:schemeClr val="tx2"/>
        </a:solidFill>
      </dgm:spPr>
      <dgm:t>
        <a:bodyPr/>
        <a:lstStyle/>
        <a:p>
          <a:r>
            <a:rPr lang="en-US"/>
            <a:t>1</a:t>
          </a:r>
        </a:p>
      </dgm:t>
    </dgm:pt>
    <dgm:pt modelId="{2D0F4A12-3B66-444F-BB8D-ADFA63DD88C2}">
      <dgm:prSet/>
      <dgm:spPr/>
      <dgm:t>
        <a:bodyPr/>
        <a:lstStyle/>
        <a:p>
          <a:r>
            <a:rPr lang="en-US" dirty="0"/>
            <a:t>Enter incoming residents yearly </a:t>
          </a:r>
        </a:p>
      </dgm:t>
    </dgm:pt>
    <dgm:pt modelId="{8581A8A3-88A5-47CC-9B14-83BB1C6ABA7C}" type="parTrans" cxnId="{50C28AAC-CD92-4DB0-B937-B80BB91B63C2}">
      <dgm:prSet/>
      <dgm:spPr/>
      <dgm:t>
        <a:bodyPr/>
        <a:lstStyle/>
        <a:p>
          <a:endParaRPr lang="en-US"/>
        </a:p>
      </dgm:t>
    </dgm:pt>
    <dgm:pt modelId="{1B77E53B-E637-43E1-B409-B76360606224}" type="sibTrans" cxnId="{50C28AAC-CD92-4DB0-B937-B80BB91B63C2}">
      <dgm:prSet/>
      <dgm:spPr/>
      <dgm:t>
        <a:bodyPr/>
        <a:lstStyle/>
        <a:p>
          <a:endParaRPr lang="en-US"/>
        </a:p>
      </dgm:t>
    </dgm:pt>
    <dgm:pt modelId="{2FAB58F0-43F8-472F-A011-0DB958A872C0}">
      <dgm:prSet/>
      <dgm:spPr/>
      <dgm:t>
        <a:bodyPr/>
        <a:lstStyle/>
        <a:p>
          <a:r>
            <a:rPr lang="en-US" dirty="0"/>
            <a:t>Maintain Faculty List</a:t>
          </a:r>
        </a:p>
        <a:p>
          <a:endParaRPr lang="en-US" dirty="0"/>
        </a:p>
      </dgm:t>
    </dgm:pt>
    <dgm:pt modelId="{E5C35BC4-2B16-498C-B81B-8357B7D45B08}" type="parTrans" cxnId="{1CE84FDF-009C-44AB-8FAB-7C2E8353C421}">
      <dgm:prSet/>
      <dgm:spPr/>
      <dgm:t>
        <a:bodyPr/>
        <a:lstStyle/>
        <a:p>
          <a:endParaRPr lang="en-US"/>
        </a:p>
      </dgm:t>
    </dgm:pt>
    <dgm:pt modelId="{4D1A6E44-DD29-44A3-A2AD-40CB1083F013}" type="sibTrans" cxnId="{1CE84FDF-009C-44AB-8FAB-7C2E8353C421}">
      <dgm:prSet phldrT="2" phldr="0"/>
      <dgm:spPr>
        <a:solidFill>
          <a:schemeClr val="tx2"/>
        </a:solidFill>
      </dgm:spPr>
      <dgm:t>
        <a:bodyPr/>
        <a:lstStyle/>
        <a:p>
          <a:r>
            <a:rPr lang="en-US"/>
            <a:t>2</a:t>
          </a:r>
        </a:p>
      </dgm:t>
    </dgm:pt>
    <dgm:pt modelId="{01693B65-D139-4AEA-844E-05855095581A}">
      <dgm:prSet/>
      <dgm:spPr/>
      <dgm:t>
        <a:bodyPr/>
        <a:lstStyle/>
        <a:p>
          <a:r>
            <a:rPr lang="en-US"/>
            <a:t>Pull ABOS Reports</a:t>
          </a:r>
        </a:p>
      </dgm:t>
    </dgm:pt>
    <dgm:pt modelId="{72C94246-A4DB-4DA0-BE4F-93327618AFA1}" type="parTrans" cxnId="{D4692DDD-0949-445C-8D8A-1D786C02629F}">
      <dgm:prSet/>
      <dgm:spPr/>
      <dgm:t>
        <a:bodyPr/>
        <a:lstStyle/>
        <a:p>
          <a:endParaRPr lang="en-US"/>
        </a:p>
      </dgm:t>
    </dgm:pt>
    <dgm:pt modelId="{C7673193-BB0D-4C35-9506-E690E9ACC755}" type="sibTrans" cxnId="{D4692DDD-0949-445C-8D8A-1D786C02629F}">
      <dgm:prSet phldrT="3" phldr="0"/>
      <dgm:spPr>
        <a:solidFill>
          <a:schemeClr val="tx2"/>
        </a:solidFill>
      </dgm:spPr>
      <dgm:t>
        <a:bodyPr/>
        <a:lstStyle/>
        <a:p>
          <a:r>
            <a:rPr lang="en-US"/>
            <a:t>3</a:t>
          </a:r>
        </a:p>
      </dgm:t>
    </dgm:pt>
    <dgm:pt modelId="{28FD61C0-1D14-4BBF-8BB8-223E169AC138}">
      <dgm:prSet/>
      <dgm:spPr/>
      <dgm:t>
        <a:bodyPr/>
        <a:lstStyle/>
        <a:p>
          <a:r>
            <a:rPr lang="en-US"/>
            <a:t>ABOS KSB Reports</a:t>
          </a:r>
        </a:p>
      </dgm:t>
    </dgm:pt>
    <dgm:pt modelId="{0849A320-3717-459D-97B8-0A5159DC9005}" type="parTrans" cxnId="{F048016D-DF29-43EA-85C2-FE50E8EFE194}">
      <dgm:prSet/>
      <dgm:spPr/>
      <dgm:t>
        <a:bodyPr/>
        <a:lstStyle/>
        <a:p>
          <a:endParaRPr lang="en-US"/>
        </a:p>
      </dgm:t>
    </dgm:pt>
    <dgm:pt modelId="{9E8F87F2-7E4F-4CF9-9CFF-C1441B8EC8C6}" type="sibTrans" cxnId="{F048016D-DF29-43EA-85C2-FE50E8EFE194}">
      <dgm:prSet/>
      <dgm:spPr/>
      <dgm:t>
        <a:bodyPr/>
        <a:lstStyle/>
        <a:p>
          <a:endParaRPr lang="en-US"/>
        </a:p>
      </dgm:t>
    </dgm:pt>
    <dgm:pt modelId="{2D326E94-3E53-41E6-823B-2EF8C355F4DA}">
      <dgm:prSet/>
      <dgm:spPr/>
      <dgm:t>
        <a:bodyPr/>
        <a:lstStyle/>
        <a:p>
          <a:r>
            <a:rPr lang="en-US" dirty="0"/>
            <a:t>ABOS Program Performance (Graduated Resident Part I/Part II Results)</a:t>
          </a:r>
        </a:p>
      </dgm:t>
    </dgm:pt>
    <dgm:pt modelId="{F7099115-737C-4E37-8C12-85679C776142}" type="parTrans" cxnId="{D1E10AC4-E864-483F-B904-54E1715A7C55}">
      <dgm:prSet/>
      <dgm:spPr/>
      <dgm:t>
        <a:bodyPr/>
        <a:lstStyle/>
        <a:p>
          <a:endParaRPr lang="en-US"/>
        </a:p>
      </dgm:t>
    </dgm:pt>
    <dgm:pt modelId="{E011651F-85BD-4AE1-9620-8DDA9DEFAE9B}" type="sibTrans" cxnId="{D1E10AC4-E864-483F-B904-54E1715A7C55}">
      <dgm:prSet/>
      <dgm:spPr/>
      <dgm:t>
        <a:bodyPr/>
        <a:lstStyle/>
        <a:p>
          <a:endParaRPr lang="en-US"/>
        </a:p>
      </dgm:t>
    </dgm:pt>
    <dgm:pt modelId="{C7715814-811E-4090-8852-490E881139B9}">
      <dgm:prSet/>
      <dgm:spPr/>
      <dgm:t>
        <a:bodyPr/>
        <a:lstStyle/>
        <a:p>
          <a:r>
            <a:rPr lang="en-US"/>
            <a:t>Insert ABOS KSB 360 Behavior Evaluators</a:t>
          </a:r>
        </a:p>
      </dgm:t>
    </dgm:pt>
    <dgm:pt modelId="{A292BFD1-C5A1-4042-8CAB-2AF9E60455E7}" type="parTrans" cxnId="{F587F9D6-4321-4C4F-8B05-A72DC8DE0C90}">
      <dgm:prSet/>
      <dgm:spPr/>
      <dgm:t>
        <a:bodyPr/>
        <a:lstStyle/>
        <a:p>
          <a:endParaRPr lang="en-US"/>
        </a:p>
      </dgm:t>
    </dgm:pt>
    <dgm:pt modelId="{83209544-D7EB-4D03-8A16-6A1F9ED1CEEA}" type="sibTrans" cxnId="{F587F9D6-4321-4C4F-8B05-A72DC8DE0C90}">
      <dgm:prSet phldrT="4" phldr="0"/>
      <dgm:spPr>
        <a:solidFill>
          <a:schemeClr val="tx2"/>
        </a:solidFill>
      </dgm:spPr>
      <dgm:t>
        <a:bodyPr/>
        <a:lstStyle/>
        <a:p>
          <a:r>
            <a:rPr lang="en-US"/>
            <a:t>4</a:t>
          </a:r>
        </a:p>
      </dgm:t>
    </dgm:pt>
    <dgm:pt modelId="{D1CAF5C4-4AAF-4953-88B7-420D2E95A3B3}">
      <dgm:prSet/>
      <dgm:spPr/>
      <dgm:t>
        <a:bodyPr/>
        <a:lstStyle/>
        <a:p>
          <a:r>
            <a:rPr lang="en-US"/>
            <a:t>Fill out RRA Forms and Resident Education History</a:t>
          </a:r>
        </a:p>
      </dgm:t>
    </dgm:pt>
    <dgm:pt modelId="{D16B8ABA-6B38-4AB7-95C6-45A9E7F6C949}" type="parTrans" cxnId="{D0D4C3E2-6E30-408F-90A0-17A18084F00D}">
      <dgm:prSet/>
      <dgm:spPr/>
      <dgm:t>
        <a:bodyPr/>
        <a:lstStyle/>
        <a:p>
          <a:endParaRPr lang="en-US"/>
        </a:p>
      </dgm:t>
    </dgm:pt>
    <dgm:pt modelId="{8C2754E9-90BB-4414-938B-AEA365E60242}" type="sibTrans" cxnId="{D0D4C3E2-6E30-408F-90A0-17A18084F00D}">
      <dgm:prSet phldrT="5" phldr="0"/>
      <dgm:spPr>
        <a:solidFill>
          <a:schemeClr val="tx2"/>
        </a:solidFill>
      </dgm:spPr>
      <dgm:t>
        <a:bodyPr/>
        <a:lstStyle/>
        <a:p>
          <a:r>
            <a:rPr lang="en-US"/>
            <a:t>5</a:t>
          </a:r>
        </a:p>
      </dgm:t>
    </dgm:pt>
    <dgm:pt modelId="{F10A5316-08CE-48AE-858F-70004BCC9755}">
      <dgm:prSet/>
      <dgm:spPr/>
      <dgm:t>
        <a:bodyPr/>
        <a:lstStyle/>
        <a:p>
          <a:r>
            <a:rPr lang="en-US" dirty="0"/>
            <a:t>Keep your My Profile Tab Up to Date</a:t>
          </a:r>
        </a:p>
      </dgm:t>
    </dgm:pt>
    <dgm:pt modelId="{3A18785B-0DBF-4837-9BF1-9C1E6FBB5A8D}" type="parTrans" cxnId="{376F189C-A9CC-4DA1-A84A-6B4346178340}">
      <dgm:prSet/>
      <dgm:spPr/>
      <dgm:t>
        <a:bodyPr/>
        <a:lstStyle/>
        <a:p>
          <a:endParaRPr lang="en-US"/>
        </a:p>
      </dgm:t>
    </dgm:pt>
    <dgm:pt modelId="{8B2C91DF-CE40-4AD0-919D-A524CAB6D185}" type="sibTrans" cxnId="{376F189C-A9CC-4DA1-A84A-6B4346178340}">
      <dgm:prSet phldrT="6" phldr="0"/>
      <dgm:spPr>
        <a:solidFill>
          <a:schemeClr val="tx2"/>
        </a:solidFill>
      </dgm:spPr>
      <dgm:t>
        <a:bodyPr/>
        <a:lstStyle/>
        <a:p>
          <a:r>
            <a:rPr lang="en-US"/>
            <a:t>6</a:t>
          </a:r>
          <a:endParaRPr lang="en-US" dirty="0"/>
        </a:p>
      </dgm:t>
    </dgm:pt>
    <dgm:pt modelId="{C3878B03-AB31-4BA3-9676-853FA3C3E5B1}" type="pres">
      <dgm:prSet presAssocID="{0C183FDD-F17D-4372-BAFD-CD410B213B64}" presName="Name0" presStyleCnt="0">
        <dgm:presLayoutVars>
          <dgm:animLvl val="lvl"/>
          <dgm:resizeHandles val="exact"/>
        </dgm:presLayoutVars>
      </dgm:prSet>
      <dgm:spPr/>
    </dgm:pt>
    <dgm:pt modelId="{2D48B9BF-0D3F-42AC-9811-D080EC7A8B2B}" type="pres">
      <dgm:prSet presAssocID="{704EF3C4-6926-48F3-8762-1D2333E7B5E2}" presName="compositeNode" presStyleCnt="0">
        <dgm:presLayoutVars>
          <dgm:bulletEnabled val="1"/>
        </dgm:presLayoutVars>
      </dgm:prSet>
      <dgm:spPr/>
    </dgm:pt>
    <dgm:pt modelId="{E1154E94-EAAE-422D-8599-C95472A986D6}" type="pres">
      <dgm:prSet presAssocID="{704EF3C4-6926-48F3-8762-1D2333E7B5E2}" presName="bgRect" presStyleLbl="bgAccFollowNode1" presStyleIdx="0" presStyleCnt="6" custLinFactNeighborX="-95" custLinFactNeighborY="734"/>
      <dgm:spPr/>
    </dgm:pt>
    <dgm:pt modelId="{62E468EA-6A56-4A1E-8C1B-350D215A892B}" type="pres">
      <dgm:prSet presAssocID="{362BD51B-0D75-4D0F-86A7-42360E28ADD4}" presName="sibTransNodeCircle" presStyleLbl="alignNode1" presStyleIdx="0" presStyleCnt="12">
        <dgm:presLayoutVars>
          <dgm:chMax val="0"/>
          <dgm:bulletEnabled/>
        </dgm:presLayoutVars>
      </dgm:prSet>
      <dgm:spPr/>
    </dgm:pt>
    <dgm:pt modelId="{1E9E942E-908F-4FCE-8829-E067CAD2751B}" type="pres">
      <dgm:prSet presAssocID="{704EF3C4-6926-48F3-8762-1D2333E7B5E2}" presName="bottomLine" presStyleLbl="alignNode1" presStyleIdx="1" presStyleCnt="12">
        <dgm:presLayoutVars/>
      </dgm:prSet>
      <dgm:spPr/>
    </dgm:pt>
    <dgm:pt modelId="{E01AFF91-DDFB-4793-AC60-71E8F642B135}" type="pres">
      <dgm:prSet presAssocID="{704EF3C4-6926-48F3-8762-1D2333E7B5E2}" presName="nodeText" presStyleLbl="bgAccFollowNode1" presStyleIdx="0" presStyleCnt="6">
        <dgm:presLayoutVars>
          <dgm:bulletEnabled val="1"/>
        </dgm:presLayoutVars>
      </dgm:prSet>
      <dgm:spPr/>
    </dgm:pt>
    <dgm:pt modelId="{B10EDC97-789B-44E4-AAEA-68BD63100DC3}" type="pres">
      <dgm:prSet presAssocID="{362BD51B-0D75-4D0F-86A7-42360E28ADD4}" presName="sibTrans" presStyleCnt="0"/>
      <dgm:spPr/>
    </dgm:pt>
    <dgm:pt modelId="{CC82FB2E-A9C9-45D5-BA56-4AF796E7A63E}" type="pres">
      <dgm:prSet presAssocID="{2FAB58F0-43F8-472F-A011-0DB958A872C0}" presName="compositeNode" presStyleCnt="0">
        <dgm:presLayoutVars>
          <dgm:bulletEnabled val="1"/>
        </dgm:presLayoutVars>
      </dgm:prSet>
      <dgm:spPr/>
    </dgm:pt>
    <dgm:pt modelId="{BDAE80AE-7815-402E-AEDD-11AFFBDEA165}" type="pres">
      <dgm:prSet presAssocID="{2FAB58F0-43F8-472F-A011-0DB958A872C0}" presName="bgRect" presStyleLbl="bgAccFollowNode1" presStyleIdx="1" presStyleCnt="6"/>
      <dgm:spPr/>
    </dgm:pt>
    <dgm:pt modelId="{F02EC23B-CB53-4633-9975-6D0B8A3C488A}" type="pres">
      <dgm:prSet presAssocID="{4D1A6E44-DD29-44A3-A2AD-40CB1083F013}" presName="sibTransNodeCircle" presStyleLbl="alignNode1" presStyleIdx="2" presStyleCnt="12">
        <dgm:presLayoutVars>
          <dgm:chMax val="0"/>
          <dgm:bulletEnabled/>
        </dgm:presLayoutVars>
      </dgm:prSet>
      <dgm:spPr/>
    </dgm:pt>
    <dgm:pt modelId="{693FADC1-17A1-4A14-967F-E427FCE86DA5}" type="pres">
      <dgm:prSet presAssocID="{2FAB58F0-43F8-472F-A011-0DB958A872C0}" presName="bottomLine" presStyleLbl="alignNode1" presStyleIdx="3" presStyleCnt="12">
        <dgm:presLayoutVars/>
      </dgm:prSet>
      <dgm:spPr/>
    </dgm:pt>
    <dgm:pt modelId="{601031D8-C460-4306-A037-4ED4C3359808}" type="pres">
      <dgm:prSet presAssocID="{2FAB58F0-43F8-472F-A011-0DB958A872C0}" presName="nodeText" presStyleLbl="bgAccFollowNode1" presStyleIdx="1" presStyleCnt="6">
        <dgm:presLayoutVars>
          <dgm:bulletEnabled val="1"/>
        </dgm:presLayoutVars>
      </dgm:prSet>
      <dgm:spPr/>
    </dgm:pt>
    <dgm:pt modelId="{22BBAD74-1261-4733-8C44-5983AA0DFD2F}" type="pres">
      <dgm:prSet presAssocID="{4D1A6E44-DD29-44A3-A2AD-40CB1083F013}" presName="sibTrans" presStyleCnt="0"/>
      <dgm:spPr/>
    </dgm:pt>
    <dgm:pt modelId="{2B117D4F-D49A-45B2-B349-7467B2D5373D}" type="pres">
      <dgm:prSet presAssocID="{01693B65-D139-4AEA-844E-05855095581A}" presName="compositeNode" presStyleCnt="0">
        <dgm:presLayoutVars>
          <dgm:bulletEnabled val="1"/>
        </dgm:presLayoutVars>
      </dgm:prSet>
      <dgm:spPr/>
    </dgm:pt>
    <dgm:pt modelId="{ED2C1759-4679-4C61-AF8C-7EFA2876F7F1}" type="pres">
      <dgm:prSet presAssocID="{01693B65-D139-4AEA-844E-05855095581A}" presName="bgRect" presStyleLbl="bgAccFollowNode1" presStyleIdx="2" presStyleCnt="6"/>
      <dgm:spPr/>
    </dgm:pt>
    <dgm:pt modelId="{8CDB18B0-4B0A-4F82-9F31-B637EDCB031D}" type="pres">
      <dgm:prSet presAssocID="{C7673193-BB0D-4C35-9506-E690E9ACC755}" presName="sibTransNodeCircle" presStyleLbl="alignNode1" presStyleIdx="4" presStyleCnt="12">
        <dgm:presLayoutVars>
          <dgm:chMax val="0"/>
          <dgm:bulletEnabled/>
        </dgm:presLayoutVars>
      </dgm:prSet>
      <dgm:spPr/>
    </dgm:pt>
    <dgm:pt modelId="{B795EE3E-8A22-472C-9B3C-6EF5CE0620FC}" type="pres">
      <dgm:prSet presAssocID="{01693B65-D139-4AEA-844E-05855095581A}" presName="bottomLine" presStyleLbl="alignNode1" presStyleIdx="5" presStyleCnt="12">
        <dgm:presLayoutVars/>
      </dgm:prSet>
      <dgm:spPr/>
    </dgm:pt>
    <dgm:pt modelId="{0DE663CA-7CA9-4489-A1FB-A5BD317D20C3}" type="pres">
      <dgm:prSet presAssocID="{01693B65-D139-4AEA-844E-05855095581A}" presName="nodeText" presStyleLbl="bgAccFollowNode1" presStyleIdx="2" presStyleCnt="6">
        <dgm:presLayoutVars>
          <dgm:bulletEnabled val="1"/>
        </dgm:presLayoutVars>
      </dgm:prSet>
      <dgm:spPr/>
    </dgm:pt>
    <dgm:pt modelId="{5D2E930F-4B6A-4377-858C-1C8DA6F582A6}" type="pres">
      <dgm:prSet presAssocID="{C7673193-BB0D-4C35-9506-E690E9ACC755}" presName="sibTrans" presStyleCnt="0"/>
      <dgm:spPr/>
    </dgm:pt>
    <dgm:pt modelId="{371C6062-D926-4724-8792-0284B50461EB}" type="pres">
      <dgm:prSet presAssocID="{C7715814-811E-4090-8852-490E881139B9}" presName="compositeNode" presStyleCnt="0">
        <dgm:presLayoutVars>
          <dgm:bulletEnabled val="1"/>
        </dgm:presLayoutVars>
      </dgm:prSet>
      <dgm:spPr/>
    </dgm:pt>
    <dgm:pt modelId="{AE7A5F8A-497A-4A6B-B3A5-B73473C6406A}" type="pres">
      <dgm:prSet presAssocID="{C7715814-811E-4090-8852-490E881139B9}" presName="bgRect" presStyleLbl="bgAccFollowNode1" presStyleIdx="3" presStyleCnt="6"/>
      <dgm:spPr/>
    </dgm:pt>
    <dgm:pt modelId="{9F535D9A-1DD2-4EED-B837-CDB035932C0F}" type="pres">
      <dgm:prSet presAssocID="{83209544-D7EB-4D03-8A16-6A1F9ED1CEEA}" presName="sibTransNodeCircle" presStyleLbl="alignNode1" presStyleIdx="6" presStyleCnt="12">
        <dgm:presLayoutVars>
          <dgm:chMax val="0"/>
          <dgm:bulletEnabled/>
        </dgm:presLayoutVars>
      </dgm:prSet>
      <dgm:spPr/>
    </dgm:pt>
    <dgm:pt modelId="{507929DD-850D-4A4B-A831-B6129B01C496}" type="pres">
      <dgm:prSet presAssocID="{C7715814-811E-4090-8852-490E881139B9}" presName="bottomLine" presStyleLbl="alignNode1" presStyleIdx="7" presStyleCnt="12">
        <dgm:presLayoutVars/>
      </dgm:prSet>
      <dgm:spPr/>
    </dgm:pt>
    <dgm:pt modelId="{B133608E-41C5-4A78-BED9-CB227395EA18}" type="pres">
      <dgm:prSet presAssocID="{C7715814-811E-4090-8852-490E881139B9}" presName="nodeText" presStyleLbl="bgAccFollowNode1" presStyleIdx="3" presStyleCnt="6">
        <dgm:presLayoutVars>
          <dgm:bulletEnabled val="1"/>
        </dgm:presLayoutVars>
      </dgm:prSet>
      <dgm:spPr/>
    </dgm:pt>
    <dgm:pt modelId="{5B73C166-586D-4417-B68C-6D0916AF607B}" type="pres">
      <dgm:prSet presAssocID="{83209544-D7EB-4D03-8A16-6A1F9ED1CEEA}" presName="sibTrans" presStyleCnt="0"/>
      <dgm:spPr/>
    </dgm:pt>
    <dgm:pt modelId="{EE85C3E6-21C1-4AE0-B6E1-860369AA5CDE}" type="pres">
      <dgm:prSet presAssocID="{D1CAF5C4-4AAF-4953-88B7-420D2E95A3B3}" presName="compositeNode" presStyleCnt="0">
        <dgm:presLayoutVars>
          <dgm:bulletEnabled val="1"/>
        </dgm:presLayoutVars>
      </dgm:prSet>
      <dgm:spPr/>
    </dgm:pt>
    <dgm:pt modelId="{AA628C9A-359C-411B-BC68-D0CD68DBE687}" type="pres">
      <dgm:prSet presAssocID="{D1CAF5C4-4AAF-4953-88B7-420D2E95A3B3}" presName="bgRect" presStyleLbl="bgAccFollowNode1" presStyleIdx="4" presStyleCnt="6" custLinFactNeighborY="1167"/>
      <dgm:spPr/>
    </dgm:pt>
    <dgm:pt modelId="{4EB68938-DB6D-4E9D-A24B-02952A6E4C9D}" type="pres">
      <dgm:prSet presAssocID="{8C2754E9-90BB-4414-938B-AEA365E60242}" presName="sibTransNodeCircle" presStyleLbl="alignNode1" presStyleIdx="8" presStyleCnt="12">
        <dgm:presLayoutVars>
          <dgm:chMax val="0"/>
          <dgm:bulletEnabled/>
        </dgm:presLayoutVars>
      </dgm:prSet>
      <dgm:spPr/>
    </dgm:pt>
    <dgm:pt modelId="{41ADC8A3-F19C-4D9F-81C8-8DF6E67A7E29}" type="pres">
      <dgm:prSet presAssocID="{D1CAF5C4-4AAF-4953-88B7-420D2E95A3B3}" presName="bottomLine" presStyleLbl="alignNode1" presStyleIdx="9" presStyleCnt="12">
        <dgm:presLayoutVars/>
      </dgm:prSet>
      <dgm:spPr/>
    </dgm:pt>
    <dgm:pt modelId="{785A8F79-9C4F-4553-B718-D333BFCF6986}" type="pres">
      <dgm:prSet presAssocID="{D1CAF5C4-4AAF-4953-88B7-420D2E95A3B3}" presName="nodeText" presStyleLbl="bgAccFollowNode1" presStyleIdx="4" presStyleCnt="6">
        <dgm:presLayoutVars>
          <dgm:bulletEnabled val="1"/>
        </dgm:presLayoutVars>
      </dgm:prSet>
      <dgm:spPr/>
    </dgm:pt>
    <dgm:pt modelId="{E9002D31-52BE-4A60-9730-E3B1D8A829F0}" type="pres">
      <dgm:prSet presAssocID="{8C2754E9-90BB-4414-938B-AEA365E60242}" presName="sibTrans" presStyleCnt="0"/>
      <dgm:spPr/>
    </dgm:pt>
    <dgm:pt modelId="{E6D7BABA-6F9F-4C36-ACBE-6D979BD65A72}" type="pres">
      <dgm:prSet presAssocID="{F10A5316-08CE-48AE-858F-70004BCC9755}" presName="compositeNode" presStyleCnt="0">
        <dgm:presLayoutVars>
          <dgm:bulletEnabled val="1"/>
        </dgm:presLayoutVars>
      </dgm:prSet>
      <dgm:spPr/>
    </dgm:pt>
    <dgm:pt modelId="{EBFBF0B6-8B1C-49F7-96E6-6AB89A600E67}" type="pres">
      <dgm:prSet presAssocID="{F10A5316-08CE-48AE-858F-70004BCC9755}" presName="bgRect" presStyleLbl="bgAccFollowNode1" presStyleIdx="5" presStyleCnt="6"/>
      <dgm:spPr/>
    </dgm:pt>
    <dgm:pt modelId="{D27BDB7F-77C2-4B16-8CC4-9E0BDF386C3A}" type="pres">
      <dgm:prSet presAssocID="{8B2C91DF-CE40-4AD0-919D-A524CAB6D185}" presName="sibTransNodeCircle" presStyleLbl="alignNode1" presStyleIdx="10" presStyleCnt="12">
        <dgm:presLayoutVars>
          <dgm:chMax val="0"/>
          <dgm:bulletEnabled/>
        </dgm:presLayoutVars>
      </dgm:prSet>
      <dgm:spPr/>
    </dgm:pt>
    <dgm:pt modelId="{BB7594CB-1372-47E6-822D-2D8AA0932160}" type="pres">
      <dgm:prSet presAssocID="{F10A5316-08CE-48AE-858F-70004BCC9755}" presName="bottomLine" presStyleLbl="alignNode1" presStyleIdx="11" presStyleCnt="12">
        <dgm:presLayoutVars/>
      </dgm:prSet>
      <dgm:spPr/>
    </dgm:pt>
    <dgm:pt modelId="{8CF8C328-4F65-4C91-BB39-137115746EF9}" type="pres">
      <dgm:prSet presAssocID="{F10A5316-08CE-48AE-858F-70004BCC9755}" presName="nodeText" presStyleLbl="bgAccFollowNode1" presStyleIdx="5" presStyleCnt="6">
        <dgm:presLayoutVars>
          <dgm:bulletEnabled val="1"/>
        </dgm:presLayoutVars>
      </dgm:prSet>
      <dgm:spPr/>
    </dgm:pt>
  </dgm:ptLst>
  <dgm:cxnLst>
    <dgm:cxn modelId="{2D6E0F05-4D14-45E2-B2EA-2DAA0D794FB9}" type="presOf" srcId="{28FD61C0-1D14-4BBF-8BB8-223E169AC138}" destId="{0DE663CA-7CA9-4489-A1FB-A5BD317D20C3}" srcOrd="0" destOrd="1" presId="urn:microsoft.com/office/officeart/2016/7/layout/BasicLinearProcessNumbered"/>
    <dgm:cxn modelId="{DF5BC10F-E737-4980-A335-028458BDBD82}" type="presOf" srcId="{C7715814-811E-4090-8852-490E881139B9}" destId="{AE7A5F8A-497A-4A6B-B3A5-B73473C6406A}" srcOrd="0" destOrd="0" presId="urn:microsoft.com/office/officeart/2016/7/layout/BasicLinearProcessNumbered"/>
    <dgm:cxn modelId="{71F34E1A-FEAB-4F0C-8FFE-E4972B4107AC}" type="presOf" srcId="{C7715814-811E-4090-8852-490E881139B9}" destId="{B133608E-41C5-4A78-BED9-CB227395EA18}" srcOrd="1" destOrd="0" presId="urn:microsoft.com/office/officeart/2016/7/layout/BasicLinearProcessNumbered"/>
    <dgm:cxn modelId="{EDC6512F-9C56-4DE4-B853-2AE4A5647233}" type="presOf" srcId="{704EF3C4-6926-48F3-8762-1D2333E7B5E2}" destId="{E01AFF91-DDFB-4793-AC60-71E8F642B135}" srcOrd="1" destOrd="0" presId="urn:microsoft.com/office/officeart/2016/7/layout/BasicLinearProcessNumbered"/>
    <dgm:cxn modelId="{4D221D30-0DD4-45B4-B81F-6A6B18CF7A63}" type="presOf" srcId="{D1CAF5C4-4AAF-4953-88B7-420D2E95A3B3}" destId="{785A8F79-9C4F-4553-B718-D333BFCF6986}" srcOrd="1" destOrd="0" presId="urn:microsoft.com/office/officeart/2016/7/layout/BasicLinearProcessNumbered"/>
    <dgm:cxn modelId="{3324F939-EFF3-4C6C-8F65-197DBA50D779}" type="presOf" srcId="{704EF3C4-6926-48F3-8762-1D2333E7B5E2}" destId="{E1154E94-EAAE-422D-8599-C95472A986D6}" srcOrd="0" destOrd="0" presId="urn:microsoft.com/office/officeart/2016/7/layout/BasicLinearProcessNumbered"/>
    <dgm:cxn modelId="{ACEB423C-6EA2-4FCB-9D9B-4265A56309A9}" type="presOf" srcId="{01693B65-D139-4AEA-844E-05855095581A}" destId="{ED2C1759-4679-4C61-AF8C-7EFA2876F7F1}" srcOrd="0" destOrd="0" presId="urn:microsoft.com/office/officeart/2016/7/layout/BasicLinearProcessNumbered"/>
    <dgm:cxn modelId="{789ABE3C-367D-43D5-BD0E-3B8EF2A10D90}" type="presOf" srcId="{2FAB58F0-43F8-472F-A011-0DB958A872C0}" destId="{601031D8-C460-4306-A037-4ED4C3359808}" srcOrd="1" destOrd="0" presId="urn:microsoft.com/office/officeart/2016/7/layout/BasicLinearProcessNumbered"/>
    <dgm:cxn modelId="{0648E649-4832-4802-AB07-018053633CB7}" type="presOf" srcId="{83209544-D7EB-4D03-8A16-6A1F9ED1CEEA}" destId="{9F535D9A-1DD2-4EED-B837-CDB035932C0F}" srcOrd="0" destOrd="0" presId="urn:microsoft.com/office/officeart/2016/7/layout/BasicLinearProcessNumbered"/>
    <dgm:cxn modelId="{F048016D-DF29-43EA-85C2-FE50E8EFE194}" srcId="{01693B65-D139-4AEA-844E-05855095581A}" destId="{28FD61C0-1D14-4BBF-8BB8-223E169AC138}" srcOrd="0" destOrd="0" parTransId="{0849A320-3717-459D-97B8-0A5159DC9005}" sibTransId="{9E8F87F2-7E4F-4CF9-9CFF-C1441B8EC8C6}"/>
    <dgm:cxn modelId="{0CF6B573-4E02-46A5-91C8-F1E7CD2C52A2}" type="presOf" srcId="{362BD51B-0D75-4D0F-86A7-42360E28ADD4}" destId="{62E468EA-6A56-4A1E-8C1B-350D215A892B}" srcOrd="0" destOrd="0" presId="urn:microsoft.com/office/officeart/2016/7/layout/BasicLinearProcessNumbered"/>
    <dgm:cxn modelId="{1D1F2A57-1DE1-4BA0-82D9-82E199C1F34E}" type="presOf" srcId="{2D326E94-3E53-41E6-823B-2EF8C355F4DA}" destId="{0DE663CA-7CA9-4489-A1FB-A5BD317D20C3}" srcOrd="0" destOrd="2" presId="urn:microsoft.com/office/officeart/2016/7/layout/BasicLinearProcessNumbered"/>
    <dgm:cxn modelId="{1030A858-3040-4081-B567-BF6AF4D75988}" type="presOf" srcId="{C7673193-BB0D-4C35-9506-E690E9ACC755}" destId="{8CDB18B0-4B0A-4F82-9F31-B637EDCB031D}" srcOrd="0" destOrd="0" presId="urn:microsoft.com/office/officeart/2016/7/layout/BasicLinearProcessNumbered"/>
    <dgm:cxn modelId="{9B8F197A-DE53-4C90-AE5C-F6AADF116332}" type="presOf" srcId="{0C183FDD-F17D-4372-BAFD-CD410B213B64}" destId="{C3878B03-AB31-4BA3-9676-853FA3C3E5B1}" srcOrd="0" destOrd="0" presId="urn:microsoft.com/office/officeart/2016/7/layout/BasicLinearProcessNumbered"/>
    <dgm:cxn modelId="{DF16BB81-6A00-4142-9B42-86B2782D473B}" type="presOf" srcId="{8C2754E9-90BB-4414-938B-AEA365E60242}" destId="{4EB68938-DB6D-4E9D-A24B-02952A6E4C9D}" srcOrd="0" destOrd="0" presId="urn:microsoft.com/office/officeart/2016/7/layout/BasicLinearProcessNumbered"/>
    <dgm:cxn modelId="{A21D3F87-82C6-44AB-AD05-FE19C574742A}" type="presOf" srcId="{F10A5316-08CE-48AE-858F-70004BCC9755}" destId="{EBFBF0B6-8B1C-49F7-96E6-6AB89A600E67}" srcOrd="0" destOrd="0" presId="urn:microsoft.com/office/officeart/2016/7/layout/BasicLinearProcessNumbered"/>
    <dgm:cxn modelId="{376F189C-A9CC-4DA1-A84A-6B4346178340}" srcId="{0C183FDD-F17D-4372-BAFD-CD410B213B64}" destId="{F10A5316-08CE-48AE-858F-70004BCC9755}" srcOrd="5" destOrd="0" parTransId="{3A18785B-0DBF-4837-9BF1-9C1E6FBB5A8D}" sibTransId="{8B2C91DF-CE40-4AD0-919D-A524CAB6D185}"/>
    <dgm:cxn modelId="{B1F3EE9F-B9A6-4354-92F2-2FD13A1FE639}" type="presOf" srcId="{F10A5316-08CE-48AE-858F-70004BCC9755}" destId="{8CF8C328-4F65-4C91-BB39-137115746EF9}" srcOrd="1" destOrd="0" presId="urn:microsoft.com/office/officeart/2016/7/layout/BasicLinearProcessNumbered"/>
    <dgm:cxn modelId="{E8D71EA2-ED92-4D69-8E00-14595A86299B}" type="presOf" srcId="{4D1A6E44-DD29-44A3-A2AD-40CB1083F013}" destId="{F02EC23B-CB53-4633-9975-6D0B8A3C488A}" srcOrd="0" destOrd="0" presId="urn:microsoft.com/office/officeart/2016/7/layout/BasicLinearProcessNumbered"/>
    <dgm:cxn modelId="{50C28AAC-CD92-4DB0-B937-B80BB91B63C2}" srcId="{704EF3C4-6926-48F3-8762-1D2333E7B5E2}" destId="{2D0F4A12-3B66-444F-BB8D-ADFA63DD88C2}" srcOrd="0" destOrd="0" parTransId="{8581A8A3-88A5-47CC-9B14-83BB1C6ABA7C}" sibTransId="{1B77E53B-E637-43E1-B409-B76360606224}"/>
    <dgm:cxn modelId="{EFF956BA-92DC-4865-BF79-2AEC26A4B2C1}" type="presOf" srcId="{01693B65-D139-4AEA-844E-05855095581A}" destId="{0DE663CA-7CA9-4489-A1FB-A5BD317D20C3}" srcOrd="1" destOrd="0" presId="urn:microsoft.com/office/officeart/2016/7/layout/BasicLinearProcessNumbered"/>
    <dgm:cxn modelId="{7A2781C3-D0E6-48F9-A9E5-590F8083A40A}" type="presOf" srcId="{2D0F4A12-3B66-444F-BB8D-ADFA63DD88C2}" destId="{E01AFF91-DDFB-4793-AC60-71E8F642B135}" srcOrd="0" destOrd="1" presId="urn:microsoft.com/office/officeart/2016/7/layout/BasicLinearProcessNumbered"/>
    <dgm:cxn modelId="{D1E10AC4-E864-483F-B904-54E1715A7C55}" srcId="{01693B65-D139-4AEA-844E-05855095581A}" destId="{2D326E94-3E53-41E6-823B-2EF8C355F4DA}" srcOrd="1" destOrd="0" parTransId="{F7099115-737C-4E37-8C12-85679C776142}" sibTransId="{E011651F-85BD-4AE1-9620-8DDA9DEFAE9B}"/>
    <dgm:cxn modelId="{F587F9D6-4321-4C4F-8B05-A72DC8DE0C90}" srcId="{0C183FDD-F17D-4372-BAFD-CD410B213B64}" destId="{C7715814-811E-4090-8852-490E881139B9}" srcOrd="3" destOrd="0" parTransId="{A292BFD1-C5A1-4042-8CAB-2AF9E60455E7}" sibTransId="{83209544-D7EB-4D03-8A16-6A1F9ED1CEEA}"/>
    <dgm:cxn modelId="{D4692DDD-0949-445C-8D8A-1D786C02629F}" srcId="{0C183FDD-F17D-4372-BAFD-CD410B213B64}" destId="{01693B65-D139-4AEA-844E-05855095581A}" srcOrd="2" destOrd="0" parTransId="{72C94246-A4DB-4DA0-BE4F-93327618AFA1}" sibTransId="{C7673193-BB0D-4C35-9506-E690E9ACC755}"/>
    <dgm:cxn modelId="{1CE84FDF-009C-44AB-8FAB-7C2E8353C421}" srcId="{0C183FDD-F17D-4372-BAFD-CD410B213B64}" destId="{2FAB58F0-43F8-472F-A011-0DB958A872C0}" srcOrd="1" destOrd="0" parTransId="{E5C35BC4-2B16-498C-B81B-8357B7D45B08}" sibTransId="{4D1A6E44-DD29-44A3-A2AD-40CB1083F013}"/>
    <dgm:cxn modelId="{D0D4C3E2-6E30-408F-90A0-17A18084F00D}" srcId="{0C183FDD-F17D-4372-BAFD-CD410B213B64}" destId="{D1CAF5C4-4AAF-4953-88B7-420D2E95A3B3}" srcOrd="4" destOrd="0" parTransId="{D16B8ABA-6B38-4AB7-95C6-45A9E7F6C949}" sibTransId="{8C2754E9-90BB-4414-938B-AEA365E60242}"/>
    <dgm:cxn modelId="{6F428EE3-442D-4C87-9673-F894E66B9FB0}" type="presOf" srcId="{2FAB58F0-43F8-472F-A011-0DB958A872C0}" destId="{BDAE80AE-7815-402E-AEDD-11AFFBDEA165}" srcOrd="0" destOrd="0" presId="urn:microsoft.com/office/officeart/2016/7/layout/BasicLinearProcessNumbered"/>
    <dgm:cxn modelId="{AD9FA0EB-8EB4-403A-8381-F1CC66ABBEC2}" srcId="{0C183FDD-F17D-4372-BAFD-CD410B213B64}" destId="{704EF3C4-6926-48F3-8762-1D2333E7B5E2}" srcOrd="0" destOrd="0" parTransId="{47BE707A-7964-4C77-95C5-1BD09ADA4A30}" sibTransId="{362BD51B-0D75-4D0F-86A7-42360E28ADD4}"/>
    <dgm:cxn modelId="{7596EFEC-6AC8-4100-820D-249E4C590367}" type="presOf" srcId="{D1CAF5C4-4AAF-4953-88B7-420D2E95A3B3}" destId="{AA628C9A-359C-411B-BC68-D0CD68DBE687}" srcOrd="0" destOrd="0" presId="urn:microsoft.com/office/officeart/2016/7/layout/BasicLinearProcessNumbered"/>
    <dgm:cxn modelId="{4A5F79F6-B196-4A67-A2D9-802F4B73F49D}" type="presOf" srcId="{8B2C91DF-CE40-4AD0-919D-A524CAB6D185}" destId="{D27BDB7F-77C2-4B16-8CC4-9E0BDF386C3A}" srcOrd="0" destOrd="0" presId="urn:microsoft.com/office/officeart/2016/7/layout/BasicLinearProcessNumbered"/>
    <dgm:cxn modelId="{52B1DF54-6320-45CF-A824-88D188BD2E54}" type="presParOf" srcId="{C3878B03-AB31-4BA3-9676-853FA3C3E5B1}" destId="{2D48B9BF-0D3F-42AC-9811-D080EC7A8B2B}" srcOrd="0" destOrd="0" presId="urn:microsoft.com/office/officeart/2016/7/layout/BasicLinearProcessNumbered"/>
    <dgm:cxn modelId="{5243112E-77BA-4B0C-A0F7-B4ECC35B0930}" type="presParOf" srcId="{2D48B9BF-0D3F-42AC-9811-D080EC7A8B2B}" destId="{E1154E94-EAAE-422D-8599-C95472A986D6}" srcOrd="0" destOrd="0" presId="urn:microsoft.com/office/officeart/2016/7/layout/BasicLinearProcessNumbered"/>
    <dgm:cxn modelId="{32A6F2D1-4432-403F-9716-F4ACFEE5B411}" type="presParOf" srcId="{2D48B9BF-0D3F-42AC-9811-D080EC7A8B2B}" destId="{62E468EA-6A56-4A1E-8C1B-350D215A892B}" srcOrd="1" destOrd="0" presId="urn:microsoft.com/office/officeart/2016/7/layout/BasicLinearProcessNumbered"/>
    <dgm:cxn modelId="{590C0BDD-2388-4DF4-814C-E602DF664A8E}" type="presParOf" srcId="{2D48B9BF-0D3F-42AC-9811-D080EC7A8B2B}" destId="{1E9E942E-908F-4FCE-8829-E067CAD2751B}" srcOrd="2" destOrd="0" presId="urn:microsoft.com/office/officeart/2016/7/layout/BasicLinearProcessNumbered"/>
    <dgm:cxn modelId="{6E9294CB-8AA7-4141-934A-E0016445BADA}" type="presParOf" srcId="{2D48B9BF-0D3F-42AC-9811-D080EC7A8B2B}" destId="{E01AFF91-DDFB-4793-AC60-71E8F642B135}" srcOrd="3" destOrd="0" presId="urn:microsoft.com/office/officeart/2016/7/layout/BasicLinearProcessNumbered"/>
    <dgm:cxn modelId="{42D4D223-3A44-49CB-8727-A0F33922C0DC}" type="presParOf" srcId="{C3878B03-AB31-4BA3-9676-853FA3C3E5B1}" destId="{B10EDC97-789B-44E4-AAEA-68BD63100DC3}" srcOrd="1" destOrd="0" presId="urn:microsoft.com/office/officeart/2016/7/layout/BasicLinearProcessNumbered"/>
    <dgm:cxn modelId="{3F9BC1FB-CD8F-4BCF-8AE3-C3DE20E3D4E9}" type="presParOf" srcId="{C3878B03-AB31-4BA3-9676-853FA3C3E5B1}" destId="{CC82FB2E-A9C9-45D5-BA56-4AF796E7A63E}" srcOrd="2" destOrd="0" presId="urn:microsoft.com/office/officeart/2016/7/layout/BasicLinearProcessNumbered"/>
    <dgm:cxn modelId="{0C985087-678C-4AF6-B616-60678AC694B5}" type="presParOf" srcId="{CC82FB2E-A9C9-45D5-BA56-4AF796E7A63E}" destId="{BDAE80AE-7815-402E-AEDD-11AFFBDEA165}" srcOrd="0" destOrd="0" presId="urn:microsoft.com/office/officeart/2016/7/layout/BasicLinearProcessNumbered"/>
    <dgm:cxn modelId="{B09EEA2D-DACE-44E1-B407-B8A7A6FEA523}" type="presParOf" srcId="{CC82FB2E-A9C9-45D5-BA56-4AF796E7A63E}" destId="{F02EC23B-CB53-4633-9975-6D0B8A3C488A}" srcOrd="1" destOrd="0" presId="urn:microsoft.com/office/officeart/2016/7/layout/BasicLinearProcessNumbered"/>
    <dgm:cxn modelId="{5B930C3A-9F43-42F6-B8CE-19E4980868B1}" type="presParOf" srcId="{CC82FB2E-A9C9-45D5-BA56-4AF796E7A63E}" destId="{693FADC1-17A1-4A14-967F-E427FCE86DA5}" srcOrd="2" destOrd="0" presId="urn:microsoft.com/office/officeart/2016/7/layout/BasicLinearProcessNumbered"/>
    <dgm:cxn modelId="{FDA08FD4-0D1B-438D-A984-AE46B0EDE01B}" type="presParOf" srcId="{CC82FB2E-A9C9-45D5-BA56-4AF796E7A63E}" destId="{601031D8-C460-4306-A037-4ED4C3359808}" srcOrd="3" destOrd="0" presId="urn:microsoft.com/office/officeart/2016/7/layout/BasicLinearProcessNumbered"/>
    <dgm:cxn modelId="{336940C4-BEEC-4846-B241-6C771C077474}" type="presParOf" srcId="{C3878B03-AB31-4BA3-9676-853FA3C3E5B1}" destId="{22BBAD74-1261-4733-8C44-5983AA0DFD2F}" srcOrd="3" destOrd="0" presId="urn:microsoft.com/office/officeart/2016/7/layout/BasicLinearProcessNumbered"/>
    <dgm:cxn modelId="{C0FF7619-22D4-4864-94BB-C8B8A56CF758}" type="presParOf" srcId="{C3878B03-AB31-4BA3-9676-853FA3C3E5B1}" destId="{2B117D4F-D49A-45B2-B349-7467B2D5373D}" srcOrd="4" destOrd="0" presId="urn:microsoft.com/office/officeart/2016/7/layout/BasicLinearProcessNumbered"/>
    <dgm:cxn modelId="{2BAE6D23-2920-48A1-8C6B-C1DBF299C783}" type="presParOf" srcId="{2B117D4F-D49A-45B2-B349-7467B2D5373D}" destId="{ED2C1759-4679-4C61-AF8C-7EFA2876F7F1}" srcOrd="0" destOrd="0" presId="urn:microsoft.com/office/officeart/2016/7/layout/BasicLinearProcessNumbered"/>
    <dgm:cxn modelId="{5764F637-8EBA-42F7-B9B2-3BD5421B51D5}" type="presParOf" srcId="{2B117D4F-D49A-45B2-B349-7467B2D5373D}" destId="{8CDB18B0-4B0A-4F82-9F31-B637EDCB031D}" srcOrd="1" destOrd="0" presId="urn:microsoft.com/office/officeart/2016/7/layout/BasicLinearProcessNumbered"/>
    <dgm:cxn modelId="{46DB902F-2EE0-4EC7-9F64-0B4999672A3E}" type="presParOf" srcId="{2B117D4F-D49A-45B2-B349-7467B2D5373D}" destId="{B795EE3E-8A22-472C-9B3C-6EF5CE0620FC}" srcOrd="2" destOrd="0" presId="urn:microsoft.com/office/officeart/2016/7/layout/BasicLinearProcessNumbered"/>
    <dgm:cxn modelId="{953D8A88-2117-43AB-BBCE-F2847706A982}" type="presParOf" srcId="{2B117D4F-D49A-45B2-B349-7467B2D5373D}" destId="{0DE663CA-7CA9-4489-A1FB-A5BD317D20C3}" srcOrd="3" destOrd="0" presId="urn:microsoft.com/office/officeart/2016/7/layout/BasicLinearProcessNumbered"/>
    <dgm:cxn modelId="{F4751845-59FD-49BA-AA30-A744B6C34EC3}" type="presParOf" srcId="{C3878B03-AB31-4BA3-9676-853FA3C3E5B1}" destId="{5D2E930F-4B6A-4377-858C-1C8DA6F582A6}" srcOrd="5" destOrd="0" presId="urn:microsoft.com/office/officeart/2016/7/layout/BasicLinearProcessNumbered"/>
    <dgm:cxn modelId="{46E3D743-7B92-4A31-8DDA-07DC4F5C2C41}" type="presParOf" srcId="{C3878B03-AB31-4BA3-9676-853FA3C3E5B1}" destId="{371C6062-D926-4724-8792-0284B50461EB}" srcOrd="6" destOrd="0" presId="urn:microsoft.com/office/officeart/2016/7/layout/BasicLinearProcessNumbered"/>
    <dgm:cxn modelId="{AE0600A6-7D77-4E50-B191-EC8E438A42F3}" type="presParOf" srcId="{371C6062-D926-4724-8792-0284B50461EB}" destId="{AE7A5F8A-497A-4A6B-B3A5-B73473C6406A}" srcOrd="0" destOrd="0" presId="urn:microsoft.com/office/officeart/2016/7/layout/BasicLinearProcessNumbered"/>
    <dgm:cxn modelId="{FD0E9EF8-7BD4-456F-B26C-980A3DDF2D55}" type="presParOf" srcId="{371C6062-D926-4724-8792-0284B50461EB}" destId="{9F535D9A-1DD2-4EED-B837-CDB035932C0F}" srcOrd="1" destOrd="0" presId="urn:microsoft.com/office/officeart/2016/7/layout/BasicLinearProcessNumbered"/>
    <dgm:cxn modelId="{D54392C7-3CA5-4214-9EE5-C29E07DF6AD1}" type="presParOf" srcId="{371C6062-D926-4724-8792-0284B50461EB}" destId="{507929DD-850D-4A4B-A831-B6129B01C496}" srcOrd="2" destOrd="0" presId="urn:microsoft.com/office/officeart/2016/7/layout/BasicLinearProcessNumbered"/>
    <dgm:cxn modelId="{7E4DFCE1-009C-4FF3-8084-DE4B511BB0FC}" type="presParOf" srcId="{371C6062-D926-4724-8792-0284B50461EB}" destId="{B133608E-41C5-4A78-BED9-CB227395EA18}" srcOrd="3" destOrd="0" presId="urn:microsoft.com/office/officeart/2016/7/layout/BasicLinearProcessNumbered"/>
    <dgm:cxn modelId="{53C06DD2-7102-46BD-A1F2-70A23D2C1BD5}" type="presParOf" srcId="{C3878B03-AB31-4BA3-9676-853FA3C3E5B1}" destId="{5B73C166-586D-4417-B68C-6D0916AF607B}" srcOrd="7" destOrd="0" presId="urn:microsoft.com/office/officeart/2016/7/layout/BasicLinearProcessNumbered"/>
    <dgm:cxn modelId="{F76CECF4-9402-48DF-BBAF-DCAB72B0645D}" type="presParOf" srcId="{C3878B03-AB31-4BA3-9676-853FA3C3E5B1}" destId="{EE85C3E6-21C1-4AE0-B6E1-860369AA5CDE}" srcOrd="8" destOrd="0" presId="urn:microsoft.com/office/officeart/2016/7/layout/BasicLinearProcessNumbered"/>
    <dgm:cxn modelId="{789AD5D1-6EA0-4082-B556-806718F9064B}" type="presParOf" srcId="{EE85C3E6-21C1-4AE0-B6E1-860369AA5CDE}" destId="{AA628C9A-359C-411B-BC68-D0CD68DBE687}" srcOrd="0" destOrd="0" presId="urn:microsoft.com/office/officeart/2016/7/layout/BasicLinearProcessNumbered"/>
    <dgm:cxn modelId="{79C23596-63E7-407C-9FFA-336F44A5472D}" type="presParOf" srcId="{EE85C3E6-21C1-4AE0-B6E1-860369AA5CDE}" destId="{4EB68938-DB6D-4E9D-A24B-02952A6E4C9D}" srcOrd="1" destOrd="0" presId="urn:microsoft.com/office/officeart/2016/7/layout/BasicLinearProcessNumbered"/>
    <dgm:cxn modelId="{FA49D4BC-5B9D-4F3E-8319-53A2DE84D353}" type="presParOf" srcId="{EE85C3E6-21C1-4AE0-B6E1-860369AA5CDE}" destId="{41ADC8A3-F19C-4D9F-81C8-8DF6E67A7E29}" srcOrd="2" destOrd="0" presId="urn:microsoft.com/office/officeart/2016/7/layout/BasicLinearProcessNumbered"/>
    <dgm:cxn modelId="{1F5F7920-4216-46E8-B0CB-A7C6177BDFC9}" type="presParOf" srcId="{EE85C3E6-21C1-4AE0-B6E1-860369AA5CDE}" destId="{785A8F79-9C4F-4553-B718-D333BFCF6986}" srcOrd="3" destOrd="0" presId="urn:microsoft.com/office/officeart/2016/7/layout/BasicLinearProcessNumbered"/>
    <dgm:cxn modelId="{E85276AB-1585-4363-B567-E26054627B3B}" type="presParOf" srcId="{C3878B03-AB31-4BA3-9676-853FA3C3E5B1}" destId="{E9002D31-52BE-4A60-9730-E3B1D8A829F0}" srcOrd="9" destOrd="0" presId="urn:microsoft.com/office/officeart/2016/7/layout/BasicLinearProcessNumbered"/>
    <dgm:cxn modelId="{9B0C56A0-F188-4295-BD7B-07B5BB352A80}" type="presParOf" srcId="{C3878B03-AB31-4BA3-9676-853FA3C3E5B1}" destId="{E6D7BABA-6F9F-4C36-ACBE-6D979BD65A72}" srcOrd="10" destOrd="0" presId="urn:microsoft.com/office/officeart/2016/7/layout/BasicLinearProcessNumbered"/>
    <dgm:cxn modelId="{5C94D844-A533-4623-849C-6FA717B069C5}" type="presParOf" srcId="{E6D7BABA-6F9F-4C36-ACBE-6D979BD65A72}" destId="{EBFBF0B6-8B1C-49F7-96E6-6AB89A600E67}" srcOrd="0" destOrd="0" presId="urn:microsoft.com/office/officeart/2016/7/layout/BasicLinearProcessNumbered"/>
    <dgm:cxn modelId="{E608A34A-E35A-4584-A180-3EA9C194F505}" type="presParOf" srcId="{E6D7BABA-6F9F-4C36-ACBE-6D979BD65A72}" destId="{D27BDB7F-77C2-4B16-8CC4-9E0BDF386C3A}" srcOrd="1" destOrd="0" presId="urn:microsoft.com/office/officeart/2016/7/layout/BasicLinearProcessNumbered"/>
    <dgm:cxn modelId="{C3797FAD-21CE-4416-88AF-D20E6A20719F}" type="presParOf" srcId="{E6D7BABA-6F9F-4C36-ACBE-6D979BD65A72}" destId="{BB7594CB-1372-47E6-822D-2D8AA0932160}" srcOrd="2" destOrd="0" presId="urn:microsoft.com/office/officeart/2016/7/layout/BasicLinearProcessNumbered"/>
    <dgm:cxn modelId="{16749534-A0E9-487F-BCB0-ABA8FE1E4FD9}" type="presParOf" srcId="{E6D7BABA-6F9F-4C36-ACBE-6D979BD65A72}" destId="{8CF8C328-4F65-4C91-BB39-137115746EF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54E94-EAAE-422D-8599-C95472A986D6}">
      <dsp:nvSpPr>
        <dsp:cNvPr id="0" name=""/>
        <dsp:cNvSpPr/>
      </dsp:nvSpPr>
      <dsp:spPr>
        <a:xfrm>
          <a:off x="0" y="1018013"/>
          <a:ext cx="1678432" cy="23498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857" tIns="330200" rIns="130857" bIns="330200" numCol="1" spcCol="1270" anchor="t" anchorCtr="0">
          <a:noAutofit/>
        </a:bodyPr>
        <a:lstStyle/>
        <a:p>
          <a:pPr marL="0" lvl="0" indent="0" algn="l" defTabSz="488950">
            <a:lnSpc>
              <a:spcPct val="90000"/>
            </a:lnSpc>
            <a:spcBef>
              <a:spcPct val="0"/>
            </a:spcBef>
            <a:spcAft>
              <a:spcPct val="35000"/>
            </a:spcAft>
            <a:buNone/>
          </a:pPr>
          <a:r>
            <a:rPr lang="en-US" sz="1100" kern="1200" dirty="0"/>
            <a:t>Maintain Resident List</a:t>
          </a:r>
        </a:p>
        <a:p>
          <a:pPr marL="57150" lvl="1" indent="-57150" algn="l" defTabSz="400050">
            <a:lnSpc>
              <a:spcPct val="90000"/>
            </a:lnSpc>
            <a:spcBef>
              <a:spcPct val="0"/>
            </a:spcBef>
            <a:spcAft>
              <a:spcPct val="15000"/>
            </a:spcAft>
            <a:buChar char="•"/>
          </a:pPr>
          <a:r>
            <a:rPr lang="en-US" sz="900" kern="1200" dirty="0"/>
            <a:t>Enter incoming residents yearly </a:t>
          </a:r>
        </a:p>
      </dsp:txBody>
      <dsp:txXfrm>
        <a:off x="0" y="1910939"/>
        <a:ext cx="1678432" cy="1409883"/>
      </dsp:txXfrm>
    </dsp:sp>
    <dsp:sp modelId="{62E468EA-6A56-4A1E-8C1B-350D215A892B}">
      <dsp:nvSpPr>
        <dsp:cNvPr id="0" name=""/>
        <dsp:cNvSpPr/>
      </dsp:nvSpPr>
      <dsp:spPr>
        <a:xfrm>
          <a:off x="488077" y="1235746"/>
          <a:ext cx="704941" cy="704941"/>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1</a:t>
          </a:r>
        </a:p>
      </dsp:txBody>
      <dsp:txXfrm>
        <a:off x="591313" y="1338982"/>
        <a:ext cx="498469" cy="498469"/>
      </dsp:txXfrm>
    </dsp:sp>
    <dsp:sp modelId="{1E9E942E-908F-4FCE-8829-E067CAD2751B}">
      <dsp:nvSpPr>
        <dsp:cNvPr id="0" name=""/>
        <dsp:cNvSpPr/>
      </dsp:nvSpPr>
      <dsp:spPr>
        <a:xfrm>
          <a:off x="1332" y="3350499"/>
          <a:ext cx="167843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DAE80AE-7815-402E-AEDD-11AFFBDEA165}">
      <dsp:nvSpPr>
        <dsp:cNvPr id="0" name=""/>
        <dsp:cNvSpPr/>
      </dsp:nvSpPr>
      <dsp:spPr>
        <a:xfrm>
          <a:off x="1847607" y="1000766"/>
          <a:ext cx="1678432" cy="23498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857" tIns="330200" rIns="130857" bIns="330200" numCol="1" spcCol="1270" anchor="t" anchorCtr="0">
          <a:noAutofit/>
        </a:bodyPr>
        <a:lstStyle/>
        <a:p>
          <a:pPr marL="0" lvl="0" indent="0" algn="l" defTabSz="488950">
            <a:lnSpc>
              <a:spcPct val="90000"/>
            </a:lnSpc>
            <a:spcBef>
              <a:spcPct val="0"/>
            </a:spcBef>
            <a:spcAft>
              <a:spcPct val="35000"/>
            </a:spcAft>
            <a:buNone/>
          </a:pPr>
          <a:r>
            <a:rPr lang="en-US" sz="1100" kern="1200" dirty="0"/>
            <a:t>Maintain Faculty List</a:t>
          </a:r>
        </a:p>
        <a:p>
          <a:pPr marL="0" lvl="0" indent="0" algn="l" defTabSz="488950">
            <a:lnSpc>
              <a:spcPct val="90000"/>
            </a:lnSpc>
            <a:spcBef>
              <a:spcPct val="0"/>
            </a:spcBef>
            <a:spcAft>
              <a:spcPct val="35000"/>
            </a:spcAft>
            <a:buNone/>
          </a:pPr>
          <a:endParaRPr lang="en-US" sz="1100" kern="1200" dirty="0"/>
        </a:p>
      </dsp:txBody>
      <dsp:txXfrm>
        <a:off x="1847607" y="1893692"/>
        <a:ext cx="1678432" cy="1409883"/>
      </dsp:txXfrm>
    </dsp:sp>
    <dsp:sp modelId="{F02EC23B-CB53-4633-9975-6D0B8A3C488A}">
      <dsp:nvSpPr>
        <dsp:cNvPr id="0" name=""/>
        <dsp:cNvSpPr/>
      </dsp:nvSpPr>
      <dsp:spPr>
        <a:xfrm>
          <a:off x="2334353" y="1235746"/>
          <a:ext cx="704941" cy="704941"/>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2</a:t>
          </a:r>
        </a:p>
      </dsp:txBody>
      <dsp:txXfrm>
        <a:off x="2437589" y="1338982"/>
        <a:ext cx="498469" cy="498469"/>
      </dsp:txXfrm>
    </dsp:sp>
    <dsp:sp modelId="{693FADC1-17A1-4A14-967F-E427FCE86DA5}">
      <dsp:nvSpPr>
        <dsp:cNvPr id="0" name=""/>
        <dsp:cNvSpPr/>
      </dsp:nvSpPr>
      <dsp:spPr>
        <a:xfrm>
          <a:off x="1847607" y="3350499"/>
          <a:ext cx="167843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D2C1759-4679-4C61-AF8C-7EFA2876F7F1}">
      <dsp:nvSpPr>
        <dsp:cNvPr id="0" name=""/>
        <dsp:cNvSpPr/>
      </dsp:nvSpPr>
      <dsp:spPr>
        <a:xfrm>
          <a:off x="3693883" y="1000766"/>
          <a:ext cx="1678432" cy="23498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857" tIns="330200" rIns="130857" bIns="330200" numCol="1" spcCol="1270" anchor="t" anchorCtr="0">
          <a:noAutofit/>
        </a:bodyPr>
        <a:lstStyle/>
        <a:p>
          <a:pPr marL="0" lvl="0" indent="0" algn="l" defTabSz="488950">
            <a:lnSpc>
              <a:spcPct val="90000"/>
            </a:lnSpc>
            <a:spcBef>
              <a:spcPct val="0"/>
            </a:spcBef>
            <a:spcAft>
              <a:spcPct val="35000"/>
            </a:spcAft>
            <a:buNone/>
          </a:pPr>
          <a:r>
            <a:rPr lang="en-US" sz="1100" kern="1200"/>
            <a:t>Pull ABOS Reports</a:t>
          </a:r>
        </a:p>
        <a:p>
          <a:pPr marL="57150" lvl="1" indent="-57150" algn="l" defTabSz="400050">
            <a:lnSpc>
              <a:spcPct val="90000"/>
            </a:lnSpc>
            <a:spcBef>
              <a:spcPct val="0"/>
            </a:spcBef>
            <a:spcAft>
              <a:spcPct val="15000"/>
            </a:spcAft>
            <a:buChar char="•"/>
          </a:pPr>
          <a:r>
            <a:rPr lang="en-US" sz="900" kern="1200"/>
            <a:t>ABOS KSB Reports</a:t>
          </a:r>
        </a:p>
        <a:p>
          <a:pPr marL="57150" lvl="1" indent="-57150" algn="l" defTabSz="400050">
            <a:lnSpc>
              <a:spcPct val="90000"/>
            </a:lnSpc>
            <a:spcBef>
              <a:spcPct val="0"/>
            </a:spcBef>
            <a:spcAft>
              <a:spcPct val="15000"/>
            </a:spcAft>
            <a:buChar char="•"/>
          </a:pPr>
          <a:r>
            <a:rPr lang="en-US" sz="900" kern="1200" dirty="0"/>
            <a:t>ABOS Program Performance (Graduated Resident Part I/Part II Results)</a:t>
          </a:r>
        </a:p>
      </dsp:txBody>
      <dsp:txXfrm>
        <a:off x="3693883" y="1893692"/>
        <a:ext cx="1678432" cy="1409883"/>
      </dsp:txXfrm>
    </dsp:sp>
    <dsp:sp modelId="{8CDB18B0-4B0A-4F82-9F31-B637EDCB031D}">
      <dsp:nvSpPr>
        <dsp:cNvPr id="0" name=""/>
        <dsp:cNvSpPr/>
      </dsp:nvSpPr>
      <dsp:spPr>
        <a:xfrm>
          <a:off x="4180628" y="1235746"/>
          <a:ext cx="704941" cy="704941"/>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3</a:t>
          </a:r>
        </a:p>
      </dsp:txBody>
      <dsp:txXfrm>
        <a:off x="4283864" y="1338982"/>
        <a:ext cx="498469" cy="498469"/>
      </dsp:txXfrm>
    </dsp:sp>
    <dsp:sp modelId="{B795EE3E-8A22-472C-9B3C-6EF5CE0620FC}">
      <dsp:nvSpPr>
        <dsp:cNvPr id="0" name=""/>
        <dsp:cNvSpPr/>
      </dsp:nvSpPr>
      <dsp:spPr>
        <a:xfrm>
          <a:off x="3693883" y="3350499"/>
          <a:ext cx="167843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E7A5F8A-497A-4A6B-B3A5-B73473C6406A}">
      <dsp:nvSpPr>
        <dsp:cNvPr id="0" name=""/>
        <dsp:cNvSpPr/>
      </dsp:nvSpPr>
      <dsp:spPr>
        <a:xfrm>
          <a:off x="5540159" y="1000766"/>
          <a:ext cx="1678432" cy="23498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857" tIns="330200" rIns="130857" bIns="330200" numCol="1" spcCol="1270" anchor="t" anchorCtr="0">
          <a:noAutofit/>
        </a:bodyPr>
        <a:lstStyle/>
        <a:p>
          <a:pPr marL="0" lvl="0" indent="0" algn="l" defTabSz="488950">
            <a:lnSpc>
              <a:spcPct val="90000"/>
            </a:lnSpc>
            <a:spcBef>
              <a:spcPct val="0"/>
            </a:spcBef>
            <a:spcAft>
              <a:spcPct val="35000"/>
            </a:spcAft>
            <a:buNone/>
          </a:pPr>
          <a:r>
            <a:rPr lang="en-US" sz="1100" kern="1200"/>
            <a:t>Insert ABOS KSB 360 Behavior Evaluators</a:t>
          </a:r>
        </a:p>
      </dsp:txBody>
      <dsp:txXfrm>
        <a:off x="5540159" y="1893692"/>
        <a:ext cx="1678432" cy="1409883"/>
      </dsp:txXfrm>
    </dsp:sp>
    <dsp:sp modelId="{9F535D9A-1DD2-4EED-B837-CDB035932C0F}">
      <dsp:nvSpPr>
        <dsp:cNvPr id="0" name=""/>
        <dsp:cNvSpPr/>
      </dsp:nvSpPr>
      <dsp:spPr>
        <a:xfrm>
          <a:off x="6026904" y="1235746"/>
          <a:ext cx="704941" cy="704941"/>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dsp:txBody>
      <dsp:txXfrm>
        <a:off x="6130140" y="1338982"/>
        <a:ext cx="498469" cy="498469"/>
      </dsp:txXfrm>
    </dsp:sp>
    <dsp:sp modelId="{507929DD-850D-4A4B-A831-B6129B01C496}">
      <dsp:nvSpPr>
        <dsp:cNvPr id="0" name=""/>
        <dsp:cNvSpPr/>
      </dsp:nvSpPr>
      <dsp:spPr>
        <a:xfrm>
          <a:off x="5540159" y="3350499"/>
          <a:ext cx="167843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A628C9A-359C-411B-BC68-D0CD68DBE687}">
      <dsp:nvSpPr>
        <dsp:cNvPr id="0" name=""/>
        <dsp:cNvSpPr/>
      </dsp:nvSpPr>
      <dsp:spPr>
        <a:xfrm>
          <a:off x="7386434" y="1028188"/>
          <a:ext cx="1678432" cy="23498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857" tIns="330200" rIns="130857" bIns="330200" numCol="1" spcCol="1270" anchor="t" anchorCtr="0">
          <a:noAutofit/>
        </a:bodyPr>
        <a:lstStyle/>
        <a:p>
          <a:pPr marL="0" lvl="0" indent="0" algn="l" defTabSz="488950">
            <a:lnSpc>
              <a:spcPct val="90000"/>
            </a:lnSpc>
            <a:spcBef>
              <a:spcPct val="0"/>
            </a:spcBef>
            <a:spcAft>
              <a:spcPct val="35000"/>
            </a:spcAft>
            <a:buNone/>
          </a:pPr>
          <a:r>
            <a:rPr lang="en-US" sz="1100" kern="1200"/>
            <a:t>Fill out RRA Forms and Resident Education History</a:t>
          </a:r>
        </a:p>
      </dsp:txBody>
      <dsp:txXfrm>
        <a:off x="7386434" y="1921114"/>
        <a:ext cx="1678432" cy="1409883"/>
      </dsp:txXfrm>
    </dsp:sp>
    <dsp:sp modelId="{4EB68938-DB6D-4E9D-A24B-02952A6E4C9D}">
      <dsp:nvSpPr>
        <dsp:cNvPr id="0" name=""/>
        <dsp:cNvSpPr/>
      </dsp:nvSpPr>
      <dsp:spPr>
        <a:xfrm>
          <a:off x="7873180" y="1235746"/>
          <a:ext cx="704941" cy="704941"/>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5</a:t>
          </a:r>
        </a:p>
      </dsp:txBody>
      <dsp:txXfrm>
        <a:off x="7976416" y="1338982"/>
        <a:ext cx="498469" cy="498469"/>
      </dsp:txXfrm>
    </dsp:sp>
    <dsp:sp modelId="{41ADC8A3-F19C-4D9F-81C8-8DF6E67A7E29}">
      <dsp:nvSpPr>
        <dsp:cNvPr id="0" name=""/>
        <dsp:cNvSpPr/>
      </dsp:nvSpPr>
      <dsp:spPr>
        <a:xfrm>
          <a:off x="7386434" y="3350499"/>
          <a:ext cx="167843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FBF0B6-8B1C-49F7-96E6-6AB89A600E67}">
      <dsp:nvSpPr>
        <dsp:cNvPr id="0" name=""/>
        <dsp:cNvSpPr/>
      </dsp:nvSpPr>
      <dsp:spPr>
        <a:xfrm>
          <a:off x="9232710" y="1000766"/>
          <a:ext cx="1678432" cy="23498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0857" tIns="330200" rIns="130857" bIns="330200" numCol="1" spcCol="1270" anchor="t" anchorCtr="0">
          <a:noAutofit/>
        </a:bodyPr>
        <a:lstStyle/>
        <a:p>
          <a:pPr marL="0" lvl="0" indent="0" algn="l" defTabSz="488950">
            <a:lnSpc>
              <a:spcPct val="90000"/>
            </a:lnSpc>
            <a:spcBef>
              <a:spcPct val="0"/>
            </a:spcBef>
            <a:spcAft>
              <a:spcPct val="35000"/>
            </a:spcAft>
            <a:buNone/>
          </a:pPr>
          <a:r>
            <a:rPr lang="en-US" sz="1100" kern="1200" dirty="0"/>
            <a:t>Keep your My Profile Tab Up to Date</a:t>
          </a:r>
        </a:p>
      </dsp:txBody>
      <dsp:txXfrm>
        <a:off x="9232710" y="1893692"/>
        <a:ext cx="1678432" cy="1409883"/>
      </dsp:txXfrm>
    </dsp:sp>
    <dsp:sp modelId="{D27BDB7F-77C2-4B16-8CC4-9E0BDF386C3A}">
      <dsp:nvSpPr>
        <dsp:cNvPr id="0" name=""/>
        <dsp:cNvSpPr/>
      </dsp:nvSpPr>
      <dsp:spPr>
        <a:xfrm>
          <a:off x="9719455" y="1235746"/>
          <a:ext cx="704941" cy="704941"/>
        </a:xfrm>
        <a:prstGeom prst="ellipse">
          <a:avLst/>
        </a:prstGeom>
        <a:solidFill>
          <a:schemeClr val="tx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6</a:t>
          </a:r>
          <a:endParaRPr lang="en-US" sz="3600" kern="1200" dirty="0"/>
        </a:p>
      </dsp:txBody>
      <dsp:txXfrm>
        <a:off x="9822691" y="1338982"/>
        <a:ext cx="498469" cy="498469"/>
      </dsp:txXfrm>
    </dsp:sp>
    <dsp:sp modelId="{BB7594CB-1372-47E6-822D-2D8AA0932160}">
      <dsp:nvSpPr>
        <dsp:cNvPr id="0" name=""/>
        <dsp:cNvSpPr/>
      </dsp:nvSpPr>
      <dsp:spPr>
        <a:xfrm>
          <a:off x="9232710" y="3350499"/>
          <a:ext cx="1678432"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F8026-2983-4E1D-B7CD-0BB39A4679B1}"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7FF0A-CEF8-4E3D-BC08-BEAB95584EF0}" type="slidenum">
              <a:rPr lang="en-US" smtClean="0"/>
              <a:t>‹#›</a:t>
            </a:fld>
            <a:endParaRPr lang="en-US"/>
          </a:p>
        </p:txBody>
      </p:sp>
    </p:spTree>
    <p:extLst>
      <p:ext uri="{BB962C8B-B14F-4D97-AF65-F5344CB8AC3E}">
        <p14:creationId xmlns:p14="http://schemas.microsoft.com/office/powerpoint/2010/main" val="293167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6673CAA-FA6B-42A4-BBE4-506093285B2A}" type="slidenum">
              <a:rPr lang="en-US" altLang="en-US">
                <a:solidFill>
                  <a:prstClr val="black"/>
                </a:solidFill>
              </a:rPr>
              <a:pPr eaLnBrk="1" hangingPunct="1">
                <a:spcBef>
                  <a:spcPct val="0"/>
                </a:spcBef>
              </a:pPr>
              <a:t>5</a:t>
            </a:fld>
            <a:endParaRPr lang="en-US" altLang="en-US">
              <a:solidFill>
                <a:prstClr val="black"/>
              </a:solidFill>
            </a:endParaRPr>
          </a:p>
        </p:txBody>
      </p:sp>
      <p:sp>
        <p:nvSpPr>
          <p:cNvPr id="54275" name="Rectangle 2"/>
          <p:cNvSpPr>
            <a:spLocks noGrp="1" noRot="1" noChangeAspect="1" noChangeArrowheads="1" noTextEdit="1"/>
          </p:cNvSpPr>
          <p:nvPr>
            <p:ph type="sldImg"/>
          </p:nvPr>
        </p:nvSpPr>
        <p:spPr>
          <a:ln w="12700" cap="flat">
            <a:solidFill>
              <a:schemeClr val="tx1"/>
            </a:solidFill>
          </a:ln>
        </p:spPr>
      </p:sp>
      <p:sp>
        <p:nvSpPr>
          <p:cNvPr id="54276" name="Rectangle 3"/>
          <p:cNvSpPr>
            <a:spLocks noGrp="1" noChangeArrowheads="1"/>
          </p:cNvSpPr>
          <p:nvPr>
            <p:ph type="body" idx="1"/>
          </p:nvPr>
        </p:nvSpPr>
        <p:spPr>
          <a:xfrm>
            <a:off x="914400" y="4306888"/>
            <a:ext cx="5029200" cy="4081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eaLnBrk="1" hangingPunct="1">
              <a:spcBef>
                <a:spcPct val="0"/>
              </a:spcBef>
            </a:pPr>
            <a:endParaRPr lang="en-US" altLang="en-US" sz="2400" dirty="0">
              <a:latin typeface="Arial" panose="020B0604020202020204" pitchFamily="34" charset="0"/>
            </a:endParaRPr>
          </a:p>
        </p:txBody>
      </p:sp>
    </p:spTree>
    <p:extLst>
      <p:ext uri="{BB962C8B-B14F-4D97-AF65-F5344CB8AC3E}">
        <p14:creationId xmlns:p14="http://schemas.microsoft.com/office/powerpoint/2010/main" val="399108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30D22-5D83-4C60-BB22-E2450362C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78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12AB61-725C-4353-88AA-9CFA8B9FC4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1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FF425DD-58BF-439D-890E-39F0C5CB9241}"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18115" name="Rectangle 2"/>
          <p:cNvSpPr>
            <a:spLocks noGrp="1" noRot="1" noChangeAspect="1" noChangeArrowheads="1" noTextEdit="1"/>
          </p:cNvSpPr>
          <p:nvPr>
            <p:ph type="sldImg"/>
          </p:nvPr>
        </p:nvSpPr>
        <p:spPr>
          <a:ln w="12700" cap="flat">
            <a:solidFill>
              <a:schemeClr val="tx1"/>
            </a:solidFill>
          </a:ln>
        </p:spPr>
      </p:sp>
      <p:sp>
        <p:nvSpPr>
          <p:cNvPr id="218116" name="Rectangle 3"/>
          <p:cNvSpPr>
            <a:spLocks noGrp="1" noChangeArrowheads="1"/>
          </p:cNvSpPr>
          <p:nvPr>
            <p:ph type="body" idx="1"/>
          </p:nvPr>
        </p:nvSpPr>
        <p:spPr>
          <a:xfrm>
            <a:off x="914400" y="4343400"/>
            <a:ext cx="5029200" cy="4114800"/>
          </a:xfrm>
        </p:spPr>
        <p:txBody>
          <a:bodyPr lIns="90488" tIns="44450" rIns="90488" bIns="44450"/>
          <a:lstStyle/>
          <a:p>
            <a:pPr>
              <a:spcBef>
                <a:spcPct val="0"/>
              </a:spcBef>
            </a:pPr>
            <a:endParaRPr lang="en-US" sz="2400"/>
          </a:p>
        </p:txBody>
      </p:sp>
    </p:spTree>
    <p:extLst>
      <p:ext uri="{BB962C8B-B14F-4D97-AF65-F5344CB8AC3E}">
        <p14:creationId xmlns:p14="http://schemas.microsoft.com/office/powerpoint/2010/main" val="16267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Has the resident attained the level of competence necessary for the independent practice of orthopaedic surgery and is the resident recommended for the certifying process of the ABOS: </a:t>
            </a:r>
            <a:endParaRPr lang="en-US"/>
          </a:p>
          <a:p>
            <a:endParaRPr lang="en-US"/>
          </a:p>
          <a:p>
            <a:endParaRPr lang="en-US"/>
          </a:p>
          <a:p>
            <a:endParaRPr lang="en-US"/>
          </a:p>
          <a:p>
            <a:r>
              <a:rPr lang="en-US"/>
              <a:t>Five years of accredited post-doctoral residency education are required. 2. One year must be served in an accredited graduate medical education program whose curriculum fulfills the content requirements for the PGY-1 (see Section IV.B.l) and is determined or approved by the director of an accredited orthopaedic surgery residency program. An additional four years must be served in an accredited orthopaedic surgery residency program whose curriculum is determined by the director of the accredited orthopaedic surgery residency. 3. Each program may provide individual leave and vacation times for the resident in accordance with overall institutional policy. However, one year of credit must include no more than 50 weeks of full-time graduate medical education per year; and at least 46 weeks of full time graduate medical education per year; averaged over five years. Graduation prior to 60 months from initiation of training is not allowed. 4. Program Directors may retain a resident for as long as needed beyond the minimum required time to ensure the necessary degree of competence in orthopaedic surgery. According to the current Special Requirements of the RC for Orthopaedic Surgery, the committee must be notified of such retention. This information must also be provided to the ABOS through the Record of Residency Assignment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3912C-094B-9346-ABD1-8A04ECA49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81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88C529-53C2-4153-80BC-209AF8BF27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234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A96A-AB35-243D-7869-FD47AD7EC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D1D48-E7C2-B4EE-5AA3-210F0DF32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270A1-2797-A61F-BB20-B32E5C2F2AA2}"/>
              </a:ext>
            </a:extLst>
          </p:cNvPr>
          <p:cNvSpPr>
            <a:spLocks noGrp="1"/>
          </p:cNvSpPr>
          <p:nvPr>
            <p:ph type="body" idx="1"/>
          </p:nvPr>
        </p:nvSpPr>
        <p:spPr/>
        <p:txBody>
          <a:bodyPr/>
          <a:lstStyle/>
          <a:p>
            <a:pPr algn="l"/>
            <a:r>
              <a:rPr lang="en-US"/>
              <a:t>Williams et al., </a:t>
            </a:r>
            <a:r>
              <a:rPr lang="en-US" sz="1800" b="0" i="0" u="none" strike="noStrike" baseline="0">
                <a:latin typeface="AdvP41153C"/>
              </a:rPr>
              <a:t>Williams RG, Chen XP, </a:t>
            </a:r>
            <a:r>
              <a:rPr lang="en-US" sz="1800" b="0" i="0" u="none" strike="noStrike" baseline="0" err="1">
                <a:latin typeface="AdvP41153C"/>
              </a:rPr>
              <a:t>Sanfey</a:t>
            </a:r>
            <a:r>
              <a:rPr lang="en-US" sz="1800" b="0" i="0" u="none" strike="noStrike" baseline="0">
                <a:latin typeface="AdvP41153C"/>
              </a:rPr>
              <a:t> H, et al. The measured effect of delay in</a:t>
            </a:r>
          </a:p>
          <a:p>
            <a:pPr algn="l"/>
            <a:r>
              <a:rPr lang="en-US" sz="1800" b="0" i="0" u="none" strike="noStrike" baseline="0">
                <a:latin typeface="AdvP41153C"/>
              </a:rPr>
              <a:t>completing operative performance ratings on clarity and detail of ratings</a:t>
            </a:r>
          </a:p>
          <a:p>
            <a:pPr algn="l"/>
            <a:r>
              <a:rPr lang="pt-BR" sz="1800" b="0" i="0" u="none" strike="noStrike" baseline="0">
                <a:latin typeface="AdvP41153C"/>
              </a:rPr>
              <a:t>assigned. </a:t>
            </a:r>
            <a:r>
              <a:rPr lang="pt-BR" sz="1800" b="0" i="0" u="none" strike="noStrike" baseline="0">
                <a:latin typeface="AdvP4B2E3F"/>
              </a:rPr>
              <a:t>J Surg Educ</a:t>
            </a:r>
            <a:r>
              <a:rPr lang="pt-BR" sz="1800" b="0" i="0" u="none" strike="noStrike" baseline="0">
                <a:latin typeface="AdvP41153C"/>
              </a:rPr>
              <a:t>. 2014;71:e132–e138.</a:t>
            </a:r>
          </a:p>
          <a:p>
            <a:pPr algn="l"/>
            <a:endParaRPr lang="pt-BR" sz="1800" b="0" i="0" u="none" strike="noStrike" baseline="0">
              <a:latin typeface="AdvP41153C"/>
            </a:endParaRPr>
          </a:p>
          <a:p>
            <a:pPr algn="l"/>
            <a:r>
              <a:rPr lang="en-US"/>
              <a:t>Williams et al11 found that clarity and detail of ratings provided</a:t>
            </a:r>
          </a:p>
          <a:p>
            <a:pPr algn="l"/>
            <a:r>
              <a:rPr lang="en-US"/>
              <a:t>were affected by the delay in completing operative performance ratings.</a:t>
            </a:r>
          </a:p>
          <a:p>
            <a:pPr algn="l"/>
            <a:r>
              <a:rPr lang="en-US"/>
              <a:t>Ratings completed more than 14 days after observing the performance</a:t>
            </a:r>
          </a:p>
          <a:p>
            <a:pPr algn="l"/>
            <a:r>
              <a:rPr lang="en-US"/>
              <a:t>had no item-to-item variation, suggesting the rating conveyed a global</a:t>
            </a:r>
          </a:p>
          <a:p>
            <a:pPr algn="l"/>
            <a:r>
              <a:rPr lang="en-US"/>
              <a:t>impression of the performance. Comments, rarely offered, were most</a:t>
            </a:r>
          </a:p>
          <a:p>
            <a:pPr algn="l"/>
            <a:r>
              <a:rPr lang="en-US" err="1"/>
              <a:t>oftenexclusively</a:t>
            </a:r>
            <a:r>
              <a:rPr lang="en-US"/>
              <a:t> global comments like ‘‘</a:t>
            </a:r>
            <a:r>
              <a:rPr lang="en-US" err="1"/>
              <a:t>goodjob</a:t>
            </a:r>
            <a:r>
              <a:rPr lang="en-US"/>
              <a:t>.’’</a:t>
            </a:r>
            <a:r>
              <a:rPr lang="en-US" err="1"/>
              <a:t>Suchcomments</a:t>
            </a:r>
            <a:r>
              <a:rPr lang="en-US"/>
              <a:t> are</a:t>
            </a:r>
          </a:p>
          <a:p>
            <a:pPr algn="l"/>
            <a:r>
              <a:rPr lang="en-US"/>
              <a:t>not actionable and are of little value to the performing surgeon for</a:t>
            </a:r>
          </a:p>
          <a:p>
            <a:pPr algn="l"/>
            <a:r>
              <a:rPr lang="en-US"/>
              <a:t>improving subsequent performances. Ratings completed immediately</a:t>
            </a:r>
          </a:p>
          <a:p>
            <a:pPr algn="l"/>
            <a:r>
              <a:rPr lang="en-US"/>
              <a:t>after observing performances almost always exhibited item-to-item</a:t>
            </a:r>
          </a:p>
          <a:p>
            <a:pPr algn="l"/>
            <a:r>
              <a:rPr lang="en-US"/>
              <a:t>variation. Ratings completed within 72 hours generally included item</a:t>
            </a:r>
          </a:p>
          <a:p>
            <a:pPr algn="l"/>
            <a:r>
              <a:rPr lang="en-US"/>
              <a:t>to-</a:t>
            </a:r>
          </a:p>
          <a:p>
            <a:pPr algn="l"/>
            <a:r>
              <a:rPr lang="en-US"/>
              <a:t>item variation, contained written comments, and the written com</a:t>
            </a:r>
          </a:p>
          <a:p>
            <a:pPr algn="l"/>
            <a:r>
              <a:rPr lang="en-US" err="1"/>
              <a:t>ments</a:t>
            </a:r>
            <a:endParaRPr lang="en-US"/>
          </a:p>
          <a:p>
            <a:pPr algn="l"/>
            <a:r>
              <a:rPr lang="en-US"/>
              <a:t>were specific and actionable (Class II data—large number of</a:t>
            </a:r>
          </a:p>
          <a:p>
            <a:pPr algn="l"/>
            <a:r>
              <a:rPr lang="en-US"/>
              <a:t>participants but study should be replicated using randomized controlled</a:t>
            </a:r>
          </a:p>
          <a:p>
            <a:pPr algn="l"/>
            <a:r>
              <a:rPr lang="en-US"/>
              <a:t>design to control nonindependence of judgments).</a:t>
            </a:r>
          </a:p>
        </p:txBody>
      </p:sp>
      <p:sp>
        <p:nvSpPr>
          <p:cNvPr id="4" name="Slide Number Placeholder 3">
            <a:extLst>
              <a:ext uri="{FF2B5EF4-FFF2-40B4-BE49-F238E27FC236}">
                <a16:creationId xmlns:a16="http://schemas.microsoft.com/office/drawing/2014/main" id="{4706106E-6E42-C8A1-DCA2-272C9917F4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3912C-094B-9346-ABD1-8A04ECA49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62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6A247-1252-EA21-3FA4-49DF02DB5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68ACB-7786-46CB-BE26-D4C0D8049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E1008-E55A-FBD3-513C-DE66357B01AB}"/>
              </a:ext>
            </a:extLst>
          </p:cNvPr>
          <p:cNvSpPr>
            <a:spLocks noGrp="1"/>
          </p:cNvSpPr>
          <p:nvPr>
            <p:ph type="body" idx="1"/>
          </p:nvPr>
        </p:nvSpPr>
        <p:spPr/>
        <p:txBody>
          <a:bodyPr/>
          <a:lstStyle/>
          <a:p>
            <a:r>
              <a:rPr lang="en-US"/>
              <a:t>All questions available online on our website if faculty want to review ahead of time. </a:t>
            </a:r>
          </a:p>
        </p:txBody>
      </p:sp>
      <p:sp>
        <p:nvSpPr>
          <p:cNvPr id="4" name="Slide Number Placeholder 3">
            <a:extLst>
              <a:ext uri="{FF2B5EF4-FFF2-40B4-BE49-F238E27FC236}">
                <a16:creationId xmlns:a16="http://schemas.microsoft.com/office/drawing/2014/main" id="{692046C7-654A-4A55-7184-2C27EC17A3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3912C-094B-9346-ABD1-8A04ECA49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60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resident advisory</a:t>
            </a:r>
            <a:r>
              <a:rPr lang="en-US" baseline="0" dirty="0"/>
              <a:t> panel project?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3912C-094B-9346-ABD1-8A04ECA49B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415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3DADD2-0B82-3C4D-B053-824296712C45}"/>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8114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1000"/>
            <a:extLst>
              <a:ext uri="{28A0092B-C50C-407E-A947-70E740481C1C}">
                <a14:useLocalDpi xmlns:a14="http://schemas.microsoft.com/office/drawing/2010/main"/>
              </a:ext>
            </a:extLst>
          </a:blip>
          <a:srcRect l="354" t="8210" r="354" b="8210"/>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9865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6">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person, wall, indoor&#10;&#10;Description automatically generated">
            <a:extLst>
              <a:ext uri="{FF2B5EF4-FFF2-40B4-BE49-F238E27FC236}">
                <a16:creationId xmlns:a16="http://schemas.microsoft.com/office/drawing/2014/main" id="{56A46E74-2B84-6A4C-8242-5BA03824A58D}"/>
              </a:ext>
            </a:extLst>
          </p:cNvPr>
          <p:cNvPicPr>
            <a:picLocks noChangeAspect="1"/>
          </p:cNvPicPr>
          <p:nvPr userDrawn="1"/>
        </p:nvPicPr>
        <p:blipFill rotWithShape="1">
          <a:blip r:embed="rId2">
            <a:alphaModFix amt="68000"/>
            <a:extLst>
              <a:ext uri="{28A0092B-C50C-407E-A947-70E740481C1C}">
                <a14:useLocalDpi xmlns:a14="http://schemas.microsoft.com/office/drawing/2010/main"/>
              </a:ext>
            </a:extLst>
          </a:blip>
          <a:srcRect t="7780" b="7780"/>
          <a:stretch/>
        </p:blipFill>
        <p:spPr>
          <a:xfrm>
            <a:off x="4762" y="0"/>
            <a:ext cx="12182476" cy="6858000"/>
          </a:xfrm>
          <a:prstGeom prst="rect">
            <a:avLst/>
          </a:prstGeom>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1464459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053634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0E7-5588-DC4B-9446-80E7ADA0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6C31C-0A49-0043-AAB5-9F2FBEC2A557}"/>
              </a:ext>
            </a:extLst>
          </p:cNvPr>
          <p:cNvSpPr>
            <a:spLocks noGrp="1"/>
          </p:cNvSpPr>
          <p:nvPr>
            <p:ph sz="half" idx="1"/>
          </p:nvPr>
        </p:nvSpPr>
        <p:spPr>
          <a:xfrm>
            <a:off x="441063"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7AAE5-2016-5E44-AF01-3EBF34C875F4}"/>
              </a:ext>
            </a:extLst>
          </p:cNvPr>
          <p:cNvSpPr>
            <a:spLocks noGrp="1"/>
          </p:cNvSpPr>
          <p:nvPr>
            <p:ph sz="half" idx="2"/>
          </p:nvPr>
        </p:nvSpPr>
        <p:spPr>
          <a:xfrm>
            <a:off x="6096001"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6C6B8-F0C5-074B-A627-55E8A17F45B3}"/>
              </a:ext>
            </a:extLst>
          </p:cNvPr>
          <p:cNvSpPr>
            <a:spLocks noGrp="1"/>
          </p:cNvSpPr>
          <p:nvPr>
            <p:ph type="dt" sz="half" idx="10"/>
          </p:nvPr>
        </p:nvSpPr>
        <p:spPr/>
        <p:txBody>
          <a:bodyPr anchor="ctr"/>
          <a:lstStyle/>
          <a:p>
            <a:fld id="{4B140944-6216-1947-8B9B-A95FBC2F4D44}" type="datetime1">
              <a:rPr lang="en-US" smtClean="0"/>
              <a:t>2/14/2024</a:t>
            </a:fld>
            <a:endParaRPr lang="en-US"/>
          </a:p>
        </p:txBody>
      </p:sp>
      <p:sp>
        <p:nvSpPr>
          <p:cNvPr id="6" name="Footer Placeholder 5">
            <a:extLst>
              <a:ext uri="{FF2B5EF4-FFF2-40B4-BE49-F238E27FC236}">
                <a16:creationId xmlns:a16="http://schemas.microsoft.com/office/drawing/2014/main" id="{EAA30101-48D6-064F-BFE6-1CEFD6D8CBE9}"/>
              </a:ext>
            </a:extLst>
          </p:cNvPr>
          <p:cNvSpPr>
            <a:spLocks noGrp="1"/>
          </p:cNvSpPr>
          <p:nvPr>
            <p:ph type="ftr" sz="quarter" idx="11"/>
          </p:nvPr>
        </p:nvSpPr>
        <p:spPr/>
        <p:txBody>
          <a:bodyPr anchor="ctr"/>
          <a:lstStyle/>
          <a:p>
            <a:r>
              <a:rPr lang="en-US"/>
              <a:t>©2019 American Board of Orthopaedic Surgery</a:t>
            </a:r>
          </a:p>
        </p:txBody>
      </p:sp>
      <p:sp>
        <p:nvSpPr>
          <p:cNvPr id="7" name="Slide Number Placeholder 6">
            <a:extLst>
              <a:ext uri="{FF2B5EF4-FFF2-40B4-BE49-F238E27FC236}">
                <a16:creationId xmlns:a16="http://schemas.microsoft.com/office/drawing/2014/main" id="{739FDCB5-BB88-EE4C-8D7E-9049B0F07ADE}"/>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9230129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Two Content w/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D5F2-32FF-0441-9FDE-E4384592829F}"/>
              </a:ext>
            </a:extLst>
          </p:cNvPr>
          <p:cNvSpPr>
            <a:spLocks noGrp="1"/>
          </p:cNvSpPr>
          <p:nvPr>
            <p:ph type="title"/>
          </p:nvPr>
        </p:nvSpPr>
        <p:spPr>
          <a:xfrm>
            <a:off x="441063" y="365125"/>
            <a:ext cx="109143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03F99-DC6A-5C49-A72F-33728274629D}"/>
              </a:ext>
            </a:extLst>
          </p:cNvPr>
          <p:cNvSpPr>
            <a:spLocks noGrp="1"/>
          </p:cNvSpPr>
          <p:nvPr>
            <p:ph type="body" idx="1"/>
          </p:nvPr>
        </p:nvSpPr>
        <p:spPr>
          <a:xfrm>
            <a:off x="441064" y="1681163"/>
            <a:ext cx="5257800"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CFF0-E0BD-A445-A9B4-75B90E7170B3}"/>
              </a:ext>
            </a:extLst>
          </p:cNvPr>
          <p:cNvSpPr>
            <a:spLocks noGrp="1"/>
          </p:cNvSpPr>
          <p:nvPr>
            <p:ph sz="half" idx="2"/>
          </p:nvPr>
        </p:nvSpPr>
        <p:spPr>
          <a:xfrm>
            <a:off x="441064" y="2505075"/>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5C886-6ACD-B847-9383-823CC01ED1CE}"/>
              </a:ext>
            </a:extLst>
          </p:cNvPr>
          <p:cNvSpPr>
            <a:spLocks noGrp="1"/>
          </p:cNvSpPr>
          <p:nvPr>
            <p:ph type="body" sz="quarter" idx="3"/>
          </p:nvPr>
        </p:nvSpPr>
        <p:spPr>
          <a:xfrm>
            <a:off x="6096000" y="1681163"/>
            <a:ext cx="5259388"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3AE6-63A9-374B-8927-FA8637CF9D05}"/>
              </a:ext>
            </a:extLst>
          </p:cNvPr>
          <p:cNvSpPr>
            <a:spLocks noGrp="1"/>
          </p:cNvSpPr>
          <p:nvPr>
            <p:ph sz="quarter" idx="4"/>
          </p:nvPr>
        </p:nvSpPr>
        <p:spPr>
          <a:xfrm>
            <a:off x="6096000" y="2505075"/>
            <a:ext cx="52593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A81B1-529A-704C-B75E-00646D925178}"/>
              </a:ext>
            </a:extLst>
          </p:cNvPr>
          <p:cNvSpPr>
            <a:spLocks noGrp="1"/>
          </p:cNvSpPr>
          <p:nvPr>
            <p:ph type="dt" sz="half" idx="10"/>
          </p:nvPr>
        </p:nvSpPr>
        <p:spPr/>
        <p:txBody>
          <a:bodyPr anchor="ctr"/>
          <a:lstStyle/>
          <a:p>
            <a:fld id="{44D9A44F-AD8C-7447-8AB9-BDB5670166FE}" type="datetime1">
              <a:rPr lang="en-US" smtClean="0"/>
              <a:t>2/14/2024</a:t>
            </a:fld>
            <a:endParaRPr lang="en-US"/>
          </a:p>
        </p:txBody>
      </p:sp>
      <p:sp>
        <p:nvSpPr>
          <p:cNvPr id="8" name="Footer Placeholder 7">
            <a:extLst>
              <a:ext uri="{FF2B5EF4-FFF2-40B4-BE49-F238E27FC236}">
                <a16:creationId xmlns:a16="http://schemas.microsoft.com/office/drawing/2014/main" id="{791B40E6-B710-AC47-9EB5-D21E7D1DE8C9}"/>
              </a:ext>
            </a:extLst>
          </p:cNvPr>
          <p:cNvSpPr>
            <a:spLocks noGrp="1"/>
          </p:cNvSpPr>
          <p:nvPr>
            <p:ph type="ftr" sz="quarter" idx="11"/>
          </p:nvPr>
        </p:nvSpPr>
        <p:spPr/>
        <p:txBody>
          <a:bodyPr anchor="ctr"/>
          <a:lstStyle/>
          <a:p>
            <a:r>
              <a:rPr lang="en-US"/>
              <a:t>©2019 American Board of Orthopaedic Surgery</a:t>
            </a:r>
          </a:p>
        </p:txBody>
      </p:sp>
      <p:sp>
        <p:nvSpPr>
          <p:cNvPr id="9" name="Slide Number Placeholder 8">
            <a:extLst>
              <a:ext uri="{FF2B5EF4-FFF2-40B4-BE49-F238E27FC236}">
                <a16:creationId xmlns:a16="http://schemas.microsoft.com/office/drawing/2014/main" id="{334A13FF-4F68-534D-A8E3-5509570C6D58}"/>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6228978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C4A-1F15-9544-AACB-C76474ABD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51487-CEB0-BA44-82DF-A441030D63F2}"/>
              </a:ext>
            </a:extLst>
          </p:cNvPr>
          <p:cNvSpPr>
            <a:spLocks noGrp="1"/>
          </p:cNvSpPr>
          <p:nvPr>
            <p:ph type="dt" sz="half" idx="10"/>
          </p:nvPr>
        </p:nvSpPr>
        <p:spPr/>
        <p:txBody>
          <a:bodyPr anchor="ctr"/>
          <a:lstStyle/>
          <a:p>
            <a:fld id="{E5D8CC6E-AF53-A64A-8A9E-0481FDC0A1D2}" type="datetime1">
              <a:rPr lang="en-US" smtClean="0"/>
              <a:t>2/14/2024</a:t>
            </a:fld>
            <a:endParaRPr lang="en-US"/>
          </a:p>
        </p:txBody>
      </p:sp>
      <p:sp>
        <p:nvSpPr>
          <p:cNvPr id="4" name="Footer Placeholder 3">
            <a:extLst>
              <a:ext uri="{FF2B5EF4-FFF2-40B4-BE49-F238E27FC236}">
                <a16:creationId xmlns:a16="http://schemas.microsoft.com/office/drawing/2014/main" id="{23E4F98C-B3C2-D647-8394-4B70028F8ED9}"/>
              </a:ext>
            </a:extLst>
          </p:cNvPr>
          <p:cNvSpPr>
            <a:spLocks noGrp="1"/>
          </p:cNvSpPr>
          <p:nvPr>
            <p:ph type="ftr" sz="quarter" idx="11"/>
          </p:nvPr>
        </p:nvSpPr>
        <p:spPr/>
        <p:txBody>
          <a:bodyPr anchor="ctr"/>
          <a:lstStyle/>
          <a:p>
            <a:r>
              <a:rPr lang="en-US"/>
              <a:t>©2019 American Board of Orthopaedic Surgery</a:t>
            </a:r>
          </a:p>
        </p:txBody>
      </p:sp>
      <p:sp>
        <p:nvSpPr>
          <p:cNvPr id="5" name="Slide Number Placeholder 4">
            <a:extLst>
              <a:ext uri="{FF2B5EF4-FFF2-40B4-BE49-F238E27FC236}">
                <a16:creationId xmlns:a16="http://schemas.microsoft.com/office/drawing/2014/main" id="{36E7A728-AA88-FE46-9DD1-6761EF00C879}"/>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2109357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1E6EC-A37D-4640-825B-DB6C8E01C6A0}"/>
              </a:ext>
            </a:extLst>
          </p:cNvPr>
          <p:cNvSpPr>
            <a:spLocks noGrp="1"/>
          </p:cNvSpPr>
          <p:nvPr>
            <p:ph type="dt" sz="half" idx="10"/>
          </p:nvPr>
        </p:nvSpPr>
        <p:spPr/>
        <p:txBody>
          <a:bodyPr/>
          <a:lstStyle/>
          <a:p>
            <a:fld id="{7B451880-8860-D247-8704-D8769143C87F}" type="datetime1">
              <a:rPr lang="en-US" smtClean="0"/>
              <a:t>2/14/2024</a:t>
            </a:fld>
            <a:endParaRPr lang="en-US"/>
          </a:p>
        </p:txBody>
      </p:sp>
      <p:sp>
        <p:nvSpPr>
          <p:cNvPr id="3" name="Footer Placeholder 2">
            <a:extLst>
              <a:ext uri="{FF2B5EF4-FFF2-40B4-BE49-F238E27FC236}">
                <a16:creationId xmlns:a16="http://schemas.microsoft.com/office/drawing/2014/main" id="{2A800512-C082-6C4F-9636-92AA9B9453D5}"/>
              </a:ext>
            </a:extLst>
          </p:cNvPr>
          <p:cNvSpPr>
            <a:spLocks noGrp="1"/>
          </p:cNvSpPr>
          <p:nvPr>
            <p:ph type="ftr" sz="quarter" idx="11"/>
          </p:nvPr>
        </p:nvSpPr>
        <p:spPr/>
        <p:txBody>
          <a:bodyPr/>
          <a:lstStyle/>
          <a:p>
            <a:r>
              <a:rPr lang="en-US"/>
              <a:t>©2019 American Board of Orthopaedic Surgery</a:t>
            </a:r>
          </a:p>
        </p:txBody>
      </p:sp>
      <p:sp>
        <p:nvSpPr>
          <p:cNvPr id="4" name="Slide Number Placeholder 3">
            <a:extLst>
              <a:ext uri="{FF2B5EF4-FFF2-40B4-BE49-F238E27FC236}">
                <a16:creationId xmlns:a16="http://schemas.microsoft.com/office/drawing/2014/main" id="{9BA14719-D248-D744-AC68-CD2106B81391}"/>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6126593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D37-11D9-A948-AD20-48E307EF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06416-EF1F-664D-A6B5-164A35A8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AE78-34BC-4348-A164-2B4AC34C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3475-62A6-1243-A196-8CBEEE19192F}"/>
              </a:ext>
            </a:extLst>
          </p:cNvPr>
          <p:cNvSpPr>
            <a:spLocks noGrp="1"/>
          </p:cNvSpPr>
          <p:nvPr>
            <p:ph type="dt" sz="half" idx="10"/>
          </p:nvPr>
        </p:nvSpPr>
        <p:spPr/>
        <p:txBody>
          <a:bodyPr/>
          <a:lstStyle/>
          <a:p>
            <a:fld id="{A6E293D7-372D-534B-8AEA-90ADF670B7E5}" type="datetime1">
              <a:rPr lang="en-US" smtClean="0"/>
              <a:t>2/14/2024</a:t>
            </a:fld>
            <a:endParaRPr lang="en-US"/>
          </a:p>
        </p:txBody>
      </p:sp>
      <p:sp>
        <p:nvSpPr>
          <p:cNvPr id="6" name="Footer Placeholder 5">
            <a:extLst>
              <a:ext uri="{FF2B5EF4-FFF2-40B4-BE49-F238E27FC236}">
                <a16:creationId xmlns:a16="http://schemas.microsoft.com/office/drawing/2014/main" id="{D503B627-E919-9246-B7CB-72C141EAC3A2}"/>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162F513C-04C1-8E49-A632-918ECDA1D0E2}"/>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8175326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62B-FC59-FA4D-ACD0-C7E57E9B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D4960-E1A1-C246-AE44-7C09CE95B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A4FC0F-8005-DD40-93B5-D950434E5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57268-23D5-5F4E-864E-EA3991EE1095}"/>
              </a:ext>
            </a:extLst>
          </p:cNvPr>
          <p:cNvSpPr>
            <a:spLocks noGrp="1"/>
          </p:cNvSpPr>
          <p:nvPr>
            <p:ph type="dt" sz="half" idx="10"/>
          </p:nvPr>
        </p:nvSpPr>
        <p:spPr/>
        <p:txBody>
          <a:bodyPr/>
          <a:lstStyle/>
          <a:p>
            <a:fld id="{60E58196-EE14-814A-9485-E14C8B20767E}" type="datetime1">
              <a:rPr lang="en-US" smtClean="0"/>
              <a:t>2/14/2024</a:t>
            </a:fld>
            <a:endParaRPr lang="en-US"/>
          </a:p>
        </p:txBody>
      </p:sp>
      <p:sp>
        <p:nvSpPr>
          <p:cNvPr id="6" name="Footer Placeholder 5">
            <a:extLst>
              <a:ext uri="{FF2B5EF4-FFF2-40B4-BE49-F238E27FC236}">
                <a16:creationId xmlns:a16="http://schemas.microsoft.com/office/drawing/2014/main" id="{83D349BB-0A1B-F945-AD00-CBC0FFD19A90}"/>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B399704A-E381-BF45-AA8E-3EE9C7FF96FA}"/>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0649407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4EA6-8009-F748-BB68-35CB819130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4AE0D-5D00-414A-9505-722D94A78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C5C3-31A7-A441-924F-D2A68C48FC9E}"/>
              </a:ext>
            </a:extLst>
          </p:cNvPr>
          <p:cNvSpPr>
            <a:spLocks noGrp="1"/>
          </p:cNvSpPr>
          <p:nvPr>
            <p:ph type="dt" sz="half" idx="10"/>
          </p:nvPr>
        </p:nvSpPr>
        <p:spPr/>
        <p:txBody>
          <a:bodyPr/>
          <a:lstStyle/>
          <a:p>
            <a:fld id="{2657F939-0ACC-6543-BDAE-13857C7F1B8F}" type="datetime1">
              <a:rPr lang="en-US" smtClean="0"/>
              <a:t>2/14/2024</a:t>
            </a:fld>
            <a:endParaRPr lang="en-US"/>
          </a:p>
        </p:txBody>
      </p:sp>
      <p:sp>
        <p:nvSpPr>
          <p:cNvPr id="5" name="Footer Placeholder 4">
            <a:extLst>
              <a:ext uri="{FF2B5EF4-FFF2-40B4-BE49-F238E27FC236}">
                <a16:creationId xmlns:a16="http://schemas.microsoft.com/office/drawing/2014/main" id="{0F691423-B25F-E54A-8BC2-DBBED5502218}"/>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ED16B186-EE0C-9B4C-85E6-7C5E98C7A30F}"/>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6143563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14205B-D6C0-0D47-8220-45B79007F3E3}"/>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620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69D77-8BD4-4045-952D-757A6F2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310FD-9FF2-5A41-8B17-12C7DDB5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6FEF-255E-D04A-A7E5-E7EE6D71D908}"/>
              </a:ext>
            </a:extLst>
          </p:cNvPr>
          <p:cNvSpPr>
            <a:spLocks noGrp="1"/>
          </p:cNvSpPr>
          <p:nvPr>
            <p:ph type="dt" sz="half" idx="10"/>
          </p:nvPr>
        </p:nvSpPr>
        <p:spPr/>
        <p:txBody>
          <a:bodyPr/>
          <a:lstStyle/>
          <a:p>
            <a:fld id="{C936A249-D61D-374C-A4CF-1CFAB5FF8808}" type="datetime1">
              <a:rPr lang="en-US" smtClean="0"/>
              <a:t>2/14/2024</a:t>
            </a:fld>
            <a:endParaRPr lang="en-US"/>
          </a:p>
        </p:txBody>
      </p:sp>
      <p:sp>
        <p:nvSpPr>
          <p:cNvPr id="5" name="Footer Placeholder 4">
            <a:extLst>
              <a:ext uri="{FF2B5EF4-FFF2-40B4-BE49-F238E27FC236}">
                <a16:creationId xmlns:a16="http://schemas.microsoft.com/office/drawing/2014/main" id="{EE6AC711-8879-A948-BEEE-81C60A28D18D}"/>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0AD4554D-3491-8F4A-B23A-88BF3FB43DA8}"/>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0477530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12" name="Picture 11" descr="A person in a green shirt&#10;&#10;Description automatically generated">
            <a:extLst>
              <a:ext uri="{FF2B5EF4-FFF2-40B4-BE49-F238E27FC236}">
                <a16:creationId xmlns:a16="http://schemas.microsoft.com/office/drawing/2014/main" id="{95599AB8-B754-F445-9F10-C9E430FFB65A}"/>
              </a:ext>
            </a:extLst>
          </p:cNvPr>
          <p:cNvPicPr>
            <a:picLocks noChangeAspect="1"/>
          </p:cNvPicPr>
          <p:nvPr userDrawn="1"/>
        </p:nvPicPr>
        <p:blipFill rotWithShape="1">
          <a:blip r:embed="rId2">
            <a:alphaModFix amt="75000"/>
            <a:extLst>
              <a:ext uri="{28A0092B-C50C-407E-A947-70E740481C1C}">
                <a14:useLocalDpi xmlns:a14="http://schemas.microsoft.com/office/drawing/2010/main"/>
              </a:ext>
            </a:extLst>
          </a:blip>
          <a:srcRect l="2441" t="12256" r="13497" b="433"/>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63DADD2-0B82-3C4D-B053-824296712C45}"/>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Thank You</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361268"/>
            <a:ext cx="10383211" cy="898335"/>
          </a:xfrm>
        </p:spPr>
        <p:txBody>
          <a:bodyPr>
            <a:normAutofit/>
          </a:bodyPr>
          <a:lstStyle>
            <a:lvl1pPr marL="0" indent="0" algn="l">
              <a:lnSpc>
                <a:spcPct val="100000"/>
              </a:lnSpc>
              <a:spcBef>
                <a:spcPts val="0"/>
              </a:spcBef>
              <a:buNone/>
              <a:defRPr sz="18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6288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4112851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0"/>
            <a:ext cx="11387667" cy="1143000"/>
          </a:xfrm>
        </p:spPr>
        <p:txBody>
          <a:bodyPr/>
          <a:lstStyle/>
          <a:p>
            <a:r>
              <a:rPr lang="en-US"/>
              <a:t>Click to edit Master title style</a:t>
            </a:r>
          </a:p>
        </p:txBody>
      </p:sp>
      <p:sp>
        <p:nvSpPr>
          <p:cNvPr id="3" name="Text Placeholder 2"/>
          <p:cNvSpPr>
            <a:spLocks noGrp="1"/>
          </p:cNvSpPr>
          <p:nvPr>
            <p:ph type="body" sz="half" idx="1"/>
          </p:nvPr>
        </p:nvSpPr>
        <p:spPr>
          <a:xfrm>
            <a:off x="402167" y="1600200"/>
            <a:ext cx="11387667" cy="2173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2167" y="3925889"/>
            <a:ext cx="11387667"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solidFill>
                <a:srgbClr val="434C53">
                  <a:tint val="75000"/>
                </a:srgbClr>
              </a:solidFill>
            </a:endParaRPr>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solidFill>
                <a:srgbClr val="434C53">
                  <a:tint val="75000"/>
                </a:srgbClr>
              </a:solidFill>
            </a:endParaRPr>
          </a:p>
        </p:txBody>
      </p:sp>
      <p:sp>
        <p:nvSpPr>
          <p:cNvPr id="7" name="Rectangle 156"/>
          <p:cNvSpPr>
            <a:spLocks noGrp="1" noChangeArrowheads="1"/>
          </p:cNvSpPr>
          <p:nvPr>
            <p:ph type="sldNum" sz="quarter" idx="12"/>
          </p:nvPr>
        </p:nvSpPr>
        <p:spPr>
          <a:ln/>
        </p:spPr>
        <p:txBody>
          <a:bodyPr/>
          <a:lstStyle>
            <a:lvl1pPr>
              <a:defRPr/>
            </a:lvl1pPr>
          </a:lstStyle>
          <a:p>
            <a:fld id="{28BF20B7-2BA0-4A60-9929-4724B42CBEFF}" type="slidenum">
              <a:rPr lang="en-US" altLang="en-US">
                <a:solidFill>
                  <a:srgbClr val="434C53">
                    <a:tint val="75000"/>
                  </a:srgbClr>
                </a:solidFill>
              </a:rPr>
              <a:pPr/>
              <a:t>‹#›</a:t>
            </a:fld>
            <a:endParaRPr lang="en-US" altLang="en-US">
              <a:solidFill>
                <a:srgbClr val="434C53">
                  <a:tint val="75000"/>
                </a:srgbClr>
              </a:solidFill>
            </a:endParaRPr>
          </a:p>
        </p:txBody>
      </p:sp>
    </p:spTree>
    <p:extLst>
      <p:ext uri="{BB962C8B-B14F-4D97-AF65-F5344CB8AC3E}">
        <p14:creationId xmlns:p14="http://schemas.microsoft.com/office/powerpoint/2010/main" val="247240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3DADD2-0B82-3C4D-B053-824296712C45}"/>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Orthopaedic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20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14205B-D6C0-0D47-8220-45B79007F3E3}"/>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Orthopaedic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65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FB96615-A5CF-7444-BF9A-F7C5B027E807}"/>
              </a:ext>
            </a:extLst>
          </p:cNvPr>
          <p:cNvSpPr/>
          <p:nvPr userDrawn="1"/>
        </p:nvSpPr>
        <p:spPr>
          <a:xfrm>
            <a:off x="10827657" y="5415582"/>
            <a:ext cx="1364343" cy="14424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Orthopaedic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14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F46FD5-37A2-F845-B2BC-1F2D25A3DD61}"/>
              </a:ext>
            </a:extLst>
          </p:cNvPr>
          <p:cNvSpPr/>
          <p:nvPr userDrawn="1"/>
        </p:nvSpPr>
        <p:spPr>
          <a:xfrm>
            <a:off x="10827657" y="5415582"/>
            <a:ext cx="1364343" cy="14424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Orthopaedic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99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EE216E46-1B79-AB4C-AD38-B162D9CEBEAE}"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59262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602843"/>
          </a:xfrm>
          <a:prstGeom prst="rect">
            <a:avLst/>
          </a:prstGeom>
          <a:solidFill>
            <a:schemeClr val="bg1"/>
          </a:solid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Orthopaedic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216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FB96615-A5CF-7444-BF9A-F7C5B027E807}"/>
              </a:ext>
            </a:extLst>
          </p:cNvPr>
          <p:cNvSpPr/>
          <p:nvPr userDrawn="1"/>
        </p:nvSpPr>
        <p:spPr>
          <a:xfrm>
            <a:off x="10827657" y="5415582"/>
            <a:ext cx="1364343" cy="14424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2523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a:stretch/>
        </p:blipFill>
        <p:spPr>
          <a:xfrm>
            <a:off x="0" y="0"/>
            <a:ext cx="12192000" cy="6602843"/>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Orthopaedic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2965749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cstate="screen">
            <a:alphaModFix amt="49000"/>
            <a:extLs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Orthopaedic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5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4">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8203-FD01-BD49-A5E5-35D9375DD0A4}"/>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Orthopaedic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261052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cstate="screen">
            <a:alphaModFix amt="41000"/>
            <a:extLst>
              <a:ext uri="{28A0092B-C50C-407E-A947-70E740481C1C}">
                <a14:useLocalDpi xmlns:a14="http://schemas.microsoft.com/office/drawing/2010/main"/>
              </a:ext>
            </a:extLst>
          </a:blip>
          <a:srcRect/>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Orthopaedic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655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6">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person, wall, indoor&#10;&#10;Description automatically generated">
            <a:extLst>
              <a:ext uri="{FF2B5EF4-FFF2-40B4-BE49-F238E27FC236}">
                <a16:creationId xmlns:a16="http://schemas.microsoft.com/office/drawing/2014/main" id="{56A46E74-2B84-6A4C-8242-5BA03824A58D}"/>
              </a:ext>
            </a:extLst>
          </p:cNvPr>
          <p:cNvPicPr>
            <a:picLocks noChangeAspect="1"/>
          </p:cNvPicPr>
          <p:nvPr userDrawn="1"/>
        </p:nvPicPr>
        <p:blipFill rotWithShape="1">
          <a:blip r:embed="rId2" cstate="screen">
            <a:alphaModFix amt="68000"/>
            <a:extLst>
              <a:ext uri="{28A0092B-C50C-407E-A947-70E740481C1C}">
                <a14:useLocalDpi xmlns:a14="http://schemas.microsoft.com/office/drawing/2010/main"/>
              </a:ext>
            </a:extLst>
          </a:blip>
          <a:srcRect/>
          <a:stretch/>
        </p:blipFill>
        <p:spPr>
          <a:xfrm>
            <a:off x="4762" y="0"/>
            <a:ext cx="12182476" cy="6858000"/>
          </a:xfrm>
          <a:prstGeom prst="rect">
            <a:avLst/>
          </a:prstGeom>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Orthopaedic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4044379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w/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78743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0E7-5588-DC4B-9446-80E7ADA0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6C31C-0A49-0043-AAB5-9F2FBEC2A557}"/>
              </a:ext>
            </a:extLst>
          </p:cNvPr>
          <p:cNvSpPr>
            <a:spLocks noGrp="1"/>
          </p:cNvSpPr>
          <p:nvPr>
            <p:ph sz="half" idx="1"/>
          </p:nvPr>
        </p:nvSpPr>
        <p:spPr>
          <a:xfrm>
            <a:off x="441063"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7AAE5-2016-5E44-AF01-3EBF34C875F4}"/>
              </a:ext>
            </a:extLst>
          </p:cNvPr>
          <p:cNvSpPr>
            <a:spLocks noGrp="1"/>
          </p:cNvSpPr>
          <p:nvPr>
            <p:ph sz="half" idx="2"/>
          </p:nvPr>
        </p:nvSpPr>
        <p:spPr>
          <a:xfrm>
            <a:off x="6096001"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6C6B8-F0C5-074B-A627-55E8A17F45B3}"/>
              </a:ext>
            </a:extLst>
          </p:cNvPr>
          <p:cNvSpPr>
            <a:spLocks noGrp="1"/>
          </p:cNvSpPr>
          <p:nvPr>
            <p:ph type="dt" sz="half" idx="10"/>
          </p:nvPr>
        </p:nvSpPr>
        <p:spPr/>
        <p:txBody>
          <a:bodyPr anchor="ctr"/>
          <a:lstStyle/>
          <a:p>
            <a:fld id="{4B140944-6216-1947-8B9B-A95FBC2F4D44}" type="datetime1">
              <a:rPr lang="en-US" smtClean="0"/>
              <a:t>2/14/2024</a:t>
            </a:fld>
            <a:endParaRPr lang="en-US"/>
          </a:p>
        </p:txBody>
      </p:sp>
      <p:sp>
        <p:nvSpPr>
          <p:cNvPr id="6" name="Footer Placeholder 5">
            <a:extLst>
              <a:ext uri="{FF2B5EF4-FFF2-40B4-BE49-F238E27FC236}">
                <a16:creationId xmlns:a16="http://schemas.microsoft.com/office/drawing/2014/main" id="{EAA30101-48D6-064F-BFE6-1CEFD6D8CBE9}"/>
              </a:ext>
            </a:extLst>
          </p:cNvPr>
          <p:cNvSpPr>
            <a:spLocks noGrp="1"/>
          </p:cNvSpPr>
          <p:nvPr>
            <p:ph type="ftr" sz="quarter" idx="11"/>
          </p:nvPr>
        </p:nvSpPr>
        <p:spPr/>
        <p:txBody>
          <a:bodyPr anchor="ctr"/>
          <a:lstStyle/>
          <a:p>
            <a:r>
              <a:rPr lang="en-US"/>
              <a:t>©2019 American Board of Orthopaedic Surgery</a:t>
            </a:r>
          </a:p>
        </p:txBody>
      </p:sp>
      <p:sp>
        <p:nvSpPr>
          <p:cNvPr id="7" name="Slide Number Placeholder 6">
            <a:extLst>
              <a:ext uri="{FF2B5EF4-FFF2-40B4-BE49-F238E27FC236}">
                <a16:creationId xmlns:a16="http://schemas.microsoft.com/office/drawing/2014/main" id="{739FDCB5-BB88-EE4C-8D7E-9049B0F07ADE}"/>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88068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Two Content w/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D5F2-32FF-0441-9FDE-E4384592829F}"/>
              </a:ext>
            </a:extLst>
          </p:cNvPr>
          <p:cNvSpPr>
            <a:spLocks noGrp="1"/>
          </p:cNvSpPr>
          <p:nvPr>
            <p:ph type="title"/>
          </p:nvPr>
        </p:nvSpPr>
        <p:spPr>
          <a:xfrm>
            <a:off x="441063" y="365125"/>
            <a:ext cx="109143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03F99-DC6A-5C49-A72F-33728274629D}"/>
              </a:ext>
            </a:extLst>
          </p:cNvPr>
          <p:cNvSpPr>
            <a:spLocks noGrp="1"/>
          </p:cNvSpPr>
          <p:nvPr>
            <p:ph type="body" idx="1"/>
          </p:nvPr>
        </p:nvSpPr>
        <p:spPr>
          <a:xfrm>
            <a:off x="441064" y="1681163"/>
            <a:ext cx="5257800"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CFF0-E0BD-A445-A9B4-75B90E7170B3}"/>
              </a:ext>
            </a:extLst>
          </p:cNvPr>
          <p:cNvSpPr>
            <a:spLocks noGrp="1"/>
          </p:cNvSpPr>
          <p:nvPr>
            <p:ph sz="half" idx="2"/>
          </p:nvPr>
        </p:nvSpPr>
        <p:spPr>
          <a:xfrm>
            <a:off x="441064" y="2505075"/>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5C886-6ACD-B847-9383-823CC01ED1CE}"/>
              </a:ext>
            </a:extLst>
          </p:cNvPr>
          <p:cNvSpPr>
            <a:spLocks noGrp="1"/>
          </p:cNvSpPr>
          <p:nvPr>
            <p:ph type="body" sz="quarter" idx="3"/>
          </p:nvPr>
        </p:nvSpPr>
        <p:spPr>
          <a:xfrm>
            <a:off x="6096000" y="1681163"/>
            <a:ext cx="5259388"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3AE6-63A9-374B-8927-FA8637CF9D05}"/>
              </a:ext>
            </a:extLst>
          </p:cNvPr>
          <p:cNvSpPr>
            <a:spLocks noGrp="1"/>
          </p:cNvSpPr>
          <p:nvPr>
            <p:ph sz="quarter" idx="4"/>
          </p:nvPr>
        </p:nvSpPr>
        <p:spPr>
          <a:xfrm>
            <a:off x="6096000" y="2505075"/>
            <a:ext cx="52593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A81B1-529A-704C-B75E-00646D925178}"/>
              </a:ext>
            </a:extLst>
          </p:cNvPr>
          <p:cNvSpPr>
            <a:spLocks noGrp="1"/>
          </p:cNvSpPr>
          <p:nvPr>
            <p:ph type="dt" sz="half" idx="10"/>
          </p:nvPr>
        </p:nvSpPr>
        <p:spPr/>
        <p:txBody>
          <a:bodyPr anchor="ctr"/>
          <a:lstStyle/>
          <a:p>
            <a:fld id="{44D9A44F-AD8C-7447-8AB9-BDB5670166FE}" type="datetime1">
              <a:rPr lang="en-US" smtClean="0"/>
              <a:t>2/14/2024</a:t>
            </a:fld>
            <a:endParaRPr lang="en-US"/>
          </a:p>
        </p:txBody>
      </p:sp>
      <p:sp>
        <p:nvSpPr>
          <p:cNvPr id="8" name="Footer Placeholder 7">
            <a:extLst>
              <a:ext uri="{FF2B5EF4-FFF2-40B4-BE49-F238E27FC236}">
                <a16:creationId xmlns:a16="http://schemas.microsoft.com/office/drawing/2014/main" id="{791B40E6-B710-AC47-9EB5-D21E7D1DE8C9}"/>
              </a:ext>
            </a:extLst>
          </p:cNvPr>
          <p:cNvSpPr>
            <a:spLocks noGrp="1"/>
          </p:cNvSpPr>
          <p:nvPr>
            <p:ph type="ftr" sz="quarter" idx="11"/>
          </p:nvPr>
        </p:nvSpPr>
        <p:spPr/>
        <p:txBody>
          <a:bodyPr anchor="ctr"/>
          <a:lstStyle/>
          <a:p>
            <a:r>
              <a:rPr lang="en-US"/>
              <a:t>©2019 American Board of Orthopaedic Surgery</a:t>
            </a:r>
          </a:p>
        </p:txBody>
      </p:sp>
      <p:sp>
        <p:nvSpPr>
          <p:cNvPr id="9" name="Slide Number Placeholder 8">
            <a:extLst>
              <a:ext uri="{FF2B5EF4-FFF2-40B4-BE49-F238E27FC236}">
                <a16:creationId xmlns:a16="http://schemas.microsoft.com/office/drawing/2014/main" id="{334A13FF-4F68-534D-A8E3-5509570C6D58}"/>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124722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C4A-1F15-9544-AACB-C76474ABD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51487-CEB0-BA44-82DF-A441030D63F2}"/>
              </a:ext>
            </a:extLst>
          </p:cNvPr>
          <p:cNvSpPr>
            <a:spLocks noGrp="1"/>
          </p:cNvSpPr>
          <p:nvPr>
            <p:ph type="dt" sz="half" idx="10"/>
          </p:nvPr>
        </p:nvSpPr>
        <p:spPr/>
        <p:txBody>
          <a:bodyPr anchor="ctr"/>
          <a:lstStyle/>
          <a:p>
            <a:fld id="{E5D8CC6E-AF53-A64A-8A9E-0481FDC0A1D2}" type="datetime1">
              <a:rPr lang="en-US" smtClean="0"/>
              <a:t>2/14/2024</a:t>
            </a:fld>
            <a:endParaRPr lang="en-US"/>
          </a:p>
        </p:txBody>
      </p:sp>
      <p:sp>
        <p:nvSpPr>
          <p:cNvPr id="4" name="Footer Placeholder 3">
            <a:extLst>
              <a:ext uri="{FF2B5EF4-FFF2-40B4-BE49-F238E27FC236}">
                <a16:creationId xmlns:a16="http://schemas.microsoft.com/office/drawing/2014/main" id="{23E4F98C-B3C2-D647-8394-4B70028F8ED9}"/>
              </a:ext>
            </a:extLst>
          </p:cNvPr>
          <p:cNvSpPr>
            <a:spLocks noGrp="1"/>
          </p:cNvSpPr>
          <p:nvPr>
            <p:ph type="ftr" sz="quarter" idx="11"/>
          </p:nvPr>
        </p:nvSpPr>
        <p:spPr/>
        <p:txBody>
          <a:bodyPr anchor="ctr"/>
          <a:lstStyle/>
          <a:p>
            <a:r>
              <a:rPr lang="en-US"/>
              <a:t>©2019 American Board of Orthopaedic Surgery</a:t>
            </a:r>
          </a:p>
        </p:txBody>
      </p:sp>
      <p:sp>
        <p:nvSpPr>
          <p:cNvPr id="5" name="Slide Number Placeholder 4">
            <a:extLst>
              <a:ext uri="{FF2B5EF4-FFF2-40B4-BE49-F238E27FC236}">
                <a16:creationId xmlns:a16="http://schemas.microsoft.com/office/drawing/2014/main" id="{36E7A728-AA88-FE46-9DD1-6761EF00C879}"/>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8953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1E6EC-A37D-4640-825B-DB6C8E01C6A0}"/>
              </a:ext>
            </a:extLst>
          </p:cNvPr>
          <p:cNvSpPr>
            <a:spLocks noGrp="1"/>
          </p:cNvSpPr>
          <p:nvPr>
            <p:ph type="dt" sz="half" idx="10"/>
          </p:nvPr>
        </p:nvSpPr>
        <p:spPr/>
        <p:txBody>
          <a:bodyPr/>
          <a:lstStyle/>
          <a:p>
            <a:fld id="{7B451880-8860-D247-8704-D8769143C87F}" type="datetime1">
              <a:rPr lang="en-US" smtClean="0"/>
              <a:t>2/14/2024</a:t>
            </a:fld>
            <a:endParaRPr lang="en-US"/>
          </a:p>
        </p:txBody>
      </p:sp>
      <p:sp>
        <p:nvSpPr>
          <p:cNvPr id="3" name="Footer Placeholder 2">
            <a:extLst>
              <a:ext uri="{FF2B5EF4-FFF2-40B4-BE49-F238E27FC236}">
                <a16:creationId xmlns:a16="http://schemas.microsoft.com/office/drawing/2014/main" id="{2A800512-C082-6C4F-9636-92AA9B9453D5}"/>
              </a:ext>
            </a:extLst>
          </p:cNvPr>
          <p:cNvSpPr>
            <a:spLocks noGrp="1"/>
          </p:cNvSpPr>
          <p:nvPr>
            <p:ph type="ftr" sz="quarter" idx="11"/>
          </p:nvPr>
        </p:nvSpPr>
        <p:spPr/>
        <p:txBody>
          <a:bodyPr/>
          <a:lstStyle/>
          <a:p>
            <a:r>
              <a:rPr lang="en-US"/>
              <a:t>©2019 American Board of Orthopaedic Surgery</a:t>
            </a:r>
          </a:p>
        </p:txBody>
      </p:sp>
      <p:sp>
        <p:nvSpPr>
          <p:cNvPr id="4" name="Slide Number Placeholder 3">
            <a:extLst>
              <a:ext uri="{FF2B5EF4-FFF2-40B4-BE49-F238E27FC236}">
                <a16:creationId xmlns:a16="http://schemas.microsoft.com/office/drawing/2014/main" id="{9BA14719-D248-D744-AC68-CD2106B81391}"/>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82769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1">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FF46FD5-37A2-F845-B2BC-1F2D25A3DD61}"/>
              </a:ext>
            </a:extLst>
          </p:cNvPr>
          <p:cNvSpPr/>
          <p:nvPr userDrawn="1"/>
        </p:nvSpPr>
        <p:spPr>
          <a:xfrm>
            <a:off x="10827657" y="5415582"/>
            <a:ext cx="1364343" cy="14424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2275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D37-11D9-A948-AD20-48E307EF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06416-EF1F-664D-A6B5-164A35A8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AE78-34BC-4348-A164-2B4AC34C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3475-62A6-1243-A196-8CBEEE19192F}"/>
              </a:ext>
            </a:extLst>
          </p:cNvPr>
          <p:cNvSpPr>
            <a:spLocks noGrp="1"/>
          </p:cNvSpPr>
          <p:nvPr>
            <p:ph type="dt" sz="half" idx="10"/>
          </p:nvPr>
        </p:nvSpPr>
        <p:spPr/>
        <p:txBody>
          <a:bodyPr/>
          <a:lstStyle/>
          <a:p>
            <a:fld id="{A6E293D7-372D-534B-8AEA-90ADF670B7E5}" type="datetime1">
              <a:rPr lang="en-US" smtClean="0"/>
              <a:t>2/14/2024</a:t>
            </a:fld>
            <a:endParaRPr lang="en-US"/>
          </a:p>
        </p:txBody>
      </p:sp>
      <p:sp>
        <p:nvSpPr>
          <p:cNvPr id="6" name="Footer Placeholder 5">
            <a:extLst>
              <a:ext uri="{FF2B5EF4-FFF2-40B4-BE49-F238E27FC236}">
                <a16:creationId xmlns:a16="http://schemas.microsoft.com/office/drawing/2014/main" id="{D503B627-E919-9246-B7CB-72C141EAC3A2}"/>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162F513C-04C1-8E49-A632-918ECDA1D0E2}"/>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458276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62B-FC59-FA4D-ACD0-C7E57E9B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D4960-E1A1-C246-AE44-7C09CE95B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A4FC0F-8005-DD40-93B5-D950434E5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57268-23D5-5F4E-864E-EA3991EE1095}"/>
              </a:ext>
            </a:extLst>
          </p:cNvPr>
          <p:cNvSpPr>
            <a:spLocks noGrp="1"/>
          </p:cNvSpPr>
          <p:nvPr>
            <p:ph type="dt" sz="half" idx="10"/>
          </p:nvPr>
        </p:nvSpPr>
        <p:spPr/>
        <p:txBody>
          <a:bodyPr/>
          <a:lstStyle/>
          <a:p>
            <a:fld id="{60E58196-EE14-814A-9485-E14C8B20767E}" type="datetime1">
              <a:rPr lang="en-US" smtClean="0"/>
              <a:t>2/14/2024</a:t>
            </a:fld>
            <a:endParaRPr lang="en-US"/>
          </a:p>
        </p:txBody>
      </p:sp>
      <p:sp>
        <p:nvSpPr>
          <p:cNvPr id="6" name="Footer Placeholder 5">
            <a:extLst>
              <a:ext uri="{FF2B5EF4-FFF2-40B4-BE49-F238E27FC236}">
                <a16:creationId xmlns:a16="http://schemas.microsoft.com/office/drawing/2014/main" id="{83D349BB-0A1B-F945-AD00-CBC0FFD19A90}"/>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B399704A-E381-BF45-AA8E-3EE9C7FF96FA}"/>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07606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4EA6-8009-F748-BB68-35CB819130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4AE0D-5D00-414A-9505-722D94A78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C5C3-31A7-A441-924F-D2A68C48FC9E}"/>
              </a:ext>
            </a:extLst>
          </p:cNvPr>
          <p:cNvSpPr>
            <a:spLocks noGrp="1"/>
          </p:cNvSpPr>
          <p:nvPr>
            <p:ph type="dt" sz="half" idx="10"/>
          </p:nvPr>
        </p:nvSpPr>
        <p:spPr/>
        <p:txBody>
          <a:bodyPr/>
          <a:lstStyle/>
          <a:p>
            <a:fld id="{2657F939-0ACC-6543-BDAE-13857C7F1B8F}" type="datetime1">
              <a:rPr lang="en-US" smtClean="0"/>
              <a:t>2/14/2024</a:t>
            </a:fld>
            <a:endParaRPr lang="en-US"/>
          </a:p>
        </p:txBody>
      </p:sp>
      <p:sp>
        <p:nvSpPr>
          <p:cNvPr id="5" name="Footer Placeholder 4">
            <a:extLst>
              <a:ext uri="{FF2B5EF4-FFF2-40B4-BE49-F238E27FC236}">
                <a16:creationId xmlns:a16="http://schemas.microsoft.com/office/drawing/2014/main" id="{0F691423-B25F-E54A-8BC2-DBBED5502218}"/>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ED16B186-EE0C-9B4C-85E6-7C5E98C7A30F}"/>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6650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69D77-8BD4-4045-952D-757A6F2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310FD-9FF2-5A41-8B17-12C7DDB5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6FEF-255E-D04A-A7E5-E7EE6D71D908}"/>
              </a:ext>
            </a:extLst>
          </p:cNvPr>
          <p:cNvSpPr>
            <a:spLocks noGrp="1"/>
          </p:cNvSpPr>
          <p:nvPr>
            <p:ph type="dt" sz="half" idx="10"/>
          </p:nvPr>
        </p:nvSpPr>
        <p:spPr/>
        <p:txBody>
          <a:bodyPr/>
          <a:lstStyle/>
          <a:p>
            <a:fld id="{C936A249-D61D-374C-A4CF-1CFAB5FF8808}" type="datetime1">
              <a:rPr lang="en-US" smtClean="0"/>
              <a:t>2/14/2024</a:t>
            </a:fld>
            <a:endParaRPr lang="en-US"/>
          </a:p>
        </p:txBody>
      </p:sp>
      <p:sp>
        <p:nvSpPr>
          <p:cNvPr id="5" name="Footer Placeholder 4">
            <a:extLst>
              <a:ext uri="{FF2B5EF4-FFF2-40B4-BE49-F238E27FC236}">
                <a16:creationId xmlns:a16="http://schemas.microsoft.com/office/drawing/2014/main" id="{EE6AC711-8879-A948-BEEE-81C60A28D18D}"/>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0AD4554D-3491-8F4A-B23A-88BF3FB43DA8}"/>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68759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12" name="Picture 11" descr="A person in a green shirt&#10;&#10;Description automatically generated">
            <a:extLst>
              <a:ext uri="{FF2B5EF4-FFF2-40B4-BE49-F238E27FC236}">
                <a16:creationId xmlns:a16="http://schemas.microsoft.com/office/drawing/2014/main" id="{95599AB8-B754-F445-9F10-C9E430FFB65A}"/>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63DADD2-0B82-3C4D-B053-824296712C45}"/>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Thank You</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361268"/>
            <a:ext cx="10383211" cy="898335"/>
          </a:xfrm>
        </p:spPr>
        <p:txBody>
          <a:bodyPr>
            <a:normAutofit/>
          </a:bodyPr>
          <a:lstStyle>
            <a:lvl1pPr marL="0" indent="0" algn="l">
              <a:lnSpc>
                <a:spcPct val="100000"/>
              </a:lnSpc>
              <a:spcBef>
                <a:spcPts val="0"/>
              </a:spcBef>
              <a:buNone/>
              <a:defRPr sz="18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Orthopaedic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02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27410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342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0741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218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8070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EE216E46-1B79-AB4C-AD38-B162D9CEBEAE}"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6013707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EE216E46-1B79-AB4C-AD38-B162D9CEBEAE}"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1566279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602843"/>
          </a:xfrm>
          <a:prstGeom prst="rect">
            <a:avLst/>
          </a:prstGeom>
          <a:solidFill>
            <a:schemeClr val="bg1"/>
          </a:solid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5666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a:off x="0" y="0"/>
            <a:ext cx="12192000" cy="6602843"/>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30697434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cstate="email">
            <a:alphaModFix amt="49000"/>
            <a:extLs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020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8203-FD01-BD49-A5E5-35D9375DD0A4}"/>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10233715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8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cstate="email">
            <a:alphaModFix amt="41000"/>
            <a:extLst>
              <a:ext uri="{28A0092B-C50C-407E-A947-70E740481C1C}">
                <a14:useLocalDpi xmlns:a14="http://schemas.microsoft.com/office/drawing/2010/main"/>
              </a:ext>
            </a:extLst>
          </a:blip>
          <a:srcRect/>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3887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9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4EF3C4-FB28-B243-BFAF-F8D1F8C635B8}"/>
              </a:ext>
            </a:extLst>
          </p:cNvPr>
          <p:cNvPicPr>
            <a:picLocks noChangeAspect="1"/>
          </p:cNvPicPr>
          <p:nvPr userDrawn="1"/>
        </p:nvPicPr>
        <p:blipFill rotWithShape="1">
          <a:blip r:embed="rId2" cstate="email">
            <a:alphaModFix amt="53000"/>
            <a:extLst>
              <a:ext uri="{28A0092B-C50C-407E-A947-70E740481C1C}">
                <a14:useLocalDpi xmlns:a14="http://schemas.microsoft.com/office/drawing/2010/main"/>
              </a:ext>
            </a:extLst>
          </a:blip>
          <a:srcRect/>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3875386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9968730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0E7-5588-DC4B-9446-80E7ADA0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6C31C-0A49-0043-AAB5-9F2FBEC2A557}"/>
              </a:ext>
            </a:extLst>
          </p:cNvPr>
          <p:cNvSpPr>
            <a:spLocks noGrp="1"/>
          </p:cNvSpPr>
          <p:nvPr>
            <p:ph sz="half" idx="1"/>
          </p:nvPr>
        </p:nvSpPr>
        <p:spPr>
          <a:xfrm>
            <a:off x="441063"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7AAE5-2016-5E44-AF01-3EBF34C875F4}"/>
              </a:ext>
            </a:extLst>
          </p:cNvPr>
          <p:cNvSpPr>
            <a:spLocks noGrp="1"/>
          </p:cNvSpPr>
          <p:nvPr>
            <p:ph sz="half" idx="2"/>
          </p:nvPr>
        </p:nvSpPr>
        <p:spPr>
          <a:xfrm>
            <a:off x="6096001"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6C6B8-F0C5-074B-A627-55E8A17F45B3}"/>
              </a:ext>
            </a:extLst>
          </p:cNvPr>
          <p:cNvSpPr>
            <a:spLocks noGrp="1"/>
          </p:cNvSpPr>
          <p:nvPr>
            <p:ph type="dt" sz="half" idx="10"/>
          </p:nvPr>
        </p:nvSpPr>
        <p:spPr/>
        <p:txBody>
          <a:bodyPr anchor="ctr"/>
          <a:lstStyle/>
          <a:p>
            <a:fld id="{4B140944-6216-1947-8B9B-A95FBC2F4D44}" type="datetime1">
              <a:rPr lang="en-US" smtClean="0"/>
              <a:t>2/14/2024</a:t>
            </a:fld>
            <a:endParaRPr lang="en-US"/>
          </a:p>
        </p:txBody>
      </p:sp>
      <p:sp>
        <p:nvSpPr>
          <p:cNvPr id="6" name="Footer Placeholder 5">
            <a:extLst>
              <a:ext uri="{FF2B5EF4-FFF2-40B4-BE49-F238E27FC236}">
                <a16:creationId xmlns:a16="http://schemas.microsoft.com/office/drawing/2014/main" id="{EAA30101-48D6-064F-BFE6-1CEFD6D8CBE9}"/>
              </a:ext>
            </a:extLst>
          </p:cNvPr>
          <p:cNvSpPr>
            <a:spLocks noGrp="1"/>
          </p:cNvSpPr>
          <p:nvPr>
            <p:ph type="ftr" sz="quarter" idx="11"/>
          </p:nvPr>
        </p:nvSpPr>
        <p:spPr/>
        <p:txBody>
          <a:bodyPr anchor="ctr"/>
          <a:lstStyle/>
          <a:p>
            <a:r>
              <a:rPr lang="en-US"/>
              <a:t>©2019 American Board of Orthopaedic Surgery</a:t>
            </a:r>
          </a:p>
        </p:txBody>
      </p:sp>
      <p:sp>
        <p:nvSpPr>
          <p:cNvPr id="7" name="Slide Number Placeholder 6">
            <a:extLst>
              <a:ext uri="{FF2B5EF4-FFF2-40B4-BE49-F238E27FC236}">
                <a16:creationId xmlns:a16="http://schemas.microsoft.com/office/drawing/2014/main" id="{739FDCB5-BB88-EE4C-8D7E-9049B0F07ADE}"/>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0480591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D5F2-32FF-0441-9FDE-E4384592829F}"/>
              </a:ext>
            </a:extLst>
          </p:cNvPr>
          <p:cNvSpPr>
            <a:spLocks noGrp="1"/>
          </p:cNvSpPr>
          <p:nvPr>
            <p:ph type="title"/>
          </p:nvPr>
        </p:nvSpPr>
        <p:spPr>
          <a:xfrm>
            <a:off x="441063" y="365125"/>
            <a:ext cx="109143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03F99-DC6A-5C49-A72F-33728274629D}"/>
              </a:ext>
            </a:extLst>
          </p:cNvPr>
          <p:cNvSpPr>
            <a:spLocks noGrp="1"/>
          </p:cNvSpPr>
          <p:nvPr>
            <p:ph type="body" idx="1"/>
          </p:nvPr>
        </p:nvSpPr>
        <p:spPr>
          <a:xfrm>
            <a:off x="441064" y="1681163"/>
            <a:ext cx="5257800"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CFF0-E0BD-A445-A9B4-75B90E7170B3}"/>
              </a:ext>
            </a:extLst>
          </p:cNvPr>
          <p:cNvSpPr>
            <a:spLocks noGrp="1"/>
          </p:cNvSpPr>
          <p:nvPr>
            <p:ph sz="half" idx="2"/>
          </p:nvPr>
        </p:nvSpPr>
        <p:spPr>
          <a:xfrm>
            <a:off x="441064" y="2505075"/>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5C886-6ACD-B847-9383-823CC01ED1CE}"/>
              </a:ext>
            </a:extLst>
          </p:cNvPr>
          <p:cNvSpPr>
            <a:spLocks noGrp="1"/>
          </p:cNvSpPr>
          <p:nvPr>
            <p:ph type="body" sz="quarter" idx="3"/>
          </p:nvPr>
        </p:nvSpPr>
        <p:spPr>
          <a:xfrm>
            <a:off x="6096000" y="1681163"/>
            <a:ext cx="5259388"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3AE6-63A9-374B-8927-FA8637CF9D05}"/>
              </a:ext>
            </a:extLst>
          </p:cNvPr>
          <p:cNvSpPr>
            <a:spLocks noGrp="1"/>
          </p:cNvSpPr>
          <p:nvPr>
            <p:ph sz="quarter" idx="4"/>
          </p:nvPr>
        </p:nvSpPr>
        <p:spPr>
          <a:xfrm>
            <a:off x="6096000" y="2505075"/>
            <a:ext cx="52593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A81B1-529A-704C-B75E-00646D925178}"/>
              </a:ext>
            </a:extLst>
          </p:cNvPr>
          <p:cNvSpPr>
            <a:spLocks noGrp="1"/>
          </p:cNvSpPr>
          <p:nvPr>
            <p:ph type="dt" sz="half" idx="10"/>
          </p:nvPr>
        </p:nvSpPr>
        <p:spPr/>
        <p:txBody>
          <a:bodyPr anchor="ctr"/>
          <a:lstStyle/>
          <a:p>
            <a:fld id="{44D9A44F-AD8C-7447-8AB9-BDB5670166FE}" type="datetime1">
              <a:rPr lang="en-US" smtClean="0"/>
              <a:t>2/14/2024</a:t>
            </a:fld>
            <a:endParaRPr lang="en-US"/>
          </a:p>
        </p:txBody>
      </p:sp>
      <p:sp>
        <p:nvSpPr>
          <p:cNvPr id="8" name="Footer Placeholder 7">
            <a:extLst>
              <a:ext uri="{FF2B5EF4-FFF2-40B4-BE49-F238E27FC236}">
                <a16:creationId xmlns:a16="http://schemas.microsoft.com/office/drawing/2014/main" id="{791B40E6-B710-AC47-9EB5-D21E7D1DE8C9}"/>
              </a:ext>
            </a:extLst>
          </p:cNvPr>
          <p:cNvSpPr>
            <a:spLocks noGrp="1"/>
          </p:cNvSpPr>
          <p:nvPr>
            <p:ph type="ftr" sz="quarter" idx="11"/>
          </p:nvPr>
        </p:nvSpPr>
        <p:spPr/>
        <p:txBody>
          <a:bodyPr anchor="ctr"/>
          <a:lstStyle/>
          <a:p>
            <a:r>
              <a:rPr lang="en-US"/>
              <a:t>©2019 American Board of Orthopaedic Surgery</a:t>
            </a:r>
          </a:p>
        </p:txBody>
      </p:sp>
      <p:sp>
        <p:nvSpPr>
          <p:cNvPr id="9" name="Slide Number Placeholder 8">
            <a:extLst>
              <a:ext uri="{FF2B5EF4-FFF2-40B4-BE49-F238E27FC236}">
                <a16:creationId xmlns:a16="http://schemas.microsoft.com/office/drawing/2014/main" id="{334A13FF-4F68-534D-A8E3-5509570C6D58}"/>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30415796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1">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50000"/>
          </a:blip>
          <a:srcRect l="5990" t="14248" r="5990" b="14248"/>
          <a:stretch/>
        </p:blipFill>
        <p:spPr>
          <a:xfrm>
            <a:off x="0" y="0"/>
            <a:ext cx="12192000" cy="6602843"/>
          </a:xfrm>
          <a:prstGeom prst="rect">
            <a:avLst/>
          </a:prstGeom>
          <a:solidFill>
            <a:schemeClr val="bg1"/>
          </a:solid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979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C4A-1F15-9544-AACB-C76474ABD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51487-CEB0-BA44-82DF-A441030D63F2}"/>
              </a:ext>
            </a:extLst>
          </p:cNvPr>
          <p:cNvSpPr>
            <a:spLocks noGrp="1"/>
          </p:cNvSpPr>
          <p:nvPr>
            <p:ph type="dt" sz="half" idx="10"/>
          </p:nvPr>
        </p:nvSpPr>
        <p:spPr/>
        <p:txBody>
          <a:bodyPr anchor="ctr"/>
          <a:lstStyle/>
          <a:p>
            <a:fld id="{E5D8CC6E-AF53-A64A-8A9E-0481FDC0A1D2}" type="datetime1">
              <a:rPr lang="en-US" smtClean="0"/>
              <a:t>2/14/2024</a:t>
            </a:fld>
            <a:endParaRPr lang="en-US"/>
          </a:p>
        </p:txBody>
      </p:sp>
      <p:sp>
        <p:nvSpPr>
          <p:cNvPr id="4" name="Footer Placeholder 3">
            <a:extLst>
              <a:ext uri="{FF2B5EF4-FFF2-40B4-BE49-F238E27FC236}">
                <a16:creationId xmlns:a16="http://schemas.microsoft.com/office/drawing/2014/main" id="{23E4F98C-B3C2-D647-8394-4B70028F8ED9}"/>
              </a:ext>
            </a:extLst>
          </p:cNvPr>
          <p:cNvSpPr>
            <a:spLocks noGrp="1"/>
          </p:cNvSpPr>
          <p:nvPr>
            <p:ph type="ftr" sz="quarter" idx="11"/>
          </p:nvPr>
        </p:nvSpPr>
        <p:spPr/>
        <p:txBody>
          <a:bodyPr anchor="ctr"/>
          <a:lstStyle/>
          <a:p>
            <a:r>
              <a:rPr lang="en-US"/>
              <a:t>©2019 American Board of Orthopaedic Surgery</a:t>
            </a:r>
          </a:p>
        </p:txBody>
      </p:sp>
      <p:sp>
        <p:nvSpPr>
          <p:cNvPr id="5" name="Slide Number Placeholder 4">
            <a:extLst>
              <a:ext uri="{FF2B5EF4-FFF2-40B4-BE49-F238E27FC236}">
                <a16:creationId xmlns:a16="http://schemas.microsoft.com/office/drawing/2014/main" id="{36E7A728-AA88-FE46-9DD1-6761EF00C879}"/>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129395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1E6EC-A37D-4640-825B-DB6C8E01C6A0}"/>
              </a:ext>
            </a:extLst>
          </p:cNvPr>
          <p:cNvSpPr>
            <a:spLocks noGrp="1"/>
          </p:cNvSpPr>
          <p:nvPr>
            <p:ph type="dt" sz="half" idx="10"/>
          </p:nvPr>
        </p:nvSpPr>
        <p:spPr/>
        <p:txBody>
          <a:bodyPr/>
          <a:lstStyle/>
          <a:p>
            <a:fld id="{7B451880-8860-D247-8704-D8769143C87F}" type="datetime1">
              <a:rPr lang="en-US" smtClean="0"/>
              <a:t>2/14/2024</a:t>
            </a:fld>
            <a:endParaRPr lang="en-US"/>
          </a:p>
        </p:txBody>
      </p:sp>
      <p:sp>
        <p:nvSpPr>
          <p:cNvPr id="3" name="Footer Placeholder 2">
            <a:extLst>
              <a:ext uri="{FF2B5EF4-FFF2-40B4-BE49-F238E27FC236}">
                <a16:creationId xmlns:a16="http://schemas.microsoft.com/office/drawing/2014/main" id="{2A800512-C082-6C4F-9636-92AA9B9453D5}"/>
              </a:ext>
            </a:extLst>
          </p:cNvPr>
          <p:cNvSpPr>
            <a:spLocks noGrp="1"/>
          </p:cNvSpPr>
          <p:nvPr>
            <p:ph type="ftr" sz="quarter" idx="11"/>
          </p:nvPr>
        </p:nvSpPr>
        <p:spPr/>
        <p:txBody>
          <a:bodyPr/>
          <a:lstStyle/>
          <a:p>
            <a:r>
              <a:rPr lang="en-US"/>
              <a:t>©2019 American Board of Orthopaedic Surgery</a:t>
            </a:r>
          </a:p>
        </p:txBody>
      </p:sp>
      <p:sp>
        <p:nvSpPr>
          <p:cNvPr id="4" name="Slide Number Placeholder 3">
            <a:extLst>
              <a:ext uri="{FF2B5EF4-FFF2-40B4-BE49-F238E27FC236}">
                <a16:creationId xmlns:a16="http://schemas.microsoft.com/office/drawing/2014/main" id="{9BA14719-D248-D744-AC68-CD2106B81391}"/>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6857682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D37-11D9-A948-AD20-48E307EF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06416-EF1F-664D-A6B5-164A35A8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AE78-34BC-4348-A164-2B4AC34C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3475-62A6-1243-A196-8CBEEE19192F}"/>
              </a:ext>
            </a:extLst>
          </p:cNvPr>
          <p:cNvSpPr>
            <a:spLocks noGrp="1"/>
          </p:cNvSpPr>
          <p:nvPr>
            <p:ph type="dt" sz="half" idx="10"/>
          </p:nvPr>
        </p:nvSpPr>
        <p:spPr/>
        <p:txBody>
          <a:bodyPr/>
          <a:lstStyle/>
          <a:p>
            <a:fld id="{A6E293D7-372D-534B-8AEA-90ADF670B7E5}" type="datetime1">
              <a:rPr lang="en-US" smtClean="0"/>
              <a:t>2/14/2024</a:t>
            </a:fld>
            <a:endParaRPr lang="en-US"/>
          </a:p>
        </p:txBody>
      </p:sp>
      <p:sp>
        <p:nvSpPr>
          <p:cNvPr id="6" name="Footer Placeholder 5">
            <a:extLst>
              <a:ext uri="{FF2B5EF4-FFF2-40B4-BE49-F238E27FC236}">
                <a16:creationId xmlns:a16="http://schemas.microsoft.com/office/drawing/2014/main" id="{D503B627-E919-9246-B7CB-72C141EAC3A2}"/>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162F513C-04C1-8E49-A632-918ECDA1D0E2}"/>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9198411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62B-FC59-FA4D-ACD0-C7E57E9B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D4960-E1A1-C246-AE44-7C09CE95B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A4FC0F-8005-DD40-93B5-D950434E5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57268-23D5-5F4E-864E-EA3991EE1095}"/>
              </a:ext>
            </a:extLst>
          </p:cNvPr>
          <p:cNvSpPr>
            <a:spLocks noGrp="1"/>
          </p:cNvSpPr>
          <p:nvPr>
            <p:ph type="dt" sz="half" idx="10"/>
          </p:nvPr>
        </p:nvSpPr>
        <p:spPr/>
        <p:txBody>
          <a:bodyPr/>
          <a:lstStyle/>
          <a:p>
            <a:fld id="{60E58196-EE14-814A-9485-E14C8B20767E}" type="datetime1">
              <a:rPr lang="en-US" smtClean="0"/>
              <a:t>2/14/2024</a:t>
            </a:fld>
            <a:endParaRPr lang="en-US"/>
          </a:p>
        </p:txBody>
      </p:sp>
      <p:sp>
        <p:nvSpPr>
          <p:cNvPr id="6" name="Footer Placeholder 5">
            <a:extLst>
              <a:ext uri="{FF2B5EF4-FFF2-40B4-BE49-F238E27FC236}">
                <a16:creationId xmlns:a16="http://schemas.microsoft.com/office/drawing/2014/main" id="{83D349BB-0A1B-F945-AD00-CBC0FFD19A90}"/>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B399704A-E381-BF45-AA8E-3EE9C7FF96FA}"/>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9800772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4EA6-8009-F748-BB68-35CB819130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4AE0D-5D00-414A-9505-722D94A78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C5C3-31A7-A441-924F-D2A68C48FC9E}"/>
              </a:ext>
            </a:extLst>
          </p:cNvPr>
          <p:cNvSpPr>
            <a:spLocks noGrp="1"/>
          </p:cNvSpPr>
          <p:nvPr>
            <p:ph type="dt" sz="half" idx="10"/>
          </p:nvPr>
        </p:nvSpPr>
        <p:spPr/>
        <p:txBody>
          <a:bodyPr/>
          <a:lstStyle/>
          <a:p>
            <a:fld id="{2657F939-0ACC-6543-BDAE-13857C7F1B8F}" type="datetime1">
              <a:rPr lang="en-US" smtClean="0"/>
              <a:t>2/14/2024</a:t>
            </a:fld>
            <a:endParaRPr lang="en-US"/>
          </a:p>
        </p:txBody>
      </p:sp>
      <p:sp>
        <p:nvSpPr>
          <p:cNvPr id="5" name="Footer Placeholder 4">
            <a:extLst>
              <a:ext uri="{FF2B5EF4-FFF2-40B4-BE49-F238E27FC236}">
                <a16:creationId xmlns:a16="http://schemas.microsoft.com/office/drawing/2014/main" id="{0F691423-B25F-E54A-8BC2-DBBED5502218}"/>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ED16B186-EE0C-9B4C-85E6-7C5E98C7A30F}"/>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27990535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69D77-8BD4-4045-952D-757A6F2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310FD-9FF2-5A41-8B17-12C7DDB5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6FEF-255E-D04A-A7E5-E7EE6D71D908}"/>
              </a:ext>
            </a:extLst>
          </p:cNvPr>
          <p:cNvSpPr>
            <a:spLocks noGrp="1"/>
          </p:cNvSpPr>
          <p:nvPr>
            <p:ph type="dt" sz="half" idx="10"/>
          </p:nvPr>
        </p:nvSpPr>
        <p:spPr/>
        <p:txBody>
          <a:bodyPr/>
          <a:lstStyle/>
          <a:p>
            <a:fld id="{C936A249-D61D-374C-A4CF-1CFAB5FF8808}" type="datetime1">
              <a:rPr lang="en-US" smtClean="0"/>
              <a:t>2/14/2024</a:t>
            </a:fld>
            <a:endParaRPr lang="en-US"/>
          </a:p>
        </p:txBody>
      </p:sp>
      <p:sp>
        <p:nvSpPr>
          <p:cNvPr id="5" name="Footer Placeholder 4">
            <a:extLst>
              <a:ext uri="{FF2B5EF4-FFF2-40B4-BE49-F238E27FC236}">
                <a16:creationId xmlns:a16="http://schemas.microsoft.com/office/drawing/2014/main" id="{EE6AC711-8879-A948-BEEE-81C60A28D18D}"/>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0AD4554D-3491-8F4A-B23A-88BF3FB43DA8}"/>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7044733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tx1">
            <a:lumMod val="5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FB96615-A5CF-7444-BF9A-F7C5B027E807}"/>
              </a:ext>
            </a:extLst>
          </p:cNvPr>
          <p:cNvSpPr/>
          <p:nvPr userDrawn="1"/>
        </p:nvSpPr>
        <p:spPr>
          <a:xfrm>
            <a:off x="10827657" y="5415582"/>
            <a:ext cx="1364343" cy="1442418"/>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dirty="0"/>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dirty="0"/>
              <a:t>©2019 American Board of Orthopaedic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dirty="0"/>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dirty="0">
                <a:solidFill>
                  <a:schemeClr val="tx1"/>
                </a:solidFill>
              </a:rPr>
              <a:t>American Board of </a:t>
            </a:r>
            <a:br>
              <a:rPr lang="en-US" sz="2000" dirty="0">
                <a:solidFill>
                  <a:schemeClr val="tx1"/>
                </a:solidFill>
              </a:rPr>
            </a:br>
            <a:r>
              <a:rPr lang="en-US" sz="2000" dirty="0">
                <a:solidFill>
                  <a:schemeClr val="tx1"/>
                </a:solidFill>
              </a:rPr>
              <a:t>Orthopaedic</a:t>
            </a:r>
            <a:r>
              <a:rPr lang="en-US" sz="2000" baseline="0" dirty="0">
                <a:solidFill>
                  <a:schemeClr val="tx1"/>
                </a:solidFill>
              </a:rPr>
              <a:t> Surgery</a:t>
            </a:r>
          </a:p>
          <a:p>
            <a:pPr>
              <a:lnSpc>
                <a:spcPct val="100000"/>
              </a:lnSpc>
              <a:spcBef>
                <a:spcPts val="400"/>
              </a:spcBef>
            </a:pPr>
            <a:r>
              <a:rPr lang="en-US" sz="1000" i="1" kern="1200" dirty="0">
                <a:solidFill>
                  <a:schemeClr val="tx1"/>
                </a:solidFill>
                <a:latin typeface="+mn-lt"/>
                <a:ea typeface="+mn-ea"/>
                <a:cs typeface="+mn-cs"/>
              </a:rPr>
              <a:t>Establishing Education &amp; Performance </a:t>
            </a:r>
            <a:br>
              <a:rPr lang="en-US" sz="1000" i="1" kern="1200" dirty="0">
                <a:solidFill>
                  <a:schemeClr val="tx1"/>
                </a:solidFill>
                <a:latin typeface="+mn-lt"/>
                <a:ea typeface="+mn-ea"/>
                <a:cs typeface="+mn-cs"/>
              </a:rPr>
            </a:br>
            <a:r>
              <a:rPr lang="en-US" sz="1000" i="1" kern="1200" dirty="0">
                <a:solidFill>
                  <a:schemeClr val="tx1"/>
                </a:solidFill>
                <a:latin typeface="+mn-lt"/>
                <a:ea typeface="+mn-ea"/>
                <a:cs typeface="+mn-cs"/>
              </a:rPr>
              <a:t>Standards for Orthopaedic Surgeons</a:t>
            </a:r>
            <a:endParaRPr lang="en-US" sz="1400" dirty="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dirty="0"/>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1887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1"/>
        </a:solidFill>
        <a:effectLst/>
      </p:bgPr>
    </p:bg>
    <p:spTree>
      <p:nvGrpSpPr>
        <p:cNvPr id="1" name=""/>
        <p:cNvGrpSpPr/>
        <p:nvPr/>
      </p:nvGrpSpPr>
      <p:grpSpPr>
        <a:xfrm>
          <a:off x="0" y="0"/>
          <a:ext cx="0" cy="0"/>
          <a:chOff x="0" y="0"/>
          <a:chExt cx="0" cy="0"/>
        </a:xfrm>
      </p:grpSpPr>
      <p:pic>
        <p:nvPicPr>
          <p:cNvPr id="12" name="Picture 11" descr="A person in a green shirt&#10;&#10;Description automatically generated">
            <a:extLst>
              <a:ext uri="{FF2B5EF4-FFF2-40B4-BE49-F238E27FC236}">
                <a16:creationId xmlns:a16="http://schemas.microsoft.com/office/drawing/2014/main" id="{95599AB8-B754-F445-9F10-C9E430FFB65A}"/>
              </a:ext>
            </a:extLst>
          </p:cNvPr>
          <p:cNvPicPr>
            <a:picLocks noChangeAspect="1"/>
          </p:cNvPicPr>
          <p:nvPr userDrawn="1"/>
        </p:nvPicPr>
        <p:blipFill rotWithShape="1">
          <a:blip r:embed="rId2">
            <a:alphaModFix amt="75000"/>
            <a:extLst>
              <a:ext uri="{28A0092B-C50C-407E-A947-70E740481C1C}">
                <a14:useLocalDpi xmlns:a14="http://schemas.microsoft.com/office/drawing/2010/main"/>
              </a:ext>
            </a:extLst>
          </a:blip>
          <a:srcRect l="2441" t="12256" r="13497" b="433"/>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63DADD2-0B82-3C4D-B053-824296712C45}"/>
              </a:ext>
            </a:extLst>
          </p:cNvPr>
          <p:cNvSpPr/>
          <p:nvPr userDrawn="1"/>
        </p:nvSpPr>
        <p:spPr>
          <a:xfrm>
            <a:off x="10827657" y="5415582"/>
            <a:ext cx="1364343" cy="14424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Thank You</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361268"/>
            <a:ext cx="10383211" cy="898335"/>
          </a:xfrm>
        </p:spPr>
        <p:txBody>
          <a:bodyPr>
            <a:normAutofit/>
          </a:bodyPr>
          <a:lstStyle>
            <a:lvl1pPr marL="0" indent="0" algn="l">
              <a:lnSpc>
                <a:spcPct val="100000"/>
              </a:lnSpc>
              <a:spcBef>
                <a:spcPts val="0"/>
              </a:spcBef>
              <a:buNone/>
              <a:defRPr sz="18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Orthopaedic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3517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7173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20" name="Picture 19" descr="A person wearing a hat&#10;&#10;Description automatically generated">
            <a:extLst>
              <a:ext uri="{FF2B5EF4-FFF2-40B4-BE49-F238E27FC236}">
                <a16:creationId xmlns:a16="http://schemas.microsoft.com/office/drawing/2014/main" id="{CFC0E912-3E96-8949-AA64-77A0A73587AB}"/>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B223846A-5EB4-8A4B-9F40-3DF274725D0C}"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t>American Board of </a:t>
            </a:r>
            <a:br>
              <a:rPr lang="en-US" sz="2000"/>
            </a:br>
            <a:r>
              <a:rPr lang="en-US" sz="2000" err="1"/>
              <a:t>Orthopaedic</a:t>
            </a:r>
            <a:r>
              <a:rPr lang="en-US" sz="2000" baseline="0"/>
              <a:t> Surgery</a:t>
            </a:r>
          </a:p>
          <a:p>
            <a:pPr>
              <a:lnSpc>
                <a:spcPct val="100000"/>
              </a:lnSpc>
              <a:spcBef>
                <a:spcPts val="400"/>
              </a:spcBef>
            </a:pPr>
            <a:r>
              <a:rPr lang="en-US" sz="1000" i="1" kern="1200">
                <a:solidFill>
                  <a:schemeClr val="bg1"/>
                </a:solidFill>
                <a:latin typeface="+mn-lt"/>
                <a:ea typeface="+mn-ea"/>
                <a:cs typeface="+mn-cs"/>
              </a:rPr>
              <a:t>Establishing Education &amp; Performance </a:t>
            </a:r>
            <a:br>
              <a:rPr lang="en-US" sz="1000" i="1" kern="1200">
                <a:solidFill>
                  <a:schemeClr val="bg1"/>
                </a:solidFill>
                <a:latin typeface="+mn-lt"/>
                <a:ea typeface="+mn-ea"/>
                <a:cs typeface="+mn-cs"/>
              </a:rPr>
            </a:br>
            <a:r>
              <a:rPr lang="en-US" sz="1000" i="1" kern="1200">
                <a:solidFill>
                  <a:schemeClr val="bg1"/>
                </a:solidFill>
                <a:latin typeface="+mn-lt"/>
                <a:ea typeface="+mn-ea"/>
                <a:cs typeface="+mn-cs"/>
              </a:rPr>
              <a:t>Standards for </a:t>
            </a:r>
            <a:r>
              <a:rPr lang="en-US" sz="1000" i="1" kern="1200" err="1">
                <a:solidFill>
                  <a:schemeClr val="bg1"/>
                </a:solidFill>
                <a:latin typeface="+mn-lt"/>
                <a:ea typeface="+mn-ea"/>
                <a:cs typeface="+mn-cs"/>
              </a:rPr>
              <a:t>Orthopaedic</a:t>
            </a:r>
            <a:r>
              <a:rPr lang="en-US" sz="1000" i="1" kern="1200">
                <a:solidFill>
                  <a:schemeClr val="bg1"/>
                </a:solidFill>
                <a:latin typeface="+mn-lt"/>
                <a:ea typeface="+mn-ea"/>
                <a:cs typeface="+mn-cs"/>
              </a:rPr>
              <a:t> Surgeons</a:t>
            </a:r>
            <a:endParaRPr lang="en-US" sz="1400"/>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24" name="Rectangle 23">
            <a:extLst>
              <a:ext uri="{FF2B5EF4-FFF2-40B4-BE49-F238E27FC236}">
                <a16:creationId xmlns:a16="http://schemas.microsoft.com/office/drawing/2014/main" id="{8E232E81-80C2-F241-A6E5-B5A97D6CAF37}"/>
              </a:ext>
            </a:extLst>
          </p:cNvPr>
          <p:cNvSpPr/>
          <p:nvPr userDrawn="1"/>
        </p:nvSpPr>
        <p:spPr>
          <a:xfrm>
            <a:off x="0" y="107884"/>
            <a:ext cx="12192000" cy="534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948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2">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35000"/>
          </a:blip>
          <a:srcRect l="5990" t="14248" r="5990" b="14248"/>
          <a:stretch/>
        </p:blipFill>
        <p:spPr>
          <a:xfrm>
            <a:off x="0" y="0"/>
            <a:ext cx="12192000" cy="6602843"/>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6712071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011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50000"/>
          </a:schemeClr>
        </a:solidFill>
        <a:effectLst/>
      </p:bgPr>
    </p:bg>
    <p:spTree>
      <p:nvGrpSpPr>
        <p:cNvPr id="1" name=""/>
        <p:cNvGrpSpPr/>
        <p:nvPr/>
      </p:nvGrpSpPr>
      <p:grpSpPr>
        <a:xfrm>
          <a:off x="0" y="0"/>
          <a:ext cx="0" cy="0"/>
          <a:chOff x="0" y="0"/>
          <a:chExt cx="0" cy="0"/>
        </a:xfrm>
      </p:grpSpPr>
      <p:pic>
        <p:nvPicPr>
          <p:cNvPr id="19" name="Picture 18" descr="A person wearing a hat&#10;&#10;Description automatically generated">
            <a:extLst>
              <a:ext uri="{FF2B5EF4-FFF2-40B4-BE49-F238E27FC236}">
                <a16:creationId xmlns:a16="http://schemas.microsoft.com/office/drawing/2014/main" id="{BD7E7094-6552-E342-8EE7-2AEC21B5DFF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a:ext>
            </a:extLst>
          </a:blip>
          <a:srcRect l="3568" t="12609" r="13883" b="1651"/>
          <a:stretch/>
        </p:blipFill>
        <p:spPr>
          <a:xfrm>
            <a:off x="0" y="0"/>
            <a:ext cx="12192000" cy="6857999"/>
          </a:xfrm>
          <a:prstGeom prst="rect">
            <a:avLst/>
          </a:prstGeom>
          <a:noFill/>
        </p:spPr>
      </p:pic>
      <p:sp>
        <p:nvSpPr>
          <p:cNvPr id="11" name="Rectangle 10">
            <a:extLst>
              <a:ext uri="{FF2B5EF4-FFF2-40B4-BE49-F238E27FC236}">
                <a16:creationId xmlns:a16="http://schemas.microsoft.com/office/drawing/2014/main" id="{573B5C81-C00F-A64D-9DED-D97560C1DAB6}"/>
              </a:ext>
            </a:extLst>
          </p:cNvPr>
          <p:cNvSpPr/>
          <p:nvPr userDrawn="1"/>
        </p:nvSpPr>
        <p:spPr>
          <a:xfrm>
            <a:off x="0" y="5249333"/>
            <a:ext cx="12192000" cy="1608666"/>
          </a:xfrm>
          <a:prstGeom prst="rect">
            <a:avLst/>
          </a:prstGeom>
          <a:solidFill>
            <a:srgbClr val="EEEDE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E5C1B-2A3B-AE46-A78B-387AB6E83E20}"/>
              </a:ext>
            </a:extLst>
          </p:cNvPr>
          <p:cNvSpPr>
            <a:spLocks noGrp="1"/>
          </p:cNvSpPr>
          <p:nvPr>
            <p:ph type="ctrTitle" hasCustomPrompt="1"/>
          </p:nvPr>
        </p:nvSpPr>
        <p:spPr>
          <a:xfrm>
            <a:off x="900663" y="953033"/>
            <a:ext cx="10383211" cy="2387600"/>
          </a:xfrm>
        </p:spPr>
        <p:txBody>
          <a:bodyPr anchor="b"/>
          <a:lstStyle>
            <a:lvl1pPr algn="l">
              <a:defRPr sz="60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A71E257C-A111-AC49-A275-39D3EFB44A0B}"/>
              </a:ext>
            </a:extLst>
          </p:cNvPr>
          <p:cNvSpPr>
            <a:spLocks noGrp="1"/>
          </p:cNvSpPr>
          <p:nvPr>
            <p:ph type="subTitle" idx="1" hasCustomPrompt="1"/>
          </p:nvPr>
        </p:nvSpPr>
        <p:spPr>
          <a:xfrm>
            <a:off x="900663" y="3432708"/>
            <a:ext cx="10383211" cy="40822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4" name="Date Placeholder 3">
            <a:extLst>
              <a:ext uri="{FF2B5EF4-FFF2-40B4-BE49-F238E27FC236}">
                <a16:creationId xmlns:a16="http://schemas.microsoft.com/office/drawing/2014/main" id="{BA9E12DF-310F-1C40-B9FB-4537C65B7210}"/>
              </a:ext>
            </a:extLst>
          </p:cNvPr>
          <p:cNvSpPr>
            <a:spLocks noGrp="1"/>
          </p:cNvSpPr>
          <p:nvPr>
            <p:ph type="dt" sz="half" idx="10"/>
          </p:nvPr>
        </p:nvSpPr>
        <p:spPr/>
        <p:txBody>
          <a:bodyPr anchor="ctr"/>
          <a:lstStyle/>
          <a:p>
            <a:fld id="{32D21035-B983-F747-8CE6-F3D25084C6FB}" type="datetime1">
              <a:rPr lang="en-US" smtClean="0"/>
              <a:t>2/14/2024</a:t>
            </a:fld>
            <a:endParaRPr lang="en-US"/>
          </a:p>
        </p:txBody>
      </p:sp>
      <p:sp>
        <p:nvSpPr>
          <p:cNvPr id="5" name="Footer Placeholder 4">
            <a:extLst>
              <a:ext uri="{FF2B5EF4-FFF2-40B4-BE49-F238E27FC236}">
                <a16:creationId xmlns:a16="http://schemas.microsoft.com/office/drawing/2014/main" id="{AE99715F-0B11-2647-8DEE-3619D6AB41AD}"/>
              </a:ext>
            </a:extLst>
          </p:cNvPr>
          <p:cNvSpPr>
            <a:spLocks noGrp="1"/>
          </p:cNvSpPr>
          <p:nvPr>
            <p:ph type="ftr" sz="quarter" idx="11"/>
          </p:nvPr>
        </p:nvSpPr>
        <p:spPr>
          <a:xfrm>
            <a:off x="9111728" y="6356350"/>
            <a:ext cx="2172146" cy="365125"/>
          </a:xfrm>
        </p:spPr>
        <p:txBody>
          <a:bodyPr anchor="ct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92A4A192-D62B-C84B-9C2E-1B8F172FECAC}"/>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10" name="Subtitle 2">
            <a:extLst>
              <a:ext uri="{FF2B5EF4-FFF2-40B4-BE49-F238E27FC236}">
                <a16:creationId xmlns:a16="http://schemas.microsoft.com/office/drawing/2014/main" id="{87016CB9-D591-B04B-9EE5-02594CA02D64}"/>
              </a:ext>
            </a:extLst>
          </p:cNvPr>
          <p:cNvSpPr txBox="1">
            <a:spLocks/>
          </p:cNvSpPr>
          <p:nvPr userDrawn="1"/>
        </p:nvSpPr>
        <p:spPr>
          <a:xfrm>
            <a:off x="2816081" y="5415582"/>
            <a:ext cx="5629469" cy="112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tx2"/>
              </a:buClr>
              <a:buFont typeface="Arial"/>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tx2"/>
              </a:buClr>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tx2"/>
              </a:buClr>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tx2"/>
              </a:buClr>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000">
                <a:solidFill>
                  <a:schemeClr val="tx1"/>
                </a:solidFill>
              </a:rPr>
              <a:t>American Board of </a:t>
            </a:r>
            <a:br>
              <a:rPr lang="en-US" sz="2000">
                <a:solidFill>
                  <a:schemeClr val="tx1"/>
                </a:solidFill>
              </a:rPr>
            </a:br>
            <a:r>
              <a:rPr lang="en-US" sz="2000" err="1">
                <a:solidFill>
                  <a:schemeClr val="tx1"/>
                </a:solidFill>
              </a:rPr>
              <a:t>Orthopaedic</a:t>
            </a:r>
            <a:r>
              <a:rPr lang="en-US" sz="2000" baseline="0">
                <a:solidFill>
                  <a:schemeClr val="tx1"/>
                </a:solidFill>
              </a:rPr>
              <a:t> Surgery</a:t>
            </a:r>
          </a:p>
          <a:p>
            <a:pPr>
              <a:lnSpc>
                <a:spcPct val="100000"/>
              </a:lnSpc>
              <a:spcBef>
                <a:spcPts val="400"/>
              </a:spcBef>
            </a:pPr>
            <a:r>
              <a:rPr lang="en-US" sz="1000" i="1" kern="1200">
                <a:solidFill>
                  <a:schemeClr val="tx1"/>
                </a:solidFill>
                <a:latin typeface="+mn-lt"/>
                <a:ea typeface="+mn-ea"/>
                <a:cs typeface="+mn-cs"/>
              </a:rPr>
              <a:t>Establishing Education &amp; Performance </a:t>
            </a:r>
            <a:br>
              <a:rPr lang="en-US" sz="1000" i="1" kern="1200">
                <a:solidFill>
                  <a:schemeClr val="tx1"/>
                </a:solidFill>
                <a:latin typeface="+mn-lt"/>
                <a:ea typeface="+mn-ea"/>
                <a:cs typeface="+mn-cs"/>
              </a:rPr>
            </a:br>
            <a:r>
              <a:rPr lang="en-US" sz="1000" i="1" kern="1200">
                <a:solidFill>
                  <a:schemeClr val="tx1"/>
                </a:solidFill>
                <a:latin typeface="+mn-lt"/>
                <a:ea typeface="+mn-ea"/>
                <a:cs typeface="+mn-cs"/>
              </a:rPr>
              <a:t>Standards for </a:t>
            </a:r>
            <a:r>
              <a:rPr lang="en-US" sz="1000" i="1" kern="1200" err="1">
                <a:solidFill>
                  <a:schemeClr val="tx1"/>
                </a:solidFill>
                <a:latin typeface="+mn-lt"/>
                <a:ea typeface="+mn-ea"/>
                <a:cs typeface="+mn-cs"/>
              </a:rPr>
              <a:t>Orthopaedic</a:t>
            </a:r>
            <a:r>
              <a:rPr lang="en-US" sz="1000" i="1" kern="1200">
                <a:solidFill>
                  <a:schemeClr val="tx1"/>
                </a:solidFill>
                <a:latin typeface="+mn-lt"/>
                <a:ea typeface="+mn-ea"/>
                <a:cs typeface="+mn-cs"/>
              </a:rPr>
              <a:t> Surgeons</a:t>
            </a:r>
            <a:endParaRPr lang="en-US" sz="1400">
              <a:solidFill>
                <a:schemeClr val="tx1"/>
              </a:solidFill>
            </a:endParaRPr>
          </a:p>
        </p:txBody>
      </p:sp>
      <p:sp>
        <p:nvSpPr>
          <p:cNvPr id="13" name="Rectangle 12">
            <a:extLst>
              <a:ext uri="{FF2B5EF4-FFF2-40B4-BE49-F238E27FC236}">
                <a16:creationId xmlns:a16="http://schemas.microsoft.com/office/drawing/2014/main" id="{F90FA0F3-C14C-204C-9E98-7B8254F9E653}"/>
              </a:ext>
            </a:extLst>
          </p:cNvPr>
          <p:cNvSpPr/>
          <p:nvPr userDrawn="1"/>
        </p:nvSpPr>
        <p:spPr>
          <a:xfrm flipV="1">
            <a:off x="0" y="5220545"/>
            <a:ext cx="12192000"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94E41D04-2BBE-FC46-B27E-2BEAAE4283D7}"/>
              </a:ext>
            </a:extLst>
          </p:cNvPr>
          <p:cNvSpPr>
            <a:spLocks noGrp="1"/>
          </p:cNvSpPr>
          <p:nvPr>
            <p:ph type="body" sz="quarter" idx="13" hasCustomPrompt="1"/>
          </p:nvPr>
        </p:nvSpPr>
        <p:spPr>
          <a:xfrm>
            <a:off x="900113" y="3930504"/>
            <a:ext cx="4822825" cy="422316"/>
          </a:xfrm>
        </p:spPr>
        <p:txBody>
          <a:bodyPr>
            <a:normAutofit/>
          </a:bodyPr>
          <a:lstStyle>
            <a:lvl1pPr marL="0" indent="0">
              <a:buNone/>
              <a:defRPr sz="2000" i="1">
                <a:solidFill>
                  <a:schemeClr val="accent2">
                    <a:lumMod val="60000"/>
                    <a:lumOff val="40000"/>
                  </a:schemeClr>
                </a:solidFill>
              </a:defRPr>
            </a:lvl1pPr>
            <a:lvl2pPr marL="457200" indent="0">
              <a:buNone/>
              <a:defRPr>
                <a:solidFill>
                  <a:schemeClr val="accent2">
                    <a:lumMod val="60000"/>
                    <a:lumOff val="40000"/>
                  </a:schemeClr>
                </a:solidFill>
              </a:defRPr>
            </a:lvl2pPr>
            <a:lvl3pPr>
              <a:defRPr>
                <a:solidFill>
                  <a:schemeClr val="accent2">
                    <a:lumMod val="60000"/>
                    <a:lumOff val="40000"/>
                  </a:schemeClr>
                </a:solidFill>
              </a:defRPr>
            </a:lvl3pPr>
            <a:lvl4pPr>
              <a:defRPr>
                <a:solidFill>
                  <a:schemeClr val="accent2">
                    <a:lumMod val="60000"/>
                    <a:lumOff val="40000"/>
                  </a:schemeClr>
                </a:solidFill>
              </a:defRPr>
            </a:lvl4pPr>
            <a:lvl5pPr>
              <a:defRPr>
                <a:solidFill>
                  <a:schemeClr val="accent2">
                    <a:lumMod val="60000"/>
                    <a:lumOff val="40000"/>
                  </a:schemeClr>
                </a:solidFill>
              </a:defRPr>
            </a:lvl5pPr>
          </a:lstStyle>
          <a:p>
            <a:pPr lvl="0"/>
            <a:r>
              <a:rPr lang="en-US"/>
              <a:t>Presentation Speaker Name</a:t>
            </a:r>
          </a:p>
        </p:txBody>
      </p:sp>
      <p:sp>
        <p:nvSpPr>
          <p:cNvPr id="17" name="Rectangle 16">
            <a:extLst>
              <a:ext uri="{FF2B5EF4-FFF2-40B4-BE49-F238E27FC236}">
                <a16:creationId xmlns:a16="http://schemas.microsoft.com/office/drawing/2014/main" id="{C0E8D32D-A773-604D-929B-2E8FCA1AFB21}"/>
              </a:ext>
            </a:extLst>
          </p:cNvPr>
          <p:cNvSpPr/>
          <p:nvPr userDrawn="1"/>
        </p:nvSpPr>
        <p:spPr>
          <a:xfrm flipV="1">
            <a:off x="0" y="0"/>
            <a:ext cx="12192000" cy="73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9AD8D620-794A-6A47-8254-28E754BA7A3C}"/>
              </a:ext>
            </a:extLst>
          </p:cNvPr>
          <p:cNvCxnSpPr>
            <a:cxnSpLocks/>
          </p:cNvCxnSpPr>
          <p:nvPr userDrawn="1"/>
        </p:nvCxnSpPr>
        <p:spPr>
          <a:xfrm>
            <a:off x="0" y="5119283"/>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2AE30F-ACCF-C44E-BB05-9C1BAAB30EF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00663" y="4586809"/>
            <a:ext cx="1703082" cy="2015424"/>
          </a:xfrm>
          <a:prstGeom prst="rect">
            <a:avLst/>
          </a:prstGeom>
        </p:spPr>
      </p:pic>
      <p:sp>
        <p:nvSpPr>
          <p:cNvPr id="18" name="Rectangle 17">
            <a:extLst>
              <a:ext uri="{FF2B5EF4-FFF2-40B4-BE49-F238E27FC236}">
                <a16:creationId xmlns:a16="http://schemas.microsoft.com/office/drawing/2014/main" id="{6957308E-335B-544C-93BD-EAB7CBFFDDC8}"/>
              </a:ext>
            </a:extLst>
          </p:cNvPr>
          <p:cNvSpPr/>
          <p:nvPr userDrawn="1"/>
        </p:nvSpPr>
        <p:spPr>
          <a:xfrm>
            <a:off x="0" y="107884"/>
            <a:ext cx="12192000" cy="53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3375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EE216E46-1B79-AB4C-AD38-B162D9CEBEAE}"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1323885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50000"/>
          </a:blip>
          <a:srcRect l="5990" t="14248" r="5990" b="14248"/>
          <a:stretch/>
        </p:blipFill>
        <p:spPr>
          <a:xfrm>
            <a:off x="0" y="0"/>
            <a:ext cx="12192000" cy="6602843"/>
          </a:xfrm>
          <a:prstGeom prst="rect">
            <a:avLst/>
          </a:prstGeom>
          <a:solidFill>
            <a:schemeClr val="bg1"/>
          </a:solid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1353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6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E3716-5041-1540-9C88-26F9762149A6}"/>
              </a:ext>
            </a:extLst>
          </p:cNvPr>
          <p:cNvPicPr>
            <a:picLocks noChangeAspect="1"/>
          </p:cNvPicPr>
          <p:nvPr userDrawn="1"/>
        </p:nvPicPr>
        <p:blipFill rotWithShape="1">
          <a:blip r:embed="rId2">
            <a:alphaModFix amt="35000"/>
          </a:blip>
          <a:srcRect l="5990" t="14248" r="5990" b="14248"/>
          <a:stretch/>
        </p:blipFill>
        <p:spPr>
          <a:xfrm>
            <a:off x="0" y="0"/>
            <a:ext cx="12192000" cy="6602843"/>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12582291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9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627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7_Section Header">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8203-FD01-BD49-A5E5-35D9375DD0A4}"/>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24727761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8_Section Header">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1000"/>
            <a:extLst>
              <a:ext uri="{28A0092B-C50C-407E-A947-70E740481C1C}">
                <a14:useLocalDpi xmlns:a14="http://schemas.microsoft.com/office/drawing/2010/main"/>
              </a:ext>
            </a:extLst>
          </a:blip>
          <a:srcRect l="354" t="8210" r="354" b="8210"/>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8487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9_Section Header">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04EF3C4-FB28-B243-BFAF-F8D1F8C635B8}"/>
              </a:ext>
            </a:extLst>
          </p:cNvPr>
          <p:cNvPicPr>
            <a:picLocks noChangeAspect="1"/>
          </p:cNvPicPr>
          <p:nvPr userDrawn="1"/>
        </p:nvPicPr>
        <p:blipFill rotWithShape="1">
          <a:blip r:embed="rId2">
            <a:alphaModFix amt="53000"/>
            <a:extLst>
              <a:ext uri="{28A0092B-C50C-407E-A947-70E740481C1C}">
                <a14:useLocalDpi xmlns:a14="http://schemas.microsoft.com/office/drawing/2010/main"/>
              </a:ext>
            </a:extLst>
          </a:blip>
          <a:srcRect l="354" t="8210" r="354" b="8210"/>
          <a:stretch/>
        </p:blipFill>
        <p:spPr>
          <a:xfrm>
            <a:off x="-14514" y="0"/>
            <a:ext cx="12221028"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297368666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F05-961D-C841-A419-BCF35B4C8D66}"/>
              </a:ext>
            </a:extLst>
          </p:cNvPr>
          <p:cNvSpPr>
            <a:spLocks noGrp="1"/>
          </p:cNvSpPr>
          <p:nvPr>
            <p:ph type="title"/>
          </p:nvPr>
        </p:nvSpPr>
        <p:spPr>
          <a:xfrm>
            <a:off x="441063" y="365126"/>
            <a:ext cx="10912737" cy="630234"/>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C08E18E2-B163-1246-AC65-463C85DF2862}"/>
              </a:ext>
            </a:extLst>
          </p:cNvPr>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ACEB1-3A7A-684D-8C2F-A5CF8E9DC6BF}"/>
              </a:ext>
            </a:extLst>
          </p:cNvPr>
          <p:cNvSpPr>
            <a:spLocks noGrp="1"/>
          </p:cNvSpPr>
          <p:nvPr>
            <p:ph type="dt" sz="half" idx="10"/>
          </p:nvPr>
        </p:nvSpPr>
        <p:spPr/>
        <p:txBody>
          <a:bodyPr anchor="ctr"/>
          <a:lstStyle/>
          <a:p>
            <a:fld id="{7FBD9CF1-1A8F-7F42-9C6B-DCA09335DB8A}" type="datetime1">
              <a:rPr lang="en-US" smtClean="0"/>
              <a:t>2/14/2024</a:t>
            </a:fld>
            <a:endParaRPr lang="en-US"/>
          </a:p>
        </p:txBody>
      </p:sp>
      <p:sp>
        <p:nvSpPr>
          <p:cNvPr id="5" name="Footer Placeholder 4">
            <a:extLst>
              <a:ext uri="{FF2B5EF4-FFF2-40B4-BE49-F238E27FC236}">
                <a16:creationId xmlns:a16="http://schemas.microsoft.com/office/drawing/2014/main" id="{FAE0F9B9-A41F-E841-8BE0-4277F7EA38CE}"/>
              </a:ext>
            </a:extLst>
          </p:cNvPr>
          <p:cNvSpPr>
            <a:spLocks noGrp="1"/>
          </p:cNvSpPr>
          <p:nvPr>
            <p:ph type="ftr" sz="quarter" idx="11"/>
          </p:nvPr>
        </p:nvSpPr>
        <p:spPr/>
        <p:txBody>
          <a:bodyPr anchor="ctr"/>
          <a:lstStyle/>
          <a:p>
            <a:r>
              <a:rPr lang="en-US"/>
              <a:t>©2019 American Board of Orthopaedic Surgery</a:t>
            </a:r>
          </a:p>
        </p:txBody>
      </p:sp>
      <p:sp>
        <p:nvSpPr>
          <p:cNvPr id="6" name="Slide Number Placeholder 5">
            <a:extLst>
              <a:ext uri="{FF2B5EF4-FFF2-40B4-BE49-F238E27FC236}">
                <a16:creationId xmlns:a16="http://schemas.microsoft.com/office/drawing/2014/main" id="{98F3326D-DC68-1C47-8D93-4EF0EA1D1CE6}"/>
              </a:ext>
            </a:extLst>
          </p:cNvPr>
          <p:cNvSpPr>
            <a:spLocks noGrp="1"/>
          </p:cNvSpPr>
          <p:nvPr>
            <p:ph type="sldNum" sz="quarter" idx="12"/>
          </p:nvPr>
        </p:nvSpPr>
        <p:spPr/>
        <p:txBody>
          <a:bodyPr anchor="ctr"/>
          <a:lstStyle/>
          <a:p>
            <a:fld id="{76031BA5-4F67-3749-B404-0C5FC3D48CB8}" type="slidenum">
              <a:rPr lang="en-US" smtClean="0"/>
              <a:t>‹#›</a:t>
            </a:fld>
            <a:endParaRPr lang="en-US"/>
          </a:p>
        </p:txBody>
      </p:sp>
      <p:sp>
        <p:nvSpPr>
          <p:cNvPr id="8" name="Text Placeholder 7">
            <a:extLst>
              <a:ext uri="{FF2B5EF4-FFF2-40B4-BE49-F238E27FC236}">
                <a16:creationId xmlns:a16="http://schemas.microsoft.com/office/drawing/2014/main" id="{233E8E6E-92BA-9F41-981B-B6255F3695D1}"/>
              </a:ext>
            </a:extLst>
          </p:cNvPr>
          <p:cNvSpPr>
            <a:spLocks noGrp="1"/>
          </p:cNvSpPr>
          <p:nvPr>
            <p:ph type="body" sz="quarter" idx="13"/>
          </p:nvPr>
        </p:nvSpPr>
        <p:spPr>
          <a:xfrm>
            <a:off x="441325" y="1063100"/>
            <a:ext cx="10912475" cy="454025"/>
          </a:xfrm>
        </p:spPr>
        <p:txBody>
          <a:bodyPr>
            <a:noAutofit/>
          </a:bodyPr>
          <a:lstStyle>
            <a:lvl1pPr marL="0" indent="0">
              <a:buNone/>
              <a:defRPr sz="2400" b="1"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29346204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3">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69FAB-52AD-B645-BED7-C2AAB4CA3B96}"/>
              </a:ext>
            </a:extLst>
          </p:cNvPr>
          <p:cNvPicPr>
            <a:picLocks noChangeAspect="1"/>
          </p:cNvPicPr>
          <p:nvPr userDrawn="1"/>
        </p:nvPicPr>
        <p:blipFill rotWithShape="1">
          <a:blip r:embed="rId2">
            <a:alphaModFix amt="49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accent6"/>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075485E2-4EB0-A845-8110-F4EF061FA50D}"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5" name="Rectangle 14">
            <a:extLst>
              <a:ext uri="{FF2B5EF4-FFF2-40B4-BE49-F238E27FC236}">
                <a16:creationId xmlns:a16="http://schemas.microsoft.com/office/drawing/2014/main" id="{1C576480-11B5-0341-B0B1-7BA1D0EA4D53}"/>
              </a:ext>
            </a:extLst>
          </p:cNvPr>
          <p:cNvSpPr/>
          <p:nvPr userDrawn="1"/>
        </p:nvSpPr>
        <p:spPr>
          <a:xfrm>
            <a:off x="0" y="107884"/>
            <a:ext cx="12192000" cy="5348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BBF5E3-314E-F44F-82A6-190D37471EE6}"/>
              </a:ext>
            </a:extLst>
          </p:cNvPr>
          <p:cNvSpPr/>
          <p:nvPr userDrawn="1"/>
        </p:nvSpPr>
        <p:spPr>
          <a:xfrm flipV="1">
            <a:off x="0" y="0"/>
            <a:ext cx="12192000" cy="731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21580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80E7-5588-DC4B-9446-80E7ADA0E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6C31C-0A49-0043-AAB5-9F2FBEC2A557}"/>
              </a:ext>
            </a:extLst>
          </p:cNvPr>
          <p:cNvSpPr>
            <a:spLocks noGrp="1"/>
          </p:cNvSpPr>
          <p:nvPr>
            <p:ph sz="half" idx="1"/>
          </p:nvPr>
        </p:nvSpPr>
        <p:spPr>
          <a:xfrm>
            <a:off x="441063"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B7AAE5-2016-5E44-AF01-3EBF34C875F4}"/>
              </a:ext>
            </a:extLst>
          </p:cNvPr>
          <p:cNvSpPr>
            <a:spLocks noGrp="1"/>
          </p:cNvSpPr>
          <p:nvPr>
            <p:ph sz="half" idx="2"/>
          </p:nvPr>
        </p:nvSpPr>
        <p:spPr>
          <a:xfrm>
            <a:off x="6096001" y="1825625"/>
            <a:ext cx="5257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B6C6B8-F0C5-074B-A627-55E8A17F45B3}"/>
              </a:ext>
            </a:extLst>
          </p:cNvPr>
          <p:cNvSpPr>
            <a:spLocks noGrp="1"/>
          </p:cNvSpPr>
          <p:nvPr>
            <p:ph type="dt" sz="half" idx="10"/>
          </p:nvPr>
        </p:nvSpPr>
        <p:spPr/>
        <p:txBody>
          <a:bodyPr anchor="ctr"/>
          <a:lstStyle/>
          <a:p>
            <a:fld id="{4B140944-6216-1947-8B9B-A95FBC2F4D44}" type="datetime1">
              <a:rPr lang="en-US" smtClean="0"/>
              <a:t>2/14/2024</a:t>
            </a:fld>
            <a:endParaRPr lang="en-US"/>
          </a:p>
        </p:txBody>
      </p:sp>
      <p:sp>
        <p:nvSpPr>
          <p:cNvPr id="6" name="Footer Placeholder 5">
            <a:extLst>
              <a:ext uri="{FF2B5EF4-FFF2-40B4-BE49-F238E27FC236}">
                <a16:creationId xmlns:a16="http://schemas.microsoft.com/office/drawing/2014/main" id="{EAA30101-48D6-064F-BFE6-1CEFD6D8CBE9}"/>
              </a:ext>
            </a:extLst>
          </p:cNvPr>
          <p:cNvSpPr>
            <a:spLocks noGrp="1"/>
          </p:cNvSpPr>
          <p:nvPr>
            <p:ph type="ftr" sz="quarter" idx="11"/>
          </p:nvPr>
        </p:nvSpPr>
        <p:spPr/>
        <p:txBody>
          <a:bodyPr anchor="ctr"/>
          <a:lstStyle/>
          <a:p>
            <a:r>
              <a:rPr lang="en-US"/>
              <a:t>©2019 American Board of Orthopaedic Surgery</a:t>
            </a:r>
          </a:p>
        </p:txBody>
      </p:sp>
      <p:sp>
        <p:nvSpPr>
          <p:cNvPr id="7" name="Slide Number Placeholder 6">
            <a:extLst>
              <a:ext uri="{FF2B5EF4-FFF2-40B4-BE49-F238E27FC236}">
                <a16:creationId xmlns:a16="http://schemas.microsoft.com/office/drawing/2014/main" id="{739FDCB5-BB88-EE4C-8D7E-9049B0F07ADE}"/>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2702345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D5F2-32FF-0441-9FDE-E4384592829F}"/>
              </a:ext>
            </a:extLst>
          </p:cNvPr>
          <p:cNvSpPr>
            <a:spLocks noGrp="1"/>
          </p:cNvSpPr>
          <p:nvPr>
            <p:ph type="title"/>
          </p:nvPr>
        </p:nvSpPr>
        <p:spPr>
          <a:xfrm>
            <a:off x="441063" y="365125"/>
            <a:ext cx="109143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B03F99-DC6A-5C49-A72F-33728274629D}"/>
              </a:ext>
            </a:extLst>
          </p:cNvPr>
          <p:cNvSpPr>
            <a:spLocks noGrp="1"/>
          </p:cNvSpPr>
          <p:nvPr>
            <p:ph type="body" idx="1"/>
          </p:nvPr>
        </p:nvSpPr>
        <p:spPr>
          <a:xfrm>
            <a:off x="441064" y="1681163"/>
            <a:ext cx="5257800"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ECCFF0-E0BD-A445-A9B4-75B90E7170B3}"/>
              </a:ext>
            </a:extLst>
          </p:cNvPr>
          <p:cNvSpPr>
            <a:spLocks noGrp="1"/>
          </p:cNvSpPr>
          <p:nvPr>
            <p:ph sz="half" idx="2"/>
          </p:nvPr>
        </p:nvSpPr>
        <p:spPr>
          <a:xfrm>
            <a:off x="441064" y="2505075"/>
            <a:ext cx="525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55C886-6ACD-B847-9383-823CC01ED1CE}"/>
              </a:ext>
            </a:extLst>
          </p:cNvPr>
          <p:cNvSpPr>
            <a:spLocks noGrp="1"/>
          </p:cNvSpPr>
          <p:nvPr>
            <p:ph type="body" sz="quarter" idx="3"/>
          </p:nvPr>
        </p:nvSpPr>
        <p:spPr>
          <a:xfrm>
            <a:off x="6096000" y="1681163"/>
            <a:ext cx="5259388" cy="823912"/>
          </a:xfrm>
        </p:spPr>
        <p:txBody>
          <a:bodyPr anchor="b"/>
          <a:lstStyle>
            <a:lvl1pPr marL="0" indent="0">
              <a:buNone/>
              <a:defRPr sz="2400" b="1" i="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23AE6-63A9-374B-8927-FA8637CF9D05}"/>
              </a:ext>
            </a:extLst>
          </p:cNvPr>
          <p:cNvSpPr>
            <a:spLocks noGrp="1"/>
          </p:cNvSpPr>
          <p:nvPr>
            <p:ph sz="quarter" idx="4"/>
          </p:nvPr>
        </p:nvSpPr>
        <p:spPr>
          <a:xfrm>
            <a:off x="6096000" y="2505075"/>
            <a:ext cx="52593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8A81B1-529A-704C-B75E-00646D925178}"/>
              </a:ext>
            </a:extLst>
          </p:cNvPr>
          <p:cNvSpPr>
            <a:spLocks noGrp="1"/>
          </p:cNvSpPr>
          <p:nvPr>
            <p:ph type="dt" sz="half" idx="10"/>
          </p:nvPr>
        </p:nvSpPr>
        <p:spPr/>
        <p:txBody>
          <a:bodyPr anchor="ctr"/>
          <a:lstStyle/>
          <a:p>
            <a:fld id="{44D9A44F-AD8C-7447-8AB9-BDB5670166FE}" type="datetime1">
              <a:rPr lang="en-US" smtClean="0"/>
              <a:t>2/14/2024</a:t>
            </a:fld>
            <a:endParaRPr lang="en-US"/>
          </a:p>
        </p:txBody>
      </p:sp>
      <p:sp>
        <p:nvSpPr>
          <p:cNvPr id="8" name="Footer Placeholder 7">
            <a:extLst>
              <a:ext uri="{FF2B5EF4-FFF2-40B4-BE49-F238E27FC236}">
                <a16:creationId xmlns:a16="http://schemas.microsoft.com/office/drawing/2014/main" id="{791B40E6-B710-AC47-9EB5-D21E7D1DE8C9}"/>
              </a:ext>
            </a:extLst>
          </p:cNvPr>
          <p:cNvSpPr>
            <a:spLocks noGrp="1"/>
          </p:cNvSpPr>
          <p:nvPr>
            <p:ph type="ftr" sz="quarter" idx="11"/>
          </p:nvPr>
        </p:nvSpPr>
        <p:spPr/>
        <p:txBody>
          <a:bodyPr anchor="ctr"/>
          <a:lstStyle/>
          <a:p>
            <a:r>
              <a:rPr lang="en-US"/>
              <a:t>©2019 American Board of Orthopaedic Surgery</a:t>
            </a:r>
          </a:p>
        </p:txBody>
      </p:sp>
      <p:sp>
        <p:nvSpPr>
          <p:cNvPr id="9" name="Slide Number Placeholder 8">
            <a:extLst>
              <a:ext uri="{FF2B5EF4-FFF2-40B4-BE49-F238E27FC236}">
                <a16:creationId xmlns:a16="http://schemas.microsoft.com/office/drawing/2014/main" id="{334A13FF-4F68-534D-A8E3-5509570C6D58}"/>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41139348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EC4A-1F15-9544-AACB-C76474ABDA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F51487-CEB0-BA44-82DF-A441030D63F2}"/>
              </a:ext>
            </a:extLst>
          </p:cNvPr>
          <p:cNvSpPr>
            <a:spLocks noGrp="1"/>
          </p:cNvSpPr>
          <p:nvPr>
            <p:ph type="dt" sz="half" idx="10"/>
          </p:nvPr>
        </p:nvSpPr>
        <p:spPr/>
        <p:txBody>
          <a:bodyPr anchor="ctr"/>
          <a:lstStyle/>
          <a:p>
            <a:fld id="{E5D8CC6E-AF53-A64A-8A9E-0481FDC0A1D2}" type="datetime1">
              <a:rPr lang="en-US" smtClean="0"/>
              <a:t>2/14/2024</a:t>
            </a:fld>
            <a:endParaRPr lang="en-US"/>
          </a:p>
        </p:txBody>
      </p:sp>
      <p:sp>
        <p:nvSpPr>
          <p:cNvPr id="4" name="Footer Placeholder 3">
            <a:extLst>
              <a:ext uri="{FF2B5EF4-FFF2-40B4-BE49-F238E27FC236}">
                <a16:creationId xmlns:a16="http://schemas.microsoft.com/office/drawing/2014/main" id="{23E4F98C-B3C2-D647-8394-4B70028F8ED9}"/>
              </a:ext>
            </a:extLst>
          </p:cNvPr>
          <p:cNvSpPr>
            <a:spLocks noGrp="1"/>
          </p:cNvSpPr>
          <p:nvPr>
            <p:ph type="ftr" sz="quarter" idx="11"/>
          </p:nvPr>
        </p:nvSpPr>
        <p:spPr/>
        <p:txBody>
          <a:bodyPr anchor="ctr"/>
          <a:lstStyle/>
          <a:p>
            <a:r>
              <a:rPr lang="en-US"/>
              <a:t>©2019 American Board of Orthopaedic Surgery</a:t>
            </a:r>
          </a:p>
        </p:txBody>
      </p:sp>
      <p:sp>
        <p:nvSpPr>
          <p:cNvPr id="5" name="Slide Number Placeholder 4">
            <a:extLst>
              <a:ext uri="{FF2B5EF4-FFF2-40B4-BE49-F238E27FC236}">
                <a16:creationId xmlns:a16="http://schemas.microsoft.com/office/drawing/2014/main" id="{36E7A728-AA88-FE46-9DD1-6761EF00C879}"/>
              </a:ext>
            </a:extLst>
          </p:cNvPr>
          <p:cNvSpPr>
            <a:spLocks noGrp="1"/>
          </p:cNvSpPr>
          <p:nvPr>
            <p:ph type="sldNum" sz="quarter" idx="12"/>
          </p:nvPr>
        </p:nvSpPr>
        <p:spPr/>
        <p:txBody>
          <a:bodyPr anchor="ctr"/>
          <a:lstStyle/>
          <a:p>
            <a:fld id="{76031BA5-4F67-3749-B404-0C5FC3D48CB8}" type="slidenum">
              <a:rPr lang="en-US" smtClean="0"/>
              <a:t>‹#›</a:t>
            </a:fld>
            <a:endParaRPr lang="en-US"/>
          </a:p>
        </p:txBody>
      </p:sp>
    </p:spTree>
    <p:extLst>
      <p:ext uri="{BB962C8B-B14F-4D97-AF65-F5344CB8AC3E}">
        <p14:creationId xmlns:p14="http://schemas.microsoft.com/office/powerpoint/2010/main" val="14923011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51E6EC-A37D-4640-825B-DB6C8E01C6A0}"/>
              </a:ext>
            </a:extLst>
          </p:cNvPr>
          <p:cNvSpPr>
            <a:spLocks noGrp="1"/>
          </p:cNvSpPr>
          <p:nvPr>
            <p:ph type="dt" sz="half" idx="10"/>
          </p:nvPr>
        </p:nvSpPr>
        <p:spPr/>
        <p:txBody>
          <a:bodyPr/>
          <a:lstStyle/>
          <a:p>
            <a:fld id="{7B451880-8860-D247-8704-D8769143C87F}" type="datetime1">
              <a:rPr lang="en-US" smtClean="0"/>
              <a:t>2/14/2024</a:t>
            </a:fld>
            <a:endParaRPr lang="en-US"/>
          </a:p>
        </p:txBody>
      </p:sp>
      <p:sp>
        <p:nvSpPr>
          <p:cNvPr id="3" name="Footer Placeholder 2">
            <a:extLst>
              <a:ext uri="{FF2B5EF4-FFF2-40B4-BE49-F238E27FC236}">
                <a16:creationId xmlns:a16="http://schemas.microsoft.com/office/drawing/2014/main" id="{2A800512-C082-6C4F-9636-92AA9B9453D5}"/>
              </a:ext>
            </a:extLst>
          </p:cNvPr>
          <p:cNvSpPr>
            <a:spLocks noGrp="1"/>
          </p:cNvSpPr>
          <p:nvPr>
            <p:ph type="ftr" sz="quarter" idx="11"/>
          </p:nvPr>
        </p:nvSpPr>
        <p:spPr/>
        <p:txBody>
          <a:bodyPr/>
          <a:lstStyle/>
          <a:p>
            <a:r>
              <a:rPr lang="en-US"/>
              <a:t>©2019 American Board of Orthopaedic Surgery</a:t>
            </a:r>
          </a:p>
        </p:txBody>
      </p:sp>
      <p:sp>
        <p:nvSpPr>
          <p:cNvPr id="4" name="Slide Number Placeholder 3">
            <a:extLst>
              <a:ext uri="{FF2B5EF4-FFF2-40B4-BE49-F238E27FC236}">
                <a16:creationId xmlns:a16="http://schemas.microsoft.com/office/drawing/2014/main" id="{9BA14719-D248-D744-AC68-CD2106B81391}"/>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5962015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1D37-11D9-A948-AD20-48E307EF5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06416-EF1F-664D-A6B5-164A35A8F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AE78-34BC-4348-A164-2B4AC34CD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B3475-62A6-1243-A196-8CBEEE19192F}"/>
              </a:ext>
            </a:extLst>
          </p:cNvPr>
          <p:cNvSpPr>
            <a:spLocks noGrp="1"/>
          </p:cNvSpPr>
          <p:nvPr>
            <p:ph type="dt" sz="half" idx="10"/>
          </p:nvPr>
        </p:nvSpPr>
        <p:spPr/>
        <p:txBody>
          <a:bodyPr/>
          <a:lstStyle/>
          <a:p>
            <a:fld id="{A6E293D7-372D-534B-8AEA-90ADF670B7E5}" type="datetime1">
              <a:rPr lang="en-US" smtClean="0"/>
              <a:t>2/14/2024</a:t>
            </a:fld>
            <a:endParaRPr lang="en-US"/>
          </a:p>
        </p:txBody>
      </p:sp>
      <p:sp>
        <p:nvSpPr>
          <p:cNvPr id="6" name="Footer Placeholder 5">
            <a:extLst>
              <a:ext uri="{FF2B5EF4-FFF2-40B4-BE49-F238E27FC236}">
                <a16:creationId xmlns:a16="http://schemas.microsoft.com/office/drawing/2014/main" id="{D503B627-E919-9246-B7CB-72C141EAC3A2}"/>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162F513C-04C1-8E49-A632-918ECDA1D0E2}"/>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1123372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0B62B-FC59-FA4D-ACD0-C7E57E9B8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D4960-E1A1-C246-AE44-7C09CE95B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A4FC0F-8005-DD40-93B5-D950434E5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57268-23D5-5F4E-864E-EA3991EE1095}"/>
              </a:ext>
            </a:extLst>
          </p:cNvPr>
          <p:cNvSpPr>
            <a:spLocks noGrp="1"/>
          </p:cNvSpPr>
          <p:nvPr>
            <p:ph type="dt" sz="half" idx="10"/>
          </p:nvPr>
        </p:nvSpPr>
        <p:spPr/>
        <p:txBody>
          <a:bodyPr/>
          <a:lstStyle/>
          <a:p>
            <a:fld id="{60E58196-EE14-814A-9485-E14C8B20767E}" type="datetime1">
              <a:rPr lang="en-US" smtClean="0"/>
              <a:t>2/14/2024</a:t>
            </a:fld>
            <a:endParaRPr lang="en-US"/>
          </a:p>
        </p:txBody>
      </p:sp>
      <p:sp>
        <p:nvSpPr>
          <p:cNvPr id="6" name="Footer Placeholder 5">
            <a:extLst>
              <a:ext uri="{FF2B5EF4-FFF2-40B4-BE49-F238E27FC236}">
                <a16:creationId xmlns:a16="http://schemas.microsoft.com/office/drawing/2014/main" id="{83D349BB-0A1B-F945-AD00-CBC0FFD19A90}"/>
              </a:ext>
            </a:extLst>
          </p:cNvPr>
          <p:cNvSpPr>
            <a:spLocks noGrp="1"/>
          </p:cNvSpPr>
          <p:nvPr>
            <p:ph type="ftr" sz="quarter" idx="11"/>
          </p:nvPr>
        </p:nvSpPr>
        <p:spPr/>
        <p:txBody>
          <a:bodyPr/>
          <a:lstStyle/>
          <a:p>
            <a:r>
              <a:rPr lang="en-US"/>
              <a:t>©2019 American Board of Orthopaedic Surgery</a:t>
            </a:r>
          </a:p>
        </p:txBody>
      </p:sp>
      <p:sp>
        <p:nvSpPr>
          <p:cNvPr id="7" name="Slide Number Placeholder 6">
            <a:extLst>
              <a:ext uri="{FF2B5EF4-FFF2-40B4-BE49-F238E27FC236}">
                <a16:creationId xmlns:a16="http://schemas.microsoft.com/office/drawing/2014/main" id="{B399704A-E381-BF45-AA8E-3EE9C7FF96FA}"/>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8533292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B4EA6-8009-F748-BB68-35CB819130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4AE0D-5D00-414A-9505-722D94A78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C5C3-31A7-A441-924F-D2A68C48FC9E}"/>
              </a:ext>
            </a:extLst>
          </p:cNvPr>
          <p:cNvSpPr>
            <a:spLocks noGrp="1"/>
          </p:cNvSpPr>
          <p:nvPr>
            <p:ph type="dt" sz="half" idx="10"/>
          </p:nvPr>
        </p:nvSpPr>
        <p:spPr/>
        <p:txBody>
          <a:bodyPr/>
          <a:lstStyle/>
          <a:p>
            <a:fld id="{2657F939-0ACC-6543-BDAE-13857C7F1B8F}" type="datetime1">
              <a:rPr lang="en-US" smtClean="0"/>
              <a:t>2/14/2024</a:t>
            </a:fld>
            <a:endParaRPr lang="en-US"/>
          </a:p>
        </p:txBody>
      </p:sp>
      <p:sp>
        <p:nvSpPr>
          <p:cNvPr id="5" name="Footer Placeholder 4">
            <a:extLst>
              <a:ext uri="{FF2B5EF4-FFF2-40B4-BE49-F238E27FC236}">
                <a16:creationId xmlns:a16="http://schemas.microsoft.com/office/drawing/2014/main" id="{0F691423-B25F-E54A-8BC2-DBBED5502218}"/>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ED16B186-EE0C-9B4C-85E6-7C5E98C7A30F}"/>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35854571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69D77-8BD4-4045-952D-757A6F2B1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7310FD-9FF2-5A41-8B17-12C7DDB51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46FEF-255E-D04A-A7E5-E7EE6D71D908}"/>
              </a:ext>
            </a:extLst>
          </p:cNvPr>
          <p:cNvSpPr>
            <a:spLocks noGrp="1"/>
          </p:cNvSpPr>
          <p:nvPr>
            <p:ph type="dt" sz="half" idx="10"/>
          </p:nvPr>
        </p:nvSpPr>
        <p:spPr/>
        <p:txBody>
          <a:bodyPr/>
          <a:lstStyle/>
          <a:p>
            <a:fld id="{C936A249-D61D-374C-A4CF-1CFAB5FF8808}" type="datetime1">
              <a:rPr lang="en-US" smtClean="0"/>
              <a:t>2/14/2024</a:t>
            </a:fld>
            <a:endParaRPr lang="en-US"/>
          </a:p>
        </p:txBody>
      </p:sp>
      <p:sp>
        <p:nvSpPr>
          <p:cNvPr id="5" name="Footer Placeholder 4">
            <a:extLst>
              <a:ext uri="{FF2B5EF4-FFF2-40B4-BE49-F238E27FC236}">
                <a16:creationId xmlns:a16="http://schemas.microsoft.com/office/drawing/2014/main" id="{EE6AC711-8879-A948-BEEE-81C60A28D18D}"/>
              </a:ext>
            </a:extLst>
          </p:cNvPr>
          <p:cNvSpPr>
            <a:spLocks noGrp="1"/>
          </p:cNvSpPr>
          <p:nvPr>
            <p:ph type="ftr" sz="quarter" idx="11"/>
          </p:nvPr>
        </p:nvSpPr>
        <p:spPr/>
        <p:txBody>
          <a:bodyPr/>
          <a:lstStyle/>
          <a:p>
            <a:r>
              <a:rPr lang="en-US"/>
              <a:t>©2019 American Board of Orthopaedic Surgery</a:t>
            </a:r>
          </a:p>
        </p:txBody>
      </p:sp>
      <p:sp>
        <p:nvSpPr>
          <p:cNvPr id="6" name="Slide Number Placeholder 5">
            <a:extLst>
              <a:ext uri="{FF2B5EF4-FFF2-40B4-BE49-F238E27FC236}">
                <a16:creationId xmlns:a16="http://schemas.microsoft.com/office/drawing/2014/main" id="{0AD4554D-3491-8F4A-B23A-88BF3FB43DA8}"/>
              </a:ext>
            </a:extLst>
          </p:cNvPr>
          <p:cNvSpPr>
            <a:spLocks noGrp="1"/>
          </p:cNvSpPr>
          <p:nvPr>
            <p:ph type="sldNum" sz="quarter" idx="12"/>
          </p:nvPr>
        </p:nvSpPr>
        <p:spPr/>
        <p:txBody>
          <a:bodyPr/>
          <a:lstStyle/>
          <a:p>
            <a:fld id="{76031BA5-4F67-3749-B404-0C5FC3D48CB8}" type="slidenum">
              <a:rPr lang="en-US" smtClean="0"/>
              <a:t>‹#›</a:t>
            </a:fld>
            <a:endParaRPr lang="en-US"/>
          </a:p>
        </p:txBody>
      </p:sp>
    </p:spTree>
    <p:extLst>
      <p:ext uri="{BB962C8B-B14F-4D97-AF65-F5344CB8AC3E}">
        <p14:creationId xmlns:p14="http://schemas.microsoft.com/office/powerpoint/2010/main" val="15862225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4">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F428203-FD01-BD49-A5E5-35D9375DD0A4}"/>
              </a:ext>
            </a:extLst>
          </p:cNvPr>
          <p:cNvPicPr>
            <a:picLocks noChangeAspect="1"/>
          </p:cNvPicPr>
          <p:nvPr userDrawn="1"/>
        </p:nvPicPr>
        <p:blipFill rotWithShape="1">
          <a:blip r:embed="rId2">
            <a:alphaModFix amt="50000"/>
            <a:extLst>
              <a:ext uri="{28A0092B-C50C-407E-A947-70E740481C1C}">
                <a14:useLocalDpi xmlns:a14="http://schemas.microsoft.com/office/drawing/2010/main"/>
              </a:ext>
            </a:extLst>
          </a:blip>
          <a:srcRect l="10606" t="18182" r="10423" b="15186"/>
          <a:stretch/>
        </p:blipFill>
        <p:spPr>
          <a:xfrm>
            <a:off x="0" y="0"/>
            <a:ext cx="12192000" cy="6858000"/>
          </a:xfrm>
          <a:prstGeom prst="rect">
            <a:avLst/>
          </a:prstGeom>
          <a:noFill/>
        </p:spPr>
      </p:pic>
      <p:sp>
        <p:nvSpPr>
          <p:cNvPr id="14" name="Rectangle 13">
            <a:extLst>
              <a:ext uri="{FF2B5EF4-FFF2-40B4-BE49-F238E27FC236}">
                <a16:creationId xmlns:a16="http://schemas.microsoft.com/office/drawing/2014/main" id="{50094CD0-14A9-A343-9DCB-157E6BB7A34F}"/>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8333C9B-B864-F74A-B7E9-ACE3CBD516AD}"/>
              </a:ext>
            </a:extLst>
          </p:cNvPr>
          <p:cNvCxnSpPr>
            <a:cxnSpLocks/>
          </p:cNvCxnSpPr>
          <p:nvPr userDrawn="1"/>
        </p:nvCxnSpPr>
        <p:spPr>
          <a:xfrm>
            <a:off x="0" y="6351053"/>
            <a:ext cx="11853333"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97BC48-FFD0-A245-8F68-ECCD81053FEF}"/>
              </a:ext>
            </a:extLst>
          </p:cNvPr>
          <p:cNvSpPr>
            <a:spLocks noGrp="1"/>
          </p:cNvSpPr>
          <p:nvPr>
            <p:ph type="title"/>
          </p:nvPr>
        </p:nvSpPr>
        <p:spPr>
          <a:xfrm>
            <a:off x="831850" y="1709738"/>
            <a:ext cx="10515600" cy="2852737"/>
          </a:xfrm>
        </p:spPr>
        <p:txBody>
          <a:bodyPr anchor="b">
            <a:normAutofit/>
          </a:bodyP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CEFE8E4-5671-F34D-9500-929B7562CF07}"/>
              </a:ext>
            </a:extLst>
          </p:cNvPr>
          <p:cNvSpPr>
            <a:spLocks noGrp="1"/>
          </p:cNvSpPr>
          <p:nvPr>
            <p:ph type="body" idx="1"/>
          </p:nvPr>
        </p:nvSpPr>
        <p:spPr>
          <a:xfrm>
            <a:off x="831850" y="4589463"/>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7AD41-A619-4E4E-AC5C-765FC30BA6D0}"/>
              </a:ext>
            </a:extLst>
          </p:cNvPr>
          <p:cNvSpPr>
            <a:spLocks noGrp="1"/>
          </p:cNvSpPr>
          <p:nvPr>
            <p:ph type="dt" sz="half" idx="10"/>
          </p:nvPr>
        </p:nvSpPr>
        <p:spPr/>
        <p:txBody>
          <a:bodyPr anchor="ctr"/>
          <a:lstStyle>
            <a:lvl1pPr>
              <a:defRPr>
                <a:solidFill>
                  <a:srgbClr val="909090"/>
                </a:solidFill>
              </a:defRPr>
            </a:lvl1pPr>
          </a:lstStyle>
          <a:p>
            <a:fld id="{D491BB7E-0B2A-7040-BBB0-E681344F4CB6}" type="datetime1">
              <a:rPr lang="en-US" smtClean="0"/>
              <a:t>2/14/2024</a:t>
            </a:fld>
            <a:endParaRPr lang="en-US"/>
          </a:p>
        </p:txBody>
      </p:sp>
      <p:sp>
        <p:nvSpPr>
          <p:cNvPr id="5" name="Footer Placeholder 4">
            <a:extLst>
              <a:ext uri="{FF2B5EF4-FFF2-40B4-BE49-F238E27FC236}">
                <a16:creationId xmlns:a16="http://schemas.microsoft.com/office/drawing/2014/main" id="{C683071D-3ECF-AF42-A4AA-AF6DFF5D275B}"/>
              </a:ext>
            </a:extLst>
          </p:cNvPr>
          <p:cNvSpPr>
            <a:spLocks noGrp="1"/>
          </p:cNvSpPr>
          <p:nvPr>
            <p:ph type="ftr" sz="quarter" idx="11"/>
          </p:nvPr>
        </p:nvSpPr>
        <p:spPr/>
        <p:txBody>
          <a:bodyPr anchor="ctr"/>
          <a:lstStyle>
            <a:lvl1pPr>
              <a:defRPr>
                <a:solidFill>
                  <a:srgbClr val="909090"/>
                </a:solidFill>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18C83960-1F26-134D-8935-6707B8332CA0}"/>
              </a:ext>
            </a:extLst>
          </p:cNvPr>
          <p:cNvSpPr>
            <a:spLocks noGrp="1"/>
          </p:cNvSpPr>
          <p:nvPr>
            <p:ph type="sldNum" sz="quarter" idx="12"/>
          </p:nvPr>
        </p:nvSpPr>
        <p:spPr/>
        <p:txBody>
          <a:bodyPr anchor="ctr"/>
          <a:lstStyle>
            <a:lvl1pPr>
              <a:defRPr>
                <a:solidFill>
                  <a:srgbClr val="909090"/>
                </a:solidFill>
              </a:defRPr>
            </a:lvl1pPr>
          </a:lstStyle>
          <a:p>
            <a:fld id="{76031BA5-4F67-3749-B404-0C5FC3D48CB8}" type="slidenum">
              <a:rPr lang="en-US" smtClean="0"/>
              <a:pPr/>
              <a:t>‹#›</a:t>
            </a:fld>
            <a:endParaRPr lang="en-US"/>
          </a:p>
        </p:txBody>
      </p:sp>
      <p:sp>
        <p:nvSpPr>
          <p:cNvPr id="7" name="Rectangle 6">
            <a:extLst>
              <a:ext uri="{FF2B5EF4-FFF2-40B4-BE49-F238E27FC236}">
                <a16:creationId xmlns:a16="http://schemas.microsoft.com/office/drawing/2014/main" id="{58799A06-F77A-7247-8F19-DC2C3A2B3C79}"/>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1DC783-DC53-5B42-B004-3EA7119E9FED}"/>
              </a:ext>
            </a:extLst>
          </p:cNvPr>
          <p:cNvSpPr/>
          <p:nvPr userDrawn="1"/>
        </p:nvSpPr>
        <p:spPr>
          <a:xfrm flipV="1">
            <a:off x="0" y="0"/>
            <a:ext cx="12192000" cy="731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DAC5C83-BFE5-A644-9D70-87639577573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Tree>
    <p:extLst>
      <p:ext uri="{BB962C8B-B14F-4D97-AF65-F5344CB8AC3E}">
        <p14:creationId xmlns:p14="http://schemas.microsoft.com/office/powerpoint/2010/main" val="3507866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9.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image" Target="../media/image17.png"/><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4.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0ADD95-CDCF-EE40-B76C-E7FCDCA5BAD9}"/>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F21AC6-A252-7644-B884-ACB58CD1CCB7}"/>
              </a:ext>
            </a:extLst>
          </p:cNvPr>
          <p:cNvSpPr>
            <a:spLocks noGrp="1"/>
          </p:cNvSpPr>
          <p:nvPr>
            <p:ph type="title"/>
          </p:nvPr>
        </p:nvSpPr>
        <p:spPr>
          <a:xfrm>
            <a:off x="441063" y="365125"/>
            <a:ext cx="1091273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788038B-5F29-7844-8213-73644E4DA18C}"/>
              </a:ext>
            </a:extLst>
          </p:cNvPr>
          <p:cNvSpPr>
            <a:spLocks noGrp="1"/>
          </p:cNvSpPr>
          <p:nvPr>
            <p:ph type="body" idx="1"/>
          </p:nvPr>
        </p:nvSpPr>
        <p:spPr>
          <a:xfrm>
            <a:off x="441063" y="1825625"/>
            <a:ext cx="109127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57B0-C0A7-0244-8FAB-6359936604AE}"/>
              </a:ext>
            </a:extLst>
          </p:cNvPr>
          <p:cNvSpPr>
            <a:spLocks noGrp="1"/>
          </p:cNvSpPr>
          <p:nvPr>
            <p:ph type="dt" sz="half" idx="2"/>
          </p:nvPr>
        </p:nvSpPr>
        <p:spPr>
          <a:xfrm>
            <a:off x="8445551" y="6356350"/>
            <a:ext cx="567663"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EB2B0987-FA1E-0D4D-B90D-1DB99AFBF354}" type="datetime1">
              <a:rPr lang="en-US" smtClean="0"/>
              <a:t>2/14/2024</a:t>
            </a:fld>
            <a:endParaRPr lang="en-US"/>
          </a:p>
        </p:txBody>
      </p:sp>
      <p:sp>
        <p:nvSpPr>
          <p:cNvPr id="5" name="Footer Placeholder 4">
            <a:extLst>
              <a:ext uri="{FF2B5EF4-FFF2-40B4-BE49-F238E27FC236}">
                <a16:creationId xmlns:a16="http://schemas.microsoft.com/office/drawing/2014/main" id="{C206D32F-076B-F144-8A0F-E0D3957B931F}"/>
              </a:ext>
            </a:extLst>
          </p:cNvPr>
          <p:cNvSpPr>
            <a:spLocks noGrp="1"/>
          </p:cNvSpPr>
          <p:nvPr>
            <p:ph type="ftr" sz="quarter" idx="3"/>
          </p:nvPr>
        </p:nvSpPr>
        <p:spPr>
          <a:xfrm>
            <a:off x="9111728" y="6356350"/>
            <a:ext cx="2172146"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738FBC5C-138F-F242-A2E6-31AED252DA1C}"/>
              </a:ext>
            </a:extLst>
          </p:cNvPr>
          <p:cNvSpPr>
            <a:spLocks noGrp="1"/>
          </p:cNvSpPr>
          <p:nvPr>
            <p:ph type="sldNum" sz="quarter" idx="4"/>
          </p:nvPr>
        </p:nvSpPr>
        <p:spPr>
          <a:xfrm>
            <a:off x="7998308" y="6356350"/>
            <a:ext cx="34873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76031BA5-4F67-3749-B404-0C5FC3D48CB8}" type="slidenum">
              <a:rPr lang="en-US" smtClean="0"/>
              <a:pPr/>
              <a:t>‹#›</a:t>
            </a:fld>
            <a:endParaRPr lang="en-US"/>
          </a:p>
        </p:txBody>
      </p:sp>
      <p:pic>
        <p:nvPicPr>
          <p:cNvPr id="14" name="Picture 13">
            <a:extLst>
              <a:ext uri="{FF2B5EF4-FFF2-40B4-BE49-F238E27FC236}">
                <a16:creationId xmlns:a16="http://schemas.microsoft.com/office/drawing/2014/main" id="{9B0DB38C-13B2-354C-9903-7A75101C1652}"/>
              </a:ext>
            </a:extLst>
          </p:cNvPr>
          <p:cNvPicPr>
            <a:picLocks noChangeAspect="1"/>
          </p:cNvPicPr>
          <p:nvPr userDrawn="1"/>
        </p:nvPicPr>
        <p:blipFill>
          <a:blip r:embed="rId25"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6" name="Rectangle 15">
            <a:extLst>
              <a:ext uri="{FF2B5EF4-FFF2-40B4-BE49-F238E27FC236}">
                <a16:creationId xmlns:a16="http://schemas.microsoft.com/office/drawing/2014/main" id="{4E5AC306-4621-D24E-BCC1-AE83B588C9CB}"/>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6BB570-D699-654E-8DA4-EA64D6D02E1A}"/>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12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50" r:id="rId2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0ADD95-CDCF-EE40-B76C-E7FCDCA5BAD9}"/>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F21AC6-A252-7644-B884-ACB58CD1CCB7}"/>
              </a:ext>
            </a:extLst>
          </p:cNvPr>
          <p:cNvSpPr>
            <a:spLocks noGrp="1"/>
          </p:cNvSpPr>
          <p:nvPr>
            <p:ph type="title"/>
          </p:nvPr>
        </p:nvSpPr>
        <p:spPr>
          <a:xfrm>
            <a:off x="441063" y="365125"/>
            <a:ext cx="1091273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788038B-5F29-7844-8213-73644E4DA18C}"/>
              </a:ext>
            </a:extLst>
          </p:cNvPr>
          <p:cNvSpPr>
            <a:spLocks noGrp="1"/>
          </p:cNvSpPr>
          <p:nvPr>
            <p:ph type="body" idx="1"/>
          </p:nvPr>
        </p:nvSpPr>
        <p:spPr>
          <a:xfrm>
            <a:off x="441063" y="1825625"/>
            <a:ext cx="109127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57B0-C0A7-0244-8FAB-6359936604AE}"/>
              </a:ext>
            </a:extLst>
          </p:cNvPr>
          <p:cNvSpPr>
            <a:spLocks noGrp="1"/>
          </p:cNvSpPr>
          <p:nvPr>
            <p:ph type="dt" sz="half" idx="2"/>
          </p:nvPr>
        </p:nvSpPr>
        <p:spPr>
          <a:xfrm>
            <a:off x="8445551" y="6356350"/>
            <a:ext cx="567663"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EB2B0987-FA1E-0D4D-B90D-1DB99AFBF354}" type="datetime1">
              <a:rPr lang="en-US" smtClean="0"/>
              <a:t>2/14/2024</a:t>
            </a:fld>
            <a:endParaRPr lang="en-US"/>
          </a:p>
        </p:txBody>
      </p:sp>
      <p:sp>
        <p:nvSpPr>
          <p:cNvPr id="5" name="Footer Placeholder 4">
            <a:extLst>
              <a:ext uri="{FF2B5EF4-FFF2-40B4-BE49-F238E27FC236}">
                <a16:creationId xmlns:a16="http://schemas.microsoft.com/office/drawing/2014/main" id="{C206D32F-076B-F144-8A0F-E0D3957B931F}"/>
              </a:ext>
            </a:extLst>
          </p:cNvPr>
          <p:cNvSpPr>
            <a:spLocks noGrp="1"/>
          </p:cNvSpPr>
          <p:nvPr>
            <p:ph type="ftr" sz="quarter" idx="3"/>
          </p:nvPr>
        </p:nvSpPr>
        <p:spPr>
          <a:xfrm>
            <a:off x="9111728" y="6356350"/>
            <a:ext cx="2172146"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©2019 American Board of Orthopaedic Surgery</a:t>
            </a:r>
          </a:p>
        </p:txBody>
      </p:sp>
      <p:sp>
        <p:nvSpPr>
          <p:cNvPr id="6" name="Slide Number Placeholder 5">
            <a:extLst>
              <a:ext uri="{FF2B5EF4-FFF2-40B4-BE49-F238E27FC236}">
                <a16:creationId xmlns:a16="http://schemas.microsoft.com/office/drawing/2014/main" id="{738FBC5C-138F-F242-A2E6-31AED252DA1C}"/>
              </a:ext>
            </a:extLst>
          </p:cNvPr>
          <p:cNvSpPr>
            <a:spLocks noGrp="1"/>
          </p:cNvSpPr>
          <p:nvPr>
            <p:ph type="sldNum" sz="quarter" idx="4"/>
          </p:nvPr>
        </p:nvSpPr>
        <p:spPr>
          <a:xfrm>
            <a:off x="7998308" y="6356350"/>
            <a:ext cx="34873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76031BA5-4F67-3749-B404-0C5FC3D48CB8}" type="slidenum">
              <a:rPr lang="en-US" smtClean="0"/>
              <a:pPr/>
              <a:t>‹#›</a:t>
            </a:fld>
            <a:endParaRPr lang="en-US"/>
          </a:p>
        </p:txBody>
      </p:sp>
      <p:pic>
        <p:nvPicPr>
          <p:cNvPr id="14" name="Picture 13">
            <a:extLst>
              <a:ext uri="{FF2B5EF4-FFF2-40B4-BE49-F238E27FC236}">
                <a16:creationId xmlns:a16="http://schemas.microsoft.com/office/drawing/2014/main" id="{9B0DB38C-13B2-354C-9903-7A75101C1652}"/>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6" name="Rectangle 15">
            <a:extLst>
              <a:ext uri="{FF2B5EF4-FFF2-40B4-BE49-F238E27FC236}">
                <a16:creationId xmlns:a16="http://schemas.microsoft.com/office/drawing/2014/main" id="{4E5AC306-4621-D24E-BCC1-AE83B588C9CB}"/>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6BB570-D699-654E-8DA4-EA64D6D02E1A}"/>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3172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0ADD95-CDCF-EE40-B76C-E7FCDCA5BAD9}"/>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F21AC6-A252-7644-B884-ACB58CD1CCB7}"/>
              </a:ext>
            </a:extLst>
          </p:cNvPr>
          <p:cNvSpPr>
            <a:spLocks noGrp="1"/>
          </p:cNvSpPr>
          <p:nvPr>
            <p:ph type="title"/>
          </p:nvPr>
        </p:nvSpPr>
        <p:spPr>
          <a:xfrm>
            <a:off x="441063" y="365125"/>
            <a:ext cx="1091273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788038B-5F29-7844-8213-73644E4DA18C}"/>
              </a:ext>
            </a:extLst>
          </p:cNvPr>
          <p:cNvSpPr>
            <a:spLocks noGrp="1"/>
          </p:cNvSpPr>
          <p:nvPr>
            <p:ph type="body" idx="1"/>
          </p:nvPr>
        </p:nvSpPr>
        <p:spPr>
          <a:xfrm>
            <a:off x="441063" y="1825625"/>
            <a:ext cx="109127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57B0-C0A7-0244-8FAB-6359936604AE}"/>
              </a:ext>
            </a:extLst>
          </p:cNvPr>
          <p:cNvSpPr>
            <a:spLocks noGrp="1"/>
          </p:cNvSpPr>
          <p:nvPr>
            <p:ph type="dt" sz="half" idx="2"/>
          </p:nvPr>
        </p:nvSpPr>
        <p:spPr>
          <a:xfrm>
            <a:off x="8445551" y="6356350"/>
            <a:ext cx="567663"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EB2B0987-FA1E-0D4D-B90D-1DB99AFBF354}" type="datetime1">
              <a:rPr lang="en-US" smtClean="0"/>
              <a:t>2/14/2024</a:t>
            </a:fld>
            <a:endParaRPr lang="en-US"/>
          </a:p>
        </p:txBody>
      </p:sp>
      <p:sp>
        <p:nvSpPr>
          <p:cNvPr id="5" name="Footer Placeholder 4">
            <a:extLst>
              <a:ext uri="{FF2B5EF4-FFF2-40B4-BE49-F238E27FC236}">
                <a16:creationId xmlns:a16="http://schemas.microsoft.com/office/drawing/2014/main" id="{C206D32F-076B-F144-8A0F-E0D3957B931F}"/>
              </a:ext>
            </a:extLst>
          </p:cNvPr>
          <p:cNvSpPr>
            <a:spLocks noGrp="1"/>
          </p:cNvSpPr>
          <p:nvPr>
            <p:ph type="ftr" sz="quarter" idx="3"/>
          </p:nvPr>
        </p:nvSpPr>
        <p:spPr>
          <a:xfrm>
            <a:off x="9111728" y="6356350"/>
            <a:ext cx="2172146"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738FBC5C-138F-F242-A2E6-31AED252DA1C}"/>
              </a:ext>
            </a:extLst>
          </p:cNvPr>
          <p:cNvSpPr>
            <a:spLocks noGrp="1"/>
          </p:cNvSpPr>
          <p:nvPr>
            <p:ph type="sldNum" sz="quarter" idx="4"/>
          </p:nvPr>
        </p:nvSpPr>
        <p:spPr>
          <a:xfrm>
            <a:off x="7998308" y="6356350"/>
            <a:ext cx="34873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76031BA5-4F67-3749-B404-0C5FC3D48CB8}" type="slidenum">
              <a:rPr lang="en-US" smtClean="0"/>
              <a:pPr/>
              <a:t>‹#›</a:t>
            </a:fld>
            <a:endParaRPr lang="en-US"/>
          </a:p>
        </p:txBody>
      </p:sp>
      <p:pic>
        <p:nvPicPr>
          <p:cNvPr id="14" name="Picture 13">
            <a:extLst>
              <a:ext uri="{FF2B5EF4-FFF2-40B4-BE49-F238E27FC236}">
                <a16:creationId xmlns:a16="http://schemas.microsoft.com/office/drawing/2014/main" id="{9B0DB38C-13B2-354C-9903-7A75101C1652}"/>
              </a:ext>
            </a:extLst>
          </p:cNvPr>
          <p:cNvPicPr>
            <a:picLocks noChangeAspect="1"/>
          </p:cNvPicPr>
          <p:nvPr userDrawn="1"/>
        </p:nvPicPr>
        <p:blipFill>
          <a:blip r:embed="rId24" cstate="email">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6" name="Rectangle 15">
            <a:extLst>
              <a:ext uri="{FF2B5EF4-FFF2-40B4-BE49-F238E27FC236}">
                <a16:creationId xmlns:a16="http://schemas.microsoft.com/office/drawing/2014/main" id="{4E5AC306-4621-D24E-BCC1-AE83B588C9CB}"/>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6BB570-D699-654E-8DA4-EA64D6D02E1A}"/>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47418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D0ADD95-CDCF-EE40-B76C-E7FCDCA5BAD9}"/>
              </a:ext>
            </a:extLst>
          </p:cNvPr>
          <p:cNvSpPr/>
          <p:nvPr userDrawn="1"/>
        </p:nvSpPr>
        <p:spPr>
          <a:xfrm>
            <a:off x="0" y="6356350"/>
            <a:ext cx="12192000" cy="501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9F21AC6-A252-7644-B884-ACB58CD1CCB7}"/>
              </a:ext>
            </a:extLst>
          </p:cNvPr>
          <p:cNvSpPr>
            <a:spLocks noGrp="1"/>
          </p:cNvSpPr>
          <p:nvPr>
            <p:ph type="title"/>
          </p:nvPr>
        </p:nvSpPr>
        <p:spPr>
          <a:xfrm>
            <a:off x="441063" y="365125"/>
            <a:ext cx="1091273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788038B-5F29-7844-8213-73644E4DA18C}"/>
              </a:ext>
            </a:extLst>
          </p:cNvPr>
          <p:cNvSpPr>
            <a:spLocks noGrp="1"/>
          </p:cNvSpPr>
          <p:nvPr>
            <p:ph type="body" idx="1"/>
          </p:nvPr>
        </p:nvSpPr>
        <p:spPr>
          <a:xfrm>
            <a:off x="441063" y="1825625"/>
            <a:ext cx="109127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A57B0-C0A7-0244-8FAB-6359936604AE}"/>
              </a:ext>
            </a:extLst>
          </p:cNvPr>
          <p:cNvSpPr>
            <a:spLocks noGrp="1"/>
          </p:cNvSpPr>
          <p:nvPr>
            <p:ph type="dt" sz="half" idx="2"/>
          </p:nvPr>
        </p:nvSpPr>
        <p:spPr>
          <a:xfrm>
            <a:off x="8445551" y="6356350"/>
            <a:ext cx="567663"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EB2B0987-FA1E-0D4D-B90D-1DB99AFBF354}" type="datetime1">
              <a:rPr lang="en-US" smtClean="0"/>
              <a:t>2/14/2024</a:t>
            </a:fld>
            <a:endParaRPr lang="en-US"/>
          </a:p>
        </p:txBody>
      </p:sp>
      <p:sp>
        <p:nvSpPr>
          <p:cNvPr id="5" name="Footer Placeholder 4">
            <a:extLst>
              <a:ext uri="{FF2B5EF4-FFF2-40B4-BE49-F238E27FC236}">
                <a16:creationId xmlns:a16="http://schemas.microsoft.com/office/drawing/2014/main" id="{C206D32F-076B-F144-8A0F-E0D3957B931F}"/>
              </a:ext>
            </a:extLst>
          </p:cNvPr>
          <p:cNvSpPr>
            <a:spLocks noGrp="1"/>
          </p:cNvSpPr>
          <p:nvPr>
            <p:ph type="ftr" sz="quarter" idx="3"/>
          </p:nvPr>
        </p:nvSpPr>
        <p:spPr>
          <a:xfrm>
            <a:off x="9111728" y="6356350"/>
            <a:ext cx="2172146"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©2019 American Board of </a:t>
            </a:r>
            <a:r>
              <a:rPr lang="en-US" err="1"/>
              <a:t>Orthopaedic</a:t>
            </a:r>
            <a:r>
              <a:rPr lang="en-US"/>
              <a:t> Surgery</a:t>
            </a:r>
          </a:p>
        </p:txBody>
      </p:sp>
      <p:sp>
        <p:nvSpPr>
          <p:cNvPr id="6" name="Slide Number Placeholder 5">
            <a:extLst>
              <a:ext uri="{FF2B5EF4-FFF2-40B4-BE49-F238E27FC236}">
                <a16:creationId xmlns:a16="http://schemas.microsoft.com/office/drawing/2014/main" id="{738FBC5C-138F-F242-A2E6-31AED252DA1C}"/>
              </a:ext>
            </a:extLst>
          </p:cNvPr>
          <p:cNvSpPr>
            <a:spLocks noGrp="1"/>
          </p:cNvSpPr>
          <p:nvPr>
            <p:ph type="sldNum" sz="quarter" idx="4"/>
          </p:nvPr>
        </p:nvSpPr>
        <p:spPr>
          <a:xfrm>
            <a:off x="7998308" y="6356350"/>
            <a:ext cx="34873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fld id="{76031BA5-4F67-3749-B404-0C5FC3D48CB8}" type="slidenum">
              <a:rPr lang="en-US" smtClean="0"/>
              <a:pPr/>
              <a:t>‹#›</a:t>
            </a:fld>
            <a:endParaRPr lang="en-US"/>
          </a:p>
        </p:txBody>
      </p:sp>
      <p:pic>
        <p:nvPicPr>
          <p:cNvPr id="14" name="Picture 13">
            <a:extLst>
              <a:ext uri="{FF2B5EF4-FFF2-40B4-BE49-F238E27FC236}">
                <a16:creationId xmlns:a16="http://schemas.microsoft.com/office/drawing/2014/main" id="{9B0DB38C-13B2-354C-9903-7A75101C1652}"/>
              </a:ext>
            </a:extLst>
          </p:cNvPr>
          <p:cNvPicPr>
            <a:picLocks noChangeAspect="1"/>
          </p:cNvPicPr>
          <p:nvPr userDrawn="1"/>
        </p:nvPicPr>
        <p:blipFill>
          <a:blip r:embed="rId22" cstate="print">
            <a:extLst>
              <a:ext uri="{28A0092B-C50C-407E-A947-70E740481C1C}">
                <a14:useLocalDpi xmlns:a14="http://schemas.microsoft.com/office/drawing/2010/main"/>
              </a:ext>
            </a:extLst>
          </a:blip>
          <a:srcRect/>
          <a:stretch/>
        </p:blipFill>
        <p:spPr>
          <a:xfrm>
            <a:off x="11353800" y="5914516"/>
            <a:ext cx="706615" cy="835600"/>
          </a:xfrm>
          <a:prstGeom prst="rect">
            <a:avLst/>
          </a:prstGeom>
        </p:spPr>
      </p:pic>
      <p:sp>
        <p:nvSpPr>
          <p:cNvPr id="16" name="Rectangle 15">
            <a:extLst>
              <a:ext uri="{FF2B5EF4-FFF2-40B4-BE49-F238E27FC236}">
                <a16:creationId xmlns:a16="http://schemas.microsoft.com/office/drawing/2014/main" id="{4E5AC306-4621-D24E-BCC1-AE83B588C9CB}"/>
              </a:ext>
            </a:extLst>
          </p:cNvPr>
          <p:cNvSpPr/>
          <p:nvPr userDrawn="1"/>
        </p:nvSpPr>
        <p:spPr>
          <a:xfrm>
            <a:off x="0" y="107884"/>
            <a:ext cx="12192000" cy="53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F6BB570-D699-654E-8DA4-EA64D6D02E1A}"/>
              </a:ext>
            </a:extLst>
          </p:cNvPr>
          <p:cNvSpPr/>
          <p:nvPr userDrawn="1"/>
        </p:nvSpPr>
        <p:spPr>
          <a:xfrm flipV="1">
            <a:off x="0" y="0"/>
            <a:ext cx="12192000" cy="731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486196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sldNum="0" hdr="0" ftr="0" dt="0"/>
  <p:txStyles>
    <p:title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9.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tiff"/><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40.xml.rels><?xml version="1.0" encoding="UTF-8" standalone="yes"?>
<Relationships xmlns="http://schemas.openxmlformats.org/package/2006/relationships"><Relationship Id="rId3" Type="http://schemas.openxmlformats.org/officeDocument/2006/relationships/hyperlink" Target="mailto:ksb@abos.org" TargetMode="External"/><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abos.org/wp-content/uploads/2023/04/Part-I-and-II-RP-2023_09_27.pdf" TargetMode="Externa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5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hyperlink" Target="https://www.abos.org/ModDefault.aspx"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hyperlink" Target="http://www.aoassn.org/" TargetMode="External"/><Relationship Id="rId4" Type="http://schemas.openxmlformats.org/officeDocument/2006/relationships/image" Target="../media/image33.png"/><Relationship Id="rId9" Type="http://schemas.openxmlformats.org/officeDocument/2006/relationships/image" Target="../media/image3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abos.org/"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s://abosroadmap.org/" TargetMode="External"/><Relationship Id="rId2" Type="http://schemas.openxmlformats.org/officeDocument/2006/relationships/hyperlink" Target="https://abosroadmap.org/orthopaedic.html" TargetMode="Externa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hyperlink" Target="https://calendly.com/abosksb/abos-residency-activities-portal"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F69086-7157-794A-963E-D7532ED92223}"/>
              </a:ext>
            </a:extLst>
          </p:cNvPr>
          <p:cNvSpPr>
            <a:spLocks noGrp="1"/>
          </p:cNvSpPr>
          <p:nvPr>
            <p:ph type="ctrTitle"/>
          </p:nvPr>
        </p:nvSpPr>
        <p:spPr/>
        <p:txBody>
          <a:bodyPr>
            <a:normAutofit fontScale="90000"/>
          </a:bodyPr>
          <a:lstStyle/>
          <a:p>
            <a:r>
              <a:rPr lang="en-US" dirty="0"/>
              <a:t>American Board of Orthopaedic Surgery Report to ARCOS:</a:t>
            </a:r>
            <a:br>
              <a:rPr lang="en-US" dirty="0"/>
            </a:br>
            <a:r>
              <a:rPr lang="en-US" sz="3100" dirty="0"/>
              <a:t>Graduate Medical Education Initiatives </a:t>
            </a:r>
          </a:p>
        </p:txBody>
      </p:sp>
      <p:sp>
        <p:nvSpPr>
          <p:cNvPr id="39" name="Text Placeholder 38">
            <a:extLst>
              <a:ext uri="{FF2B5EF4-FFF2-40B4-BE49-F238E27FC236}">
                <a16:creationId xmlns:a16="http://schemas.microsoft.com/office/drawing/2014/main" id="{071C0A5B-E388-3E44-926C-85C8586D23E8}"/>
              </a:ext>
            </a:extLst>
          </p:cNvPr>
          <p:cNvSpPr>
            <a:spLocks noGrp="1"/>
          </p:cNvSpPr>
          <p:nvPr>
            <p:ph type="body" sz="quarter" idx="13"/>
          </p:nvPr>
        </p:nvSpPr>
        <p:spPr>
          <a:xfrm>
            <a:off x="900113" y="3517368"/>
            <a:ext cx="10685083" cy="1122365"/>
          </a:xfrm>
        </p:spPr>
        <p:txBody>
          <a:bodyPr>
            <a:normAutofit/>
          </a:bodyPr>
          <a:lstStyle/>
          <a:p>
            <a:pPr>
              <a:lnSpc>
                <a:spcPct val="100000"/>
              </a:lnSpc>
            </a:pPr>
            <a:r>
              <a:rPr lang="en-US" dirty="0"/>
              <a:t>David F. Martin, MD, Executive Director</a:t>
            </a:r>
            <a:br>
              <a:rPr lang="en-US" dirty="0"/>
            </a:br>
            <a:r>
              <a:rPr lang="en-US" dirty="0"/>
              <a:t>Sonya Parker, Certification Specialist and Part I Exam Specialist</a:t>
            </a:r>
            <a:br>
              <a:rPr lang="en-US" dirty="0"/>
            </a:br>
            <a:r>
              <a:rPr lang="en-US" dirty="0"/>
              <a:t>Mona Saniei, Graduate and Professional Education Specialist </a:t>
            </a:r>
          </a:p>
          <a:p>
            <a:endParaRPr lang="en-US" dirty="0"/>
          </a:p>
        </p:txBody>
      </p:sp>
    </p:spTree>
    <p:extLst>
      <p:ext uri="{BB962C8B-B14F-4D97-AF65-F5344CB8AC3E}">
        <p14:creationId xmlns:p14="http://schemas.microsoft.com/office/powerpoint/2010/main" val="30740407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dirty="0"/>
              <a:t>Topics </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a:xfrm>
            <a:off x="1011957" y="1380529"/>
            <a:ext cx="10912737" cy="4351338"/>
          </a:xfrm>
        </p:spPr>
        <p:txBody>
          <a:bodyPr/>
          <a:lstStyle/>
          <a:p>
            <a:pPr>
              <a:lnSpc>
                <a:spcPct val="150000"/>
              </a:lnSpc>
            </a:pPr>
            <a:r>
              <a:rPr lang="en-US" dirty="0"/>
              <a:t>ABOS Knowledge, Skills, and Behavior (ABOS KSB)</a:t>
            </a:r>
          </a:p>
          <a:p>
            <a:pPr>
              <a:lnSpc>
                <a:spcPct val="150000"/>
              </a:lnSpc>
            </a:pPr>
            <a:r>
              <a:rPr lang="en-US" dirty="0"/>
              <a:t>ABOS Record of Resident Assignment (RRA)</a:t>
            </a:r>
          </a:p>
          <a:p>
            <a:pPr>
              <a:lnSpc>
                <a:spcPct val="150000"/>
              </a:lnSpc>
            </a:pPr>
            <a:r>
              <a:rPr lang="en-US" dirty="0"/>
              <a:t>ABOS Residency Activities Portal - To-Do List!</a:t>
            </a:r>
          </a:p>
          <a:p>
            <a:pPr>
              <a:lnSpc>
                <a:spcPct val="150000"/>
              </a:lnSpc>
            </a:pPr>
            <a:r>
              <a:rPr lang="en-US" dirty="0"/>
              <a:t>ABOS Resident Opportunities</a:t>
            </a:r>
          </a:p>
          <a:p>
            <a:pPr>
              <a:lnSpc>
                <a:spcPct val="150000"/>
              </a:lnSpc>
            </a:pPr>
            <a:r>
              <a:rPr lang="en-US" dirty="0"/>
              <a:t>Information &amp; Resources</a:t>
            </a:r>
          </a:p>
          <a:p>
            <a:endParaRPr lang="en-US" dirty="0"/>
          </a:p>
        </p:txBody>
      </p:sp>
      <p:pic>
        <p:nvPicPr>
          <p:cNvPr id="4" name="Picture 2" descr="Free Cute Presentation Cliparts, Download Free Clip Art, Free Clip ...">
            <a:extLst>
              <a:ext uri="{FF2B5EF4-FFF2-40B4-BE49-F238E27FC236}">
                <a16:creationId xmlns:a16="http://schemas.microsoft.com/office/drawing/2014/main" id="{B2F2489E-F2A7-4F85-AD95-74137917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286" y="2319053"/>
            <a:ext cx="2755702" cy="356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779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4B59-81B8-F81A-1880-EEEB124B65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BC7E8-EA8F-6A70-42AD-E7D5CBA70DD1}"/>
              </a:ext>
            </a:extLst>
          </p:cNvPr>
          <p:cNvSpPr>
            <a:spLocks noGrp="1"/>
          </p:cNvSpPr>
          <p:nvPr>
            <p:ph type="title"/>
          </p:nvPr>
        </p:nvSpPr>
        <p:spPr/>
        <p:txBody>
          <a:bodyPr/>
          <a:lstStyle/>
          <a:p>
            <a:r>
              <a:rPr lang="en-US" dirty="0"/>
              <a:t>ABOS KSB</a:t>
            </a:r>
          </a:p>
        </p:txBody>
      </p:sp>
      <p:sp>
        <p:nvSpPr>
          <p:cNvPr id="3" name="Text Placeholder 2">
            <a:extLst>
              <a:ext uri="{FF2B5EF4-FFF2-40B4-BE49-F238E27FC236}">
                <a16:creationId xmlns:a16="http://schemas.microsoft.com/office/drawing/2014/main" id="{39DA0929-0893-69D8-780A-5EE48CC7565A}"/>
              </a:ext>
            </a:extLst>
          </p:cNvPr>
          <p:cNvSpPr>
            <a:spLocks noGrp="1"/>
          </p:cNvSpPr>
          <p:nvPr>
            <p:ph type="body" idx="1"/>
          </p:nvPr>
        </p:nvSpPr>
        <p:spPr/>
        <p:txBody>
          <a:bodyPr/>
          <a:lstStyle/>
          <a:p>
            <a:r>
              <a:rPr lang="en-US" dirty="0"/>
              <a:t>Why are we doing it?</a:t>
            </a:r>
          </a:p>
        </p:txBody>
      </p:sp>
    </p:spTree>
    <p:extLst>
      <p:ext uri="{BB962C8B-B14F-4D97-AF65-F5344CB8AC3E}">
        <p14:creationId xmlns:p14="http://schemas.microsoft.com/office/powerpoint/2010/main" val="259782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normAutofit fontScale="90000"/>
          </a:bodyPr>
          <a:lstStyle/>
          <a:p>
            <a:r>
              <a:rPr lang="en-US"/>
              <a:t>ABOS Knowledge, Skills, and Behavior Program</a:t>
            </a:r>
            <a:br>
              <a:rPr lang="en-US"/>
            </a:br>
            <a:endParaRPr lang="en-US" sz="2000"/>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a:xfrm>
            <a:off x="735917" y="1207473"/>
            <a:ext cx="10789333" cy="5238750"/>
          </a:xfrm>
        </p:spPr>
        <p:txBody>
          <a:bodyPr>
            <a:normAutofit/>
          </a:bodyPr>
          <a:lstStyle/>
          <a:p>
            <a:pPr>
              <a:lnSpc>
                <a:spcPct val="100000"/>
              </a:lnSpc>
            </a:pPr>
            <a:r>
              <a:rPr lang="en-US"/>
              <a:t>Surgical Education Shift </a:t>
            </a:r>
          </a:p>
          <a:p>
            <a:pPr lvl="1">
              <a:lnSpc>
                <a:spcPct val="100000"/>
              </a:lnSpc>
            </a:pPr>
            <a:r>
              <a:rPr lang="en-US"/>
              <a:t>Time-Based                 Competency-Based</a:t>
            </a:r>
          </a:p>
          <a:p>
            <a:pPr lvl="2">
              <a:lnSpc>
                <a:spcPct val="100000"/>
              </a:lnSpc>
            </a:pPr>
            <a:r>
              <a:rPr lang="en-US"/>
              <a:t>Goal: Time + Competency</a:t>
            </a:r>
          </a:p>
          <a:p>
            <a:pPr>
              <a:lnSpc>
                <a:spcPct val="100000"/>
              </a:lnSpc>
            </a:pPr>
            <a:endParaRPr lang="en-US" sz="1200"/>
          </a:p>
          <a:p>
            <a:pPr>
              <a:lnSpc>
                <a:spcPct val="100000"/>
              </a:lnSpc>
            </a:pPr>
            <a:r>
              <a:rPr lang="en-US"/>
              <a:t>Deficiencies exists in:</a:t>
            </a:r>
          </a:p>
          <a:p>
            <a:pPr lvl="1">
              <a:lnSpc>
                <a:spcPct val="100000"/>
              </a:lnSpc>
            </a:pPr>
            <a:r>
              <a:rPr lang="en-US"/>
              <a:t>Documentation</a:t>
            </a:r>
          </a:p>
          <a:p>
            <a:pPr lvl="1">
              <a:lnSpc>
                <a:spcPct val="100000"/>
              </a:lnSpc>
            </a:pPr>
            <a:r>
              <a:rPr lang="en-US"/>
              <a:t>Measurement</a:t>
            </a:r>
          </a:p>
          <a:p>
            <a:pPr lvl="1">
              <a:lnSpc>
                <a:spcPct val="100000"/>
              </a:lnSpc>
            </a:pPr>
            <a:r>
              <a:rPr lang="en-US"/>
              <a:t>Teaching</a:t>
            </a:r>
          </a:p>
          <a:p>
            <a:pPr>
              <a:lnSpc>
                <a:spcPct val="100000"/>
              </a:lnSpc>
            </a:pPr>
            <a:endParaRPr lang="en-US" sz="1200"/>
          </a:p>
          <a:p>
            <a:pPr>
              <a:lnSpc>
                <a:spcPct val="100000"/>
              </a:lnSpc>
            </a:pPr>
            <a:r>
              <a:rPr lang="en-US"/>
              <a:t>ABOS Goal:  provide assessment tools for the measurement of:</a:t>
            </a:r>
          </a:p>
          <a:p>
            <a:pPr lvl="1">
              <a:lnSpc>
                <a:spcPct val="100000"/>
              </a:lnSpc>
            </a:pPr>
            <a:r>
              <a:rPr lang="en-US" b="1" i="1">
                <a:solidFill>
                  <a:srgbClr val="FF0000"/>
                </a:solidFill>
              </a:rPr>
              <a:t>K</a:t>
            </a:r>
            <a:r>
              <a:rPr lang="en-US" b="1" i="1"/>
              <a:t>nowledge</a:t>
            </a:r>
            <a:r>
              <a:rPr lang="en-US"/>
              <a:t>, </a:t>
            </a:r>
            <a:r>
              <a:rPr lang="en-US" b="1" i="1">
                <a:solidFill>
                  <a:srgbClr val="FF0000"/>
                </a:solidFill>
              </a:rPr>
              <a:t>S</a:t>
            </a:r>
            <a:r>
              <a:rPr lang="en-US" b="1" i="1"/>
              <a:t>urgical Skills</a:t>
            </a:r>
            <a:r>
              <a:rPr lang="en-US"/>
              <a:t>, and </a:t>
            </a:r>
            <a:r>
              <a:rPr lang="en-US" b="1" i="1"/>
              <a:t>Professional </a:t>
            </a:r>
            <a:r>
              <a:rPr lang="en-US" b="1" i="1">
                <a:solidFill>
                  <a:srgbClr val="FF0000"/>
                </a:solidFill>
              </a:rPr>
              <a:t>B</a:t>
            </a:r>
            <a:r>
              <a:rPr lang="en-US" b="1" i="1"/>
              <a:t>ehavior</a:t>
            </a:r>
            <a:endParaRPr lang="en-US">
              <a:solidFill>
                <a:srgbClr val="FF0000"/>
              </a:solidFill>
            </a:endParaRPr>
          </a:p>
          <a:p>
            <a:endParaRPr lang="en-US"/>
          </a:p>
        </p:txBody>
      </p:sp>
      <p:sp>
        <p:nvSpPr>
          <p:cNvPr id="4" name="Arrow: Right 3">
            <a:extLst>
              <a:ext uri="{FF2B5EF4-FFF2-40B4-BE49-F238E27FC236}">
                <a16:creationId xmlns:a16="http://schemas.microsoft.com/office/drawing/2014/main" id="{9CDAD20B-3ED5-4695-A505-1E52224D1B08}"/>
              </a:ext>
            </a:extLst>
          </p:cNvPr>
          <p:cNvSpPr/>
          <p:nvPr/>
        </p:nvSpPr>
        <p:spPr>
          <a:xfrm>
            <a:off x="3219396" y="1862498"/>
            <a:ext cx="1061630" cy="15461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EFFFF"/>
                </a:solidFill>
                <a:effectLst/>
                <a:uLnTx/>
                <a:uFillTx/>
                <a:latin typeface="Georgia" panose="02040502050405020303"/>
                <a:ea typeface="+mn-ea"/>
                <a:cs typeface="+mn-cs"/>
              </a:rPr>
              <a:t>         </a:t>
            </a:r>
          </a:p>
        </p:txBody>
      </p:sp>
      <p:pic>
        <p:nvPicPr>
          <p:cNvPr id="5" name="Picture 4" descr="A picture containing device, fruit&#10;&#10;Description automatically generated">
            <a:extLst>
              <a:ext uri="{FF2B5EF4-FFF2-40B4-BE49-F238E27FC236}">
                <a16:creationId xmlns:a16="http://schemas.microsoft.com/office/drawing/2014/main" id="{7D5BAA10-6D9E-87A5-D56B-A5ED3F605462}"/>
              </a:ext>
            </a:extLst>
          </p:cNvPr>
          <p:cNvPicPr>
            <a:picLocks noChangeAspect="1"/>
          </p:cNvPicPr>
          <p:nvPr/>
        </p:nvPicPr>
        <p:blipFill>
          <a:blip r:embed="rId3"/>
          <a:stretch>
            <a:fillRect/>
          </a:stretch>
        </p:blipFill>
        <p:spPr>
          <a:xfrm>
            <a:off x="7682899" y="1185177"/>
            <a:ext cx="4025491" cy="3561869"/>
          </a:xfrm>
          <a:prstGeom prst="rect">
            <a:avLst/>
          </a:prstGeom>
          <a:noFill/>
          <a:ln w="31750">
            <a:solidFill>
              <a:srgbClr val="000000"/>
            </a:solidFill>
          </a:ln>
        </p:spPr>
      </p:pic>
      <p:sp>
        <p:nvSpPr>
          <p:cNvPr id="2" name="Right Brace 1">
            <a:extLst>
              <a:ext uri="{FF2B5EF4-FFF2-40B4-BE49-F238E27FC236}">
                <a16:creationId xmlns:a16="http://schemas.microsoft.com/office/drawing/2014/main" id="{1D7ADE83-C4F2-AAAA-D402-459DDC0F746D}"/>
              </a:ext>
            </a:extLst>
          </p:cNvPr>
          <p:cNvSpPr/>
          <p:nvPr/>
        </p:nvSpPr>
        <p:spPr>
          <a:xfrm>
            <a:off x="3275762" y="3426676"/>
            <a:ext cx="1499881" cy="1215851"/>
          </a:xfrm>
          <a:prstGeom prst="rightBrace">
            <a:avLst>
              <a:gd name="adj1" fmla="val 8333"/>
              <a:gd name="adj2" fmla="val 48761"/>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endParaRPr>
          </a:p>
        </p:txBody>
      </p:sp>
      <p:sp>
        <p:nvSpPr>
          <p:cNvPr id="3" name="TextBox 2">
            <a:extLst>
              <a:ext uri="{FF2B5EF4-FFF2-40B4-BE49-F238E27FC236}">
                <a16:creationId xmlns:a16="http://schemas.microsoft.com/office/drawing/2014/main" id="{25E5377A-4D36-CCF9-B0E8-18A0AEFB9437}"/>
              </a:ext>
            </a:extLst>
          </p:cNvPr>
          <p:cNvSpPr txBox="1"/>
          <p:nvPr/>
        </p:nvSpPr>
        <p:spPr>
          <a:xfrm>
            <a:off x="4777970" y="3792882"/>
            <a:ext cx="21403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736"/>
                </a:solidFill>
                <a:effectLst/>
                <a:uLnTx/>
                <a:uFillTx/>
                <a:latin typeface="Georgia" panose="02040502050405020303"/>
                <a:ea typeface="+mn-ea"/>
                <a:cs typeface="+mn-cs"/>
              </a:rPr>
              <a:t>Competence</a:t>
            </a:r>
          </a:p>
        </p:txBody>
      </p:sp>
    </p:spTree>
    <p:extLst>
      <p:ext uri="{BB962C8B-B14F-4D97-AF65-F5344CB8AC3E}">
        <p14:creationId xmlns:p14="http://schemas.microsoft.com/office/powerpoint/2010/main" val="972356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ABOS KSB Program in Residency</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a:xfrm>
            <a:off x="479163" y="1136014"/>
            <a:ext cx="10912737" cy="5104766"/>
          </a:xfrm>
        </p:spPr>
        <p:txBody>
          <a:bodyPr>
            <a:normAutofit fontScale="92500" lnSpcReduction="10000"/>
          </a:bodyPr>
          <a:lstStyle/>
          <a:p>
            <a:pPr>
              <a:lnSpc>
                <a:spcPct val="100000"/>
              </a:lnSpc>
            </a:pPr>
            <a:r>
              <a:rPr lang="en-US" b="1" i="1" dirty="0"/>
              <a:t>K</a:t>
            </a:r>
            <a:r>
              <a:rPr lang="en-US" i="1" dirty="0"/>
              <a:t>nowledge</a:t>
            </a:r>
          </a:p>
          <a:p>
            <a:pPr lvl="1">
              <a:lnSpc>
                <a:spcPct val="100000"/>
              </a:lnSpc>
            </a:pPr>
            <a:r>
              <a:rPr lang="en-US" dirty="0"/>
              <a:t>Rarely an issue</a:t>
            </a:r>
          </a:p>
          <a:p>
            <a:pPr lvl="1">
              <a:lnSpc>
                <a:spcPct val="100000"/>
              </a:lnSpc>
            </a:pPr>
            <a:r>
              <a:rPr lang="en-US" dirty="0"/>
              <a:t>Smartest individuals</a:t>
            </a:r>
          </a:p>
          <a:p>
            <a:pPr lvl="1">
              <a:lnSpc>
                <a:spcPct val="100000"/>
              </a:lnSpc>
            </a:pPr>
            <a:r>
              <a:rPr lang="en-US" dirty="0"/>
              <a:t>Best test-takers</a:t>
            </a:r>
          </a:p>
          <a:p>
            <a:pPr lvl="1">
              <a:lnSpc>
                <a:spcPct val="100000"/>
              </a:lnSpc>
            </a:pPr>
            <a:r>
              <a:rPr lang="en-US" dirty="0"/>
              <a:t>But if you don’t pass Part I the first time…</a:t>
            </a:r>
          </a:p>
          <a:p>
            <a:pPr>
              <a:lnSpc>
                <a:spcPct val="100000"/>
              </a:lnSpc>
            </a:pPr>
            <a:r>
              <a:rPr lang="en-US" b="1" dirty="0"/>
              <a:t>S</a:t>
            </a:r>
            <a:r>
              <a:rPr lang="en-US" dirty="0"/>
              <a:t>kills</a:t>
            </a:r>
          </a:p>
          <a:p>
            <a:pPr lvl="1">
              <a:lnSpc>
                <a:spcPct val="100000"/>
              </a:lnSpc>
            </a:pPr>
            <a:r>
              <a:rPr lang="en-US" dirty="0"/>
              <a:t>Sometimes an issue in early practice</a:t>
            </a:r>
          </a:p>
          <a:p>
            <a:pPr lvl="1">
              <a:lnSpc>
                <a:spcPct val="100000"/>
              </a:lnSpc>
            </a:pPr>
            <a:r>
              <a:rPr lang="en-US" dirty="0"/>
              <a:t>Try to achieve greater independence before graduation</a:t>
            </a:r>
          </a:p>
          <a:p>
            <a:pPr lvl="1">
              <a:lnSpc>
                <a:spcPct val="100000"/>
              </a:lnSpc>
            </a:pPr>
            <a:r>
              <a:rPr lang="en-US" dirty="0"/>
              <a:t>Identify early if a resident does not have high technical skill </a:t>
            </a:r>
          </a:p>
          <a:p>
            <a:pPr>
              <a:lnSpc>
                <a:spcPct val="100000"/>
              </a:lnSpc>
            </a:pPr>
            <a:r>
              <a:rPr lang="en-US" b="1" dirty="0"/>
              <a:t>B</a:t>
            </a:r>
            <a:r>
              <a:rPr lang="en-US" dirty="0"/>
              <a:t>ehavior</a:t>
            </a:r>
          </a:p>
          <a:p>
            <a:pPr lvl="1">
              <a:lnSpc>
                <a:spcPct val="100000"/>
              </a:lnSpc>
            </a:pPr>
            <a:r>
              <a:rPr lang="en-US" dirty="0"/>
              <a:t>Sometimes an issue early in practice</a:t>
            </a:r>
          </a:p>
          <a:p>
            <a:pPr lvl="1">
              <a:lnSpc>
                <a:spcPct val="100000"/>
              </a:lnSpc>
            </a:pPr>
            <a:r>
              <a:rPr lang="en-US" dirty="0"/>
              <a:t>Sometimes an issue later in practice</a:t>
            </a:r>
          </a:p>
          <a:p>
            <a:pPr lvl="1">
              <a:lnSpc>
                <a:spcPct val="100000"/>
              </a:lnSpc>
            </a:pPr>
            <a:r>
              <a:rPr lang="en-US" dirty="0"/>
              <a:t>Can behavior improve during residency?</a:t>
            </a:r>
          </a:p>
        </p:txBody>
      </p:sp>
      <p:pic>
        <p:nvPicPr>
          <p:cNvPr id="3" name="Picture 2">
            <a:extLst>
              <a:ext uri="{FF2B5EF4-FFF2-40B4-BE49-F238E27FC236}">
                <a16:creationId xmlns:a16="http://schemas.microsoft.com/office/drawing/2014/main" id="{68F2A789-AFD9-A3BB-CDC5-ED0F9C048251}"/>
              </a:ext>
            </a:extLst>
          </p:cNvPr>
          <p:cNvPicPr>
            <a:picLocks noChangeAspect="1"/>
          </p:cNvPicPr>
          <p:nvPr/>
        </p:nvPicPr>
        <p:blipFill>
          <a:blip r:embed="rId2"/>
          <a:stretch>
            <a:fillRect/>
          </a:stretch>
        </p:blipFill>
        <p:spPr>
          <a:xfrm>
            <a:off x="9246327" y="200412"/>
            <a:ext cx="2450974" cy="3252835"/>
          </a:xfrm>
          <a:prstGeom prst="rect">
            <a:avLst/>
          </a:prstGeom>
        </p:spPr>
      </p:pic>
      <p:pic>
        <p:nvPicPr>
          <p:cNvPr id="4" name="Picture 3">
            <a:extLst>
              <a:ext uri="{FF2B5EF4-FFF2-40B4-BE49-F238E27FC236}">
                <a16:creationId xmlns:a16="http://schemas.microsoft.com/office/drawing/2014/main" id="{34DABDC9-CBFA-9862-9FEF-60BE79C9AF81}"/>
              </a:ext>
            </a:extLst>
          </p:cNvPr>
          <p:cNvPicPr>
            <a:picLocks noChangeAspect="1"/>
          </p:cNvPicPr>
          <p:nvPr/>
        </p:nvPicPr>
        <p:blipFill>
          <a:blip r:embed="rId3"/>
          <a:stretch>
            <a:fillRect/>
          </a:stretch>
        </p:blipFill>
        <p:spPr>
          <a:xfrm>
            <a:off x="8795657" y="3495903"/>
            <a:ext cx="3352031" cy="3269828"/>
          </a:xfrm>
          <a:prstGeom prst="rect">
            <a:avLst/>
          </a:prstGeom>
        </p:spPr>
      </p:pic>
    </p:spTree>
    <p:extLst>
      <p:ext uri="{BB962C8B-B14F-4D97-AF65-F5344CB8AC3E}">
        <p14:creationId xmlns:p14="http://schemas.microsoft.com/office/powerpoint/2010/main" val="2239566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4F9A35-3709-CED5-814E-91B62EFE70D4}"/>
              </a:ext>
            </a:extLst>
          </p:cNvPr>
          <p:cNvSpPr>
            <a:spLocks noGrp="1"/>
          </p:cNvSpPr>
          <p:nvPr>
            <p:ph type="title"/>
          </p:nvPr>
        </p:nvSpPr>
        <p:spPr/>
        <p:txBody>
          <a:bodyPr/>
          <a:lstStyle/>
          <a:p>
            <a:r>
              <a:rPr lang="en-US"/>
              <a:t>MYTH VS. FACT</a:t>
            </a:r>
          </a:p>
        </p:txBody>
      </p:sp>
      <p:sp>
        <p:nvSpPr>
          <p:cNvPr id="5" name="Text Placeholder 4">
            <a:extLst>
              <a:ext uri="{FF2B5EF4-FFF2-40B4-BE49-F238E27FC236}">
                <a16:creationId xmlns:a16="http://schemas.microsoft.com/office/drawing/2014/main" id="{D4FED32C-4C29-AE7C-AE61-FE4C0EB96B12}"/>
              </a:ext>
            </a:extLst>
          </p:cNvPr>
          <p:cNvSpPr>
            <a:spLocks noGrp="1"/>
          </p:cNvSpPr>
          <p:nvPr>
            <p:ph type="body" idx="1"/>
          </p:nvPr>
        </p:nvSpPr>
        <p:spPr>
          <a:xfrm>
            <a:off x="441063" y="1391985"/>
            <a:ext cx="5257800" cy="823912"/>
          </a:xfrm>
        </p:spPr>
        <p:txBody>
          <a:bodyPr>
            <a:normAutofit/>
          </a:bodyPr>
          <a:lstStyle/>
          <a:p>
            <a:r>
              <a:rPr lang="en-US" sz="3600"/>
              <a:t>MYTH</a:t>
            </a:r>
          </a:p>
        </p:txBody>
      </p:sp>
      <p:sp>
        <p:nvSpPr>
          <p:cNvPr id="6" name="Content Placeholder 5">
            <a:extLst>
              <a:ext uri="{FF2B5EF4-FFF2-40B4-BE49-F238E27FC236}">
                <a16:creationId xmlns:a16="http://schemas.microsoft.com/office/drawing/2014/main" id="{45D7E3BE-2D0B-7C2A-07DE-A87CC0980199}"/>
              </a:ext>
            </a:extLst>
          </p:cNvPr>
          <p:cNvSpPr>
            <a:spLocks noGrp="1"/>
          </p:cNvSpPr>
          <p:nvPr>
            <p:ph sz="half" idx="2"/>
          </p:nvPr>
        </p:nvSpPr>
        <p:spPr>
          <a:xfrm>
            <a:off x="441063" y="2215897"/>
            <a:ext cx="5257800" cy="3684588"/>
          </a:xfrm>
        </p:spPr>
        <p:txBody>
          <a:bodyPr>
            <a:normAutofit/>
          </a:bodyPr>
          <a:lstStyle/>
          <a:p>
            <a:pPr>
              <a:lnSpc>
                <a:spcPct val="100000"/>
              </a:lnSpc>
            </a:pPr>
            <a:r>
              <a:rPr lang="en-US" dirty="0"/>
              <a:t>Data will be used for hiring or credentialing</a:t>
            </a:r>
          </a:p>
          <a:p>
            <a:pPr lvl="1">
              <a:lnSpc>
                <a:spcPct val="100000"/>
              </a:lnSpc>
            </a:pPr>
            <a:r>
              <a:rPr lang="en-US" dirty="0"/>
              <a:t>ABOS will not share this data</a:t>
            </a:r>
          </a:p>
          <a:p>
            <a:pPr lvl="1">
              <a:lnSpc>
                <a:spcPct val="100000"/>
              </a:lnSpc>
            </a:pPr>
            <a:endParaRPr lang="en-US" sz="1000" dirty="0"/>
          </a:p>
          <a:p>
            <a:pPr>
              <a:lnSpc>
                <a:spcPct val="100000"/>
              </a:lnSpc>
            </a:pPr>
            <a:r>
              <a:rPr lang="en-US" dirty="0"/>
              <a:t>Data will follow to Fellowship</a:t>
            </a:r>
          </a:p>
          <a:p>
            <a:pPr lvl="1">
              <a:lnSpc>
                <a:spcPct val="100000"/>
              </a:lnSpc>
            </a:pPr>
            <a:r>
              <a:rPr lang="en-US" dirty="0"/>
              <a:t>Data is not validated nor intended for Fellowship apps or recruitment</a:t>
            </a:r>
          </a:p>
          <a:p>
            <a:endParaRPr lang="en-US" dirty="0"/>
          </a:p>
          <a:p>
            <a:endParaRPr lang="en-US" dirty="0"/>
          </a:p>
        </p:txBody>
      </p:sp>
      <p:sp>
        <p:nvSpPr>
          <p:cNvPr id="7" name="Text Placeholder 6">
            <a:extLst>
              <a:ext uri="{FF2B5EF4-FFF2-40B4-BE49-F238E27FC236}">
                <a16:creationId xmlns:a16="http://schemas.microsoft.com/office/drawing/2014/main" id="{99201581-0AEB-FC1F-6FAE-78B22DE5E004}"/>
              </a:ext>
            </a:extLst>
          </p:cNvPr>
          <p:cNvSpPr>
            <a:spLocks noGrp="1"/>
          </p:cNvSpPr>
          <p:nvPr>
            <p:ph type="body" sz="quarter" idx="3"/>
          </p:nvPr>
        </p:nvSpPr>
        <p:spPr>
          <a:xfrm>
            <a:off x="6096000" y="1391985"/>
            <a:ext cx="5259388" cy="823912"/>
          </a:xfrm>
        </p:spPr>
        <p:txBody>
          <a:bodyPr>
            <a:normAutofit/>
          </a:bodyPr>
          <a:lstStyle/>
          <a:p>
            <a:r>
              <a:rPr lang="en-US" sz="3600"/>
              <a:t>FACT</a:t>
            </a:r>
          </a:p>
        </p:txBody>
      </p:sp>
      <p:sp>
        <p:nvSpPr>
          <p:cNvPr id="8" name="Content Placeholder 7">
            <a:extLst>
              <a:ext uri="{FF2B5EF4-FFF2-40B4-BE49-F238E27FC236}">
                <a16:creationId xmlns:a16="http://schemas.microsoft.com/office/drawing/2014/main" id="{7C5F619A-ADD4-CF65-5E5D-64504C3871D2}"/>
              </a:ext>
            </a:extLst>
          </p:cNvPr>
          <p:cNvSpPr>
            <a:spLocks noGrp="1"/>
          </p:cNvSpPr>
          <p:nvPr>
            <p:ph sz="quarter" idx="4"/>
          </p:nvPr>
        </p:nvSpPr>
        <p:spPr>
          <a:xfrm>
            <a:off x="6096000" y="2215897"/>
            <a:ext cx="5259388" cy="3684588"/>
          </a:xfrm>
        </p:spPr>
        <p:txBody>
          <a:bodyPr>
            <a:normAutofit/>
          </a:bodyPr>
          <a:lstStyle/>
          <a:p>
            <a:pPr>
              <a:lnSpc>
                <a:spcPct val="100000"/>
              </a:lnSpc>
            </a:pPr>
            <a:r>
              <a:rPr lang="en-US"/>
              <a:t>Program Director has ultimate discretion</a:t>
            </a:r>
          </a:p>
          <a:p>
            <a:pPr>
              <a:lnSpc>
                <a:spcPct val="100000"/>
              </a:lnSpc>
            </a:pPr>
            <a:endParaRPr lang="en-US" sz="1000"/>
          </a:p>
          <a:p>
            <a:pPr>
              <a:lnSpc>
                <a:spcPct val="100000"/>
              </a:lnSpc>
            </a:pPr>
            <a:r>
              <a:rPr lang="en-US"/>
              <a:t>Participation will be a requirement to sit for ABOS Part I</a:t>
            </a:r>
          </a:p>
          <a:p>
            <a:pPr marL="0" indent="0">
              <a:lnSpc>
                <a:spcPct val="100000"/>
              </a:lnSpc>
              <a:buNone/>
            </a:pPr>
            <a:endParaRPr lang="en-US"/>
          </a:p>
          <a:p>
            <a:pPr marL="0" indent="0">
              <a:buNone/>
            </a:pPr>
            <a:endParaRPr lang="en-US"/>
          </a:p>
        </p:txBody>
      </p:sp>
    </p:spTree>
    <p:extLst>
      <p:ext uri="{BB962C8B-B14F-4D97-AF65-F5344CB8AC3E}">
        <p14:creationId xmlns:p14="http://schemas.microsoft.com/office/powerpoint/2010/main" val="309302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6" descr="A close up of a newspaper&#10;&#10;Description automatically generated with low confidence">
            <a:extLst>
              <a:ext uri="{FF2B5EF4-FFF2-40B4-BE49-F238E27FC236}">
                <a16:creationId xmlns:a16="http://schemas.microsoft.com/office/drawing/2014/main" id="{A17B2FF0-B8C9-D5D7-D936-8CFE1AF82C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504" y="318442"/>
            <a:ext cx="5855435" cy="2827767"/>
          </a:xfrm>
          <a:prstGeom prst="rect">
            <a:avLst/>
          </a:prstGeom>
        </p:spPr>
      </p:pic>
      <p:pic>
        <p:nvPicPr>
          <p:cNvPr id="9" name="Picture 8" descr="A white background with black text&#10;&#10;Description automatically generated with low confidence">
            <a:extLst>
              <a:ext uri="{FF2B5EF4-FFF2-40B4-BE49-F238E27FC236}">
                <a16:creationId xmlns:a16="http://schemas.microsoft.com/office/drawing/2014/main" id="{02BB50F4-36AB-4FA5-E6A4-E226C7F906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2862" y="3351008"/>
            <a:ext cx="5270715" cy="2699439"/>
          </a:xfrm>
          <a:prstGeom prst="rect">
            <a:avLst/>
          </a:prstGeom>
        </p:spPr>
      </p:pic>
      <p:sp>
        <p:nvSpPr>
          <p:cNvPr id="11" name="TextBox 10">
            <a:extLst>
              <a:ext uri="{FF2B5EF4-FFF2-40B4-BE49-F238E27FC236}">
                <a16:creationId xmlns:a16="http://schemas.microsoft.com/office/drawing/2014/main" id="{AAAB83F9-4CEC-35EB-124B-3677C0ACF70D}"/>
              </a:ext>
            </a:extLst>
          </p:cNvPr>
          <p:cNvSpPr txBox="1"/>
          <p:nvPr/>
        </p:nvSpPr>
        <p:spPr>
          <a:xfrm>
            <a:off x="1519579" y="6264967"/>
            <a:ext cx="3637280" cy="253916"/>
          </a:xfrm>
          <a:prstGeom prst="rect">
            <a:avLst/>
          </a:prstGeom>
          <a:solidFill>
            <a:schemeClr val="bg2">
              <a:lumMod val="40000"/>
              <a:lumOff val="60000"/>
            </a:schemeClr>
          </a:solidFill>
          <a:ln w="38100">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363736"/>
                </a:solidFill>
                <a:effectLst/>
                <a:uLnTx/>
                <a:uFillTx/>
                <a:latin typeface="GuardianSans-Semibold"/>
                <a:ea typeface="+mn-ea"/>
                <a:cs typeface="+mn-cs"/>
              </a:rPr>
              <a:t>JAMA </a:t>
            </a:r>
            <a:r>
              <a:rPr kumimoji="0" lang="en-US" sz="1050" b="1" i="0" u="none" strike="noStrike" kern="1200" cap="none" spc="0" normalizeH="0" baseline="0" noProof="0">
                <a:ln>
                  <a:noFill/>
                </a:ln>
                <a:solidFill>
                  <a:srgbClr val="363736"/>
                </a:solidFill>
                <a:effectLst/>
                <a:uLnTx/>
                <a:uFillTx/>
                <a:latin typeface="GuardianSansGR-Regular"/>
                <a:ea typeface="+mn-ea"/>
                <a:cs typeface="+mn-cs"/>
              </a:rPr>
              <a:t>November 8, 2022 Volume 328, Number 18 </a:t>
            </a:r>
            <a:r>
              <a:rPr kumimoji="0" lang="en-US" sz="1050" b="1" i="0" u="none" strike="noStrike" kern="1200" cap="none" spc="0" normalizeH="0" baseline="0" noProof="0">
                <a:ln>
                  <a:noFill/>
                </a:ln>
                <a:solidFill>
                  <a:srgbClr val="363736"/>
                </a:solidFill>
                <a:effectLst/>
                <a:uLnTx/>
                <a:uFillTx/>
                <a:latin typeface="GuardianSans-Semibold"/>
                <a:ea typeface="+mn-ea"/>
                <a:cs typeface="+mn-cs"/>
              </a:rPr>
              <a:t>1809-1810</a:t>
            </a:r>
            <a:endParaRPr kumimoji="0" lang="en-US" sz="3200" b="1" i="0" u="none" strike="noStrike" kern="1200" cap="none" spc="0" normalizeH="0" baseline="0" noProof="0">
              <a:ln>
                <a:noFill/>
              </a:ln>
              <a:solidFill>
                <a:srgbClr val="363736"/>
              </a:solidFill>
              <a:effectLst/>
              <a:uLnTx/>
              <a:uFillTx/>
              <a:latin typeface="Georgia" panose="02040502050405020303"/>
              <a:ea typeface="+mn-ea"/>
              <a:cs typeface="+mn-cs"/>
            </a:endParaRPr>
          </a:p>
        </p:txBody>
      </p:sp>
      <p:sp>
        <p:nvSpPr>
          <p:cNvPr id="2" name="TextBox 1">
            <a:extLst>
              <a:ext uri="{FF2B5EF4-FFF2-40B4-BE49-F238E27FC236}">
                <a16:creationId xmlns:a16="http://schemas.microsoft.com/office/drawing/2014/main" id="{CF9688CD-9B3F-0335-9BF7-2FC95A130708}"/>
              </a:ext>
            </a:extLst>
          </p:cNvPr>
          <p:cNvSpPr txBox="1"/>
          <p:nvPr/>
        </p:nvSpPr>
        <p:spPr>
          <a:xfrm>
            <a:off x="7134046" y="1463722"/>
            <a:ext cx="4494362" cy="407201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363736"/>
                </a:solidFill>
                <a:effectLst/>
                <a:uLnTx/>
                <a:uFillTx/>
                <a:latin typeface="Calibri" panose="020F0502020204030204" pitchFamily="34" charset="0"/>
                <a:ea typeface="Calibri" panose="020F0502020204030204" pitchFamily="34" charset="0"/>
                <a:cs typeface="Times New Roman" panose="02020603050405020304" pitchFamily="18" charset="0"/>
              </a:rPr>
              <a:t>“If you’re an average player, you want to be left alone because you want to be able slide by.  If you’re a good player, you want to be coached.  If you’re a great player, you want the coach to tell you the truth every day.”</a:t>
            </a:r>
          </a:p>
          <a:p>
            <a:pPr marL="0" marR="0" lvl="0" indent="0" algn="r"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363736"/>
                </a:solidFill>
                <a:effectLst/>
                <a:uLnTx/>
                <a:uFillTx/>
                <a:latin typeface="Calibri" panose="020F0502020204030204" pitchFamily="34" charset="0"/>
                <a:ea typeface="Calibri" panose="020F0502020204030204" pitchFamily="34" charset="0"/>
                <a:cs typeface="Times New Roman" panose="02020603050405020304" pitchFamily="18" charset="0"/>
              </a:rPr>
              <a:t>-Nick Saban, Head Football Coach, University of Alabama</a:t>
            </a:r>
          </a:p>
        </p:txBody>
      </p:sp>
    </p:spTree>
    <p:extLst>
      <p:ext uri="{BB962C8B-B14F-4D97-AF65-F5344CB8AC3E}">
        <p14:creationId xmlns:p14="http://schemas.microsoft.com/office/powerpoint/2010/main" val="424355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4C091-7BC2-CD83-E176-7DCDEEB62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FD2D42-F674-647F-12DA-BFB1DE170490}"/>
              </a:ext>
            </a:extLst>
          </p:cNvPr>
          <p:cNvSpPr>
            <a:spLocks noGrp="1"/>
          </p:cNvSpPr>
          <p:nvPr>
            <p:ph type="title"/>
          </p:nvPr>
        </p:nvSpPr>
        <p:spPr/>
        <p:txBody>
          <a:bodyPr/>
          <a:lstStyle/>
          <a:p>
            <a:r>
              <a:rPr lang="en-US" dirty="0"/>
              <a:t>ABOS KSB</a:t>
            </a:r>
          </a:p>
        </p:txBody>
      </p:sp>
      <p:sp>
        <p:nvSpPr>
          <p:cNvPr id="3" name="Text Placeholder 2">
            <a:extLst>
              <a:ext uri="{FF2B5EF4-FFF2-40B4-BE49-F238E27FC236}">
                <a16:creationId xmlns:a16="http://schemas.microsoft.com/office/drawing/2014/main" id="{1CBF9440-3D93-BD34-C294-82404E97F0F7}"/>
              </a:ext>
            </a:extLst>
          </p:cNvPr>
          <p:cNvSpPr>
            <a:spLocks noGrp="1"/>
          </p:cNvSpPr>
          <p:nvPr>
            <p:ph type="body" idx="1"/>
          </p:nvPr>
        </p:nvSpPr>
        <p:spPr/>
        <p:txBody>
          <a:bodyPr/>
          <a:lstStyle/>
          <a:p>
            <a:r>
              <a:rPr lang="en-US" dirty="0"/>
              <a:t>How does it work? </a:t>
            </a:r>
          </a:p>
        </p:txBody>
      </p:sp>
    </p:spTree>
    <p:extLst>
      <p:ext uri="{BB962C8B-B14F-4D97-AF65-F5344CB8AC3E}">
        <p14:creationId xmlns:p14="http://schemas.microsoft.com/office/powerpoint/2010/main" val="40685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058C1E-E244-6E52-CFCF-F90EFD724056}"/>
              </a:ext>
            </a:extLst>
          </p:cNvPr>
          <p:cNvPicPr>
            <a:picLocks noChangeAspect="1"/>
          </p:cNvPicPr>
          <p:nvPr/>
        </p:nvPicPr>
        <p:blipFill>
          <a:blip r:embed="rId2"/>
          <a:stretch>
            <a:fillRect/>
          </a:stretch>
        </p:blipFill>
        <p:spPr>
          <a:xfrm>
            <a:off x="3632571" y="196133"/>
            <a:ext cx="7581770" cy="6073514"/>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1281D7A3-811F-380A-FED7-6DED06EDEAE8}"/>
              </a:ext>
            </a:extLst>
          </p:cNvPr>
          <p:cNvSpPr txBox="1"/>
          <p:nvPr/>
        </p:nvSpPr>
        <p:spPr>
          <a:xfrm>
            <a:off x="511115" y="747634"/>
            <a:ext cx="2939451" cy="4157548"/>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26B0EC"/>
              </a:buClr>
              <a:buSzTx/>
              <a:buFontTx/>
              <a:buNone/>
              <a:tabLst/>
              <a:defRPr/>
            </a:pPr>
            <a:r>
              <a:rPr kumimoji="0" lang="en-US" sz="2800" b="0" i="0" u="none" strike="noStrike" kern="1200" cap="none" spc="0" normalizeH="0" baseline="0" noProof="0">
                <a:ln>
                  <a:noFill/>
                </a:ln>
                <a:solidFill>
                  <a:srgbClr val="363736"/>
                </a:solidFill>
                <a:effectLst/>
                <a:uLnTx/>
                <a:uFillTx/>
                <a:latin typeface="Georgia" panose="02040502050405020303"/>
                <a:ea typeface="+mn-ea"/>
                <a:cs typeface="+mn-cs"/>
              </a:rPr>
              <a:t>ABOS Goal:  provide assessment tools for the measurement of:</a:t>
            </a:r>
          </a:p>
          <a:p>
            <a:pPr marL="685800" marR="0" lvl="1" indent="-228600" algn="l" defTabSz="914400" rtl="0" eaLnBrk="1" fontAlgn="auto" latinLnBrk="0" hangingPunct="1">
              <a:lnSpc>
                <a:spcPct val="100000"/>
              </a:lnSpc>
              <a:spcBef>
                <a:spcPts val="500"/>
              </a:spcBef>
              <a:spcAft>
                <a:spcPts val="0"/>
              </a:spcAft>
              <a:buClr>
                <a:srgbClr val="26B0EC"/>
              </a:buClr>
              <a:buSzTx/>
              <a:buFont typeface="System Font Regular"/>
              <a:buChar char="–"/>
              <a:tabLst/>
              <a:defRPr/>
            </a:pPr>
            <a:r>
              <a:rPr kumimoji="0" lang="en-US" sz="2400" b="1" i="1" u="none" strike="noStrike" kern="1200" cap="none" spc="0" normalizeH="0" baseline="0" noProof="0">
                <a:ln>
                  <a:noFill/>
                </a:ln>
                <a:solidFill>
                  <a:srgbClr val="FF0000"/>
                </a:solidFill>
                <a:effectLst/>
                <a:uLnTx/>
                <a:uFillTx/>
                <a:latin typeface="Georgia" panose="02040502050405020303"/>
                <a:ea typeface="+mn-ea"/>
                <a:cs typeface="+mn-cs"/>
              </a:rPr>
              <a:t>K</a:t>
            </a:r>
            <a:r>
              <a:rPr kumimoji="0" lang="en-US" sz="2400" b="1" i="1" u="none" strike="noStrike" kern="1200" cap="none" spc="0" normalizeH="0" baseline="0" noProof="0">
                <a:ln>
                  <a:noFill/>
                </a:ln>
                <a:solidFill>
                  <a:srgbClr val="363736"/>
                </a:solidFill>
                <a:effectLst/>
                <a:uLnTx/>
                <a:uFillTx/>
                <a:latin typeface="Georgia" panose="02040502050405020303"/>
                <a:ea typeface="+mn-ea"/>
                <a:cs typeface="+mn-cs"/>
              </a:rPr>
              <a:t>nowledge</a:t>
            </a:r>
            <a:r>
              <a:rPr kumimoji="0" lang="en-US" sz="2400" b="0" i="0" u="none" strike="noStrike" kern="1200" cap="none" spc="0" normalizeH="0" baseline="0" noProof="0">
                <a:ln>
                  <a:noFill/>
                </a:ln>
                <a:solidFill>
                  <a:srgbClr val="363736"/>
                </a:solidFill>
                <a:effectLst/>
                <a:uLnTx/>
                <a:uFillTx/>
                <a:latin typeface="Georgia" panose="02040502050405020303"/>
                <a:ea typeface="+mn-ea"/>
                <a:cs typeface="+mn-cs"/>
              </a:rPr>
              <a:t>, </a:t>
            </a:r>
            <a:r>
              <a:rPr kumimoji="0" lang="en-US" sz="2400" b="1" i="1" u="none" strike="noStrike" kern="1200" cap="none" spc="0" normalizeH="0" baseline="0" noProof="0">
                <a:ln>
                  <a:noFill/>
                </a:ln>
                <a:solidFill>
                  <a:srgbClr val="FF0000"/>
                </a:solidFill>
                <a:effectLst/>
                <a:uLnTx/>
                <a:uFillTx/>
                <a:latin typeface="Georgia" panose="02040502050405020303"/>
                <a:ea typeface="+mn-ea"/>
                <a:cs typeface="+mn-cs"/>
              </a:rPr>
              <a:t>S</a:t>
            </a:r>
            <a:r>
              <a:rPr kumimoji="0" lang="en-US" sz="2400" b="1" i="1" u="none" strike="noStrike" kern="1200" cap="none" spc="0" normalizeH="0" baseline="0" noProof="0">
                <a:ln>
                  <a:noFill/>
                </a:ln>
                <a:solidFill>
                  <a:srgbClr val="363736"/>
                </a:solidFill>
                <a:effectLst/>
                <a:uLnTx/>
                <a:uFillTx/>
                <a:latin typeface="Georgia" panose="02040502050405020303"/>
                <a:ea typeface="+mn-ea"/>
                <a:cs typeface="+mn-cs"/>
              </a:rPr>
              <a:t>urgical Skills</a:t>
            </a:r>
            <a:r>
              <a:rPr kumimoji="0" lang="en-US" sz="2400" b="0" i="0" u="none" strike="noStrike" kern="1200" cap="none" spc="0" normalizeH="0" baseline="0" noProof="0">
                <a:ln>
                  <a:noFill/>
                </a:ln>
                <a:solidFill>
                  <a:srgbClr val="363736"/>
                </a:solidFill>
                <a:effectLst/>
                <a:uLnTx/>
                <a:uFillTx/>
                <a:latin typeface="Georgia" panose="02040502050405020303"/>
                <a:ea typeface="+mn-ea"/>
                <a:cs typeface="+mn-cs"/>
              </a:rPr>
              <a:t>, and </a:t>
            </a:r>
            <a:r>
              <a:rPr kumimoji="0" lang="en-US" sz="2400" b="1" i="1" u="none" strike="noStrike" kern="1200" cap="none" spc="0" normalizeH="0" baseline="0" noProof="0">
                <a:ln>
                  <a:noFill/>
                </a:ln>
                <a:solidFill>
                  <a:srgbClr val="363736"/>
                </a:solidFill>
                <a:effectLst/>
                <a:uLnTx/>
                <a:uFillTx/>
                <a:latin typeface="Georgia" panose="02040502050405020303"/>
                <a:ea typeface="+mn-ea"/>
                <a:cs typeface="+mn-cs"/>
              </a:rPr>
              <a:t>Professional </a:t>
            </a:r>
            <a:r>
              <a:rPr kumimoji="0" lang="en-US" sz="2400" b="1" i="1" u="none" strike="noStrike" kern="1200" cap="none" spc="0" normalizeH="0" baseline="0" noProof="0">
                <a:ln>
                  <a:noFill/>
                </a:ln>
                <a:solidFill>
                  <a:srgbClr val="FF0000"/>
                </a:solidFill>
                <a:effectLst/>
                <a:uLnTx/>
                <a:uFillTx/>
                <a:latin typeface="Georgia" panose="02040502050405020303"/>
                <a:ea typeface="+mn-ea"/>
                <a:cs typeface="+mn-cs"/>
              </a:rPr>
              <a:t>B</a:t>
            </a:r>
            <a:r>
              <a:rPr kumimoji="0" lang="en-US" sz="2400" b="1" i="1" u="none" strike="noStrike" kern="1200" cap="none" spc="0" normalizeH="0" baseline="0" noProof="0">
                <a:ln>
                  <a:noFill/>
                </a:ln>
                <a:solidFill>
                  <a:srgbClr val="363736"/>
                </a:solidFill>
                <a:effectLst/>
                <a:uLnTx/>
                <a:uFillTx/>
                <a:latin typeface="Georgia" panose="02040502050405020303"/>
                <a:ea typeface="+mn-ea"/>
                <a:cs typeface="+mn-cs"/>
              </a:rPr>
              <a:t>ehavior</a:t>
            </a:r>
            <a:endParaRPr kumimoji="0" lang="en-US" sz="2400" b="0" i="0" u="none" strike="noStrike" kern="1200" cap="none" spc="0" normalizeH="0" baseline="0" noProof="0">
              <a:ln>
                <a:noFill/>
              </a:ln>
              <a:solidFill>
                <a:srgbClr val="FF0000"/>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162877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24938-A390-B05E-7BFF-DBB810A98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17780-873F-4ACC-741D-787AF9C4A4DF}"/>
              </a:ext>
            </a:extLst>
          </p:cNvPr>
          <p:cNvSpPr>
            <a:spLocks noGrp="1"/>
          </p:cNvSpPr>
          <p:nvPr>
            <p:ph type="title"/>
          </p:nvPr>
        </p:nvSpPr>
        <p:spPr/>
        <p:txBody>
          <a:bodyPr/>
          <a:lstStyle/>
          <a:p>
            <a:r>
              <a:rPr lang="en-US"/>
              <a:t>ABOS KSB Requirement</a:t>
            </a:r>
          </a:p>
        </p:txBody>
      </p:sp>
      <p:sp>
        <p:nvSpPr>
          <p:cNvPr id="3" name="Content Placeholder 2">
            <a:extLst>
              <a:ext uri="{FF2B5EF4-FFF2-40B4-BE49-F238E27FC236}">
                <a16:creationId xmlns:a16="http://schemas.microsoft.com/office/drawing/2014/main" id="{BEC92B30-880A-08C3-34B6-58919DA5B0FC}"/>
              </a:ext>
            </a:extLst>
          </p:cNvPr>
          <p:cNvSpPr>
            <a:spLocks noGrp="1"/>
          </p:cNvSpPr>
          <p:nvPr>
            <p:ph idx="1"/>
          </p:nvPr>
        </p:nvSpPr>
        <p:spPr/>
        <p:txBody>
          <a:bodyPr/>
          <a:lstStyle/>
          <a:p>
            <a:r>
              <a:rPr lang="en-US" dirty="0"/>
              <a:t>Beginning academic year 2025/26:  </a:t>
            </a:r>
            <a:r>
              <a:rPr lang="en-US" b="1" dirty="0"/>
              <a:t>July 1, 2025</a:t>
            </a:r>
            <a:endParaRPr lang="en-US" dirty="0"/>
          </a:p>
          <a:p>
            <a:pPr>
              <a:lnSpc>
                <a:spcPct val="100000"/>
              </a:lnSpc>
            </a:pPr>
            <a:r>
              <a:rPr lang="en-US" dirty="0"/>
              <a:t>Participation is required, not specific levels of achievement</a:t>
            </a:r>
          </a:p>
          <a:p>
            <a:pPr lvl="1"/>
            <a:endParaRPr lang="en-US" dirty="0"/>
          </a:p>
          <a:p>
            <a:pPr marL="457200" lvl="1" indent="0">
              <a:buNone/>
            </a:pPr>
            <a:endParaRPr lang="en-US" dirty="0"/>
          </a:p>
          <a:p>
            <a:endParaRPr lang="en-US" dirty="0"/>
          </a:p>
        </p:txBody>
      </p:sp>
      <p:pic>
        <p:nvPicPr>
          <p:cNvPr id="1026" name="Picture 2" descr="The Elm | Important: Required Student Emergency Contact Information">
            <a:extLst>
              <a:ext uri="{FF2B5EF4-FFF2-40B4-BE49-F238E27FC236}">
                <a16:creationId xmlns:a16="http://schemas.microsoft.com/office/drawing/2014/main" id="{130C93B1-B2C6-7EF4-1637-D8B8BD3A0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305" y="3429000"/>
            <a:ext cx="5307390" cy="208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781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27FAB-52F6-8CEF-0A4B-F066A1B41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FD79C-7385-4DA4-EF5F-314376425F0E}"/>
              </a:ext>
            </a:extLst>
          </p:cNvPr>
          <p:cNvSpPr>
            <a:spLocks noGrp="1"/>
          </p:cNvSpPr>
          <p:nvPr>
            <p:ph type="title"/>
          </p:nvPr>
        </p:nvSpPr>
        <p:spPr/>
        <p:txBody>
          <a:bodyPr/>
          <a:lstStyle/>
          <a:p>
            <a:r>
              <a:rPr lang="en-US"/>
              <a:t>How It Works-Surgical Skills</a:t>
            </a:r>
          </a:p>
        </p:txBody>
      </p:sp>
      <p:pic>
        <p:nvPicPr>
          <p:cNvPr id="4" name="Content Placeholder 3">
            <a:extLst>
              <a:ext uri="{FF2B5EF4-FFF2-40B4-BE49-F238E27FC236}">
                <a16:creationId xmlns:a16="http://schemas.microsoft.com/office/drawing/2014/main" id="{EDE32EC5-9B2F-63C1-0EEE-1475D656F4B0}"/>
              </a:ext>
            </a:extLst>
          </p:cNvPr>
          <p:cNvPicPr>
            <a:picLocks noGrp="1" noChangeAspect="1"/>
          </p:cNvPicPr>
          <p:nvPr>
            <p:ph idx="1"/>
          </p:nvPr>
        </p:nvPicPr>
        <p:blipFill>
          <a:blip r:embed="rId2"/>
          <a:stretch>
            <a:fillRect/>
          </a:stretch>
        </p:blipFill>
        <p:spPr>
          <a:xfrm>
            <a:off x="590883" y="1395142"/>
            <a:ext cx="5163271" cy="4334480"/>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BFBCA5D2-CEAF-C386-94BE-0BB6739C027D}"/>
              </a:ext>
            </a:extLst>
          </p:cNvPr>
          <p:cNvSpPr txBox="1"/>
          <p:nvPr/>
        </p:nvSpPr>
        <p:spPr>
          <a:xfrm>
            <a:off x="5903974" y="2916051"/>
            <a:ext cx="6129530" cy="646331"/>
          </a:xfrm>
          <a:prstGeom prst="rect">
            <a:avLst/>
          </a:prstGeom>
          <a:noFill/>
          <a:ln w="76200">
            <a:solidFill>
              <a:srgbClr val="087D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Completed </a:t>
            </a:r>
            <a:r>
              <a:rPr kumimoji="0" lang="en-US" sz="1800" b="0" i="1" u="none" strike="noStrike" kern="1200" cap="none" spc="0" normalizeH="0" baseline="0" noProof="0">
                <a:ln>
                  <a:noFill/>
                </a:ln>
                <a:solidFill>
                  <a:srgbClr val="363736"/>
                </a:solidFill>
                <a:effectLst/>
                <a:uLnTx/>
                <a:uFillTx/>
                <a:latin typeface="Georgia" panose="02040502050405020303"/>
                <a:ea typeface="+mn-ea"/>
                <a:cs typeface="+mn-cs"/>
              </a:rPr>
              <a:t>Surgical Skills </a:t>
            </a: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assessments are sent back to the resident in </a:t>
            </a:r>
            <a:r>
              <a:rPr kumimoji="0" lang="en-US" sz="1800" b="0" i="0" u="sng" strike="noStrike" kern="1200" cap="none" spc="0" normalizeH="0" baseline="0" noProof="0">
                <a:ln>
                  <a:noFill/>
                </a:ln>
                <a:solidFill>
                  <a:srgbClr val="363736"/>
                </a:solidFill>
                <a:effectLst/>
                <a:uLnTx/>
                <a:uFillTx/>
                <a:latin typeface="Georgia" panose="02040502050405020303"/>
                <a:ea typeface="+mn-ea"/>
                <a:cs typeface="+mn-cs"/>
              </a:rPr>
              <a:t>real-time</a:t>
            </a: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 </a:t>
            </a:r>
          </a:p>
        </p:txBody>
      </p:sp>
    </p:spTree>
    <p:extLst>
      <p:ext uri="{BB962C8B-B14F-4D97-AF65-F5344CB8AC3E}">
        <p14:creationId xmlns:p14="http://schemas.microsoft.com/office/powerpoint/2010/main" val="246465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ABOS Mission Statement</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p:txBody>
          <a:bodyPr/>
          <a:lstStyle/>
          <a:p>
            <a:pPr marL="0" indent="0" algn="ctr">
              <a:lnSpc>
                <a:spcPct val="150000"/>
              </a:lnSpc>
              <a:buNone/>
            </a:pPr>
            <a:r>
              <a:rPr lang="en-US" b="1"/>
              <a:t>To ensure safe, ethical, and effective practice of orthopaedic surgery, the ABOS maintains the highest standards for education, practice, and conduct through examination, certification, and maintenance of certification for the benefit of the public.</a:t>
            </a:r>
          </a:p>
        </p:txBody>
      </p:sp>
    </p:spTree>
    <p:extLst>
      <p:ext uri="{BB962C8B-B14F-4D97-AF65-F5344CB8AC3E}">
        <p14:creationId xmlns:p14="http://schemas.microsoft.com/office/powerpoint/2010/main" val="12609964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BEFB1-6F47-6BFF-6520-16EF636E5C0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0272FAA-C31A-9562-457F-0592D8441237}"/>
              </a:ext>
            </a:extLst>
          </p:cNvPr>
          <p:cNvSpPr>
            <a:spLocks noGrp="1"/>
          </p:cNvSpPr>
          <p:nvPr>
            <p:ph type="title"/>
          </p:nvPr>
        </p:nvSpPr>
        <p:spPr/>
        <p:txBody>
          <a:bodyPr/>
          <a:lstStyle/>
          <a:p>
            <a:r>
              <a:rPr lang="en-US" dirty="0"/>
              <a:t>What Residents Need to Do</a:t>
            </a:r>
          </a:p>
        </p:txBody>
      </p:sp>
      <p:sp>
        <p:nvSpPr>
          <p:cNvPr id="13" name="Content Placeholder 12">
            <a:extLst>
              <a:ext uri="{FF2B5EF4-FFF2-40B4-BE49-F238E27FC236}">
                <a16:creationId xmlns:a16="http://schemas.microsoft.com/office/drawing/2014/main" id="{7B0FB149-4871-36F4-5571-248D1CDA49DB}"/>
              </a:ext>
            </a:extLst>
          </p:cNvPr>
          <p:cNvSpPr>
            <a:spLocks noGrp="1"/>
          </p:cNvSpPr>
          <p:nvPr>
            <p:ph idx="1"/>
          </p:nvPr>
        </p:nvSpPr>
        <p:spPr>
          <a:xfrm>
            <a:off x="450588" y="1377950"/>
            <a:ext cx="10912737" cy="4351338"/>
          </a:xfrm>
        </p:spPr>
        <p:txBody>
          <a:bodyPr/>
          <a:lstStyle/>
          <a:p>
            <a:pPr>
              <a:lnSpc>
                <a:spcPct val="100000"/>
              </a:lnSpc>
            </a:pPr>
            <a:r>
              <a:rPr lang="en-US" sz="2400" i="1" dirty="0">
                <a:effectLst/>
                <a:ea typeface="Calibri" panose="020F0502020204030204" pitchFamily="34" charset="0"/>
                <a:cs typeface="Times New Roman" panose="02020603050405020304" pitchFamily="18" charset="0"/>
              </a:rPr>
              <a:t>Surgica</a:t>
            </a:r>
            <a:r>
              <a:rPr lang="en-US" sz="2400" i="1" dirty="0">
                <a:ea typeface="Calibri" panose="020F0502020204030204" pitchFamily="34" charset="0"/>
                <a:cs typeface="Times New Roman" panose="02020603050405020304" pitchFamily="18" charset="0"/>
              </a:rPr>
              <a:t>l Skills </a:t>
            </a:r>
          </a:p>
          <a:p>
            <a:pPr lvl="1">
              <a:lnSpc>
                <a:spcPct val="100000"/>
              </a:lnSpc>
            </a:pPr>
            <a:r>
              <a:rPr lang="en-US" dirty="0">
                <a:effectLst/>
                <a:ea typeface="Calibri" panose="020F0502020204030204" pitchFamily="34" charset="0"/>
                <a:cs typeface="Times New Roman" panose="02020603050405020304" pitchFamily="18" charset="0"/>
              </a:rPr>
              <a:t>PGY-2 – PGY-5: </a:t>
            </a:r>
            <a:r>
              <a:rPr lang="en-US" b="1" dirty="0">
                <a:effectLst/>
                <a:ea typeface="Calibri" panose="020F0502020204030204" pitchFamily="34" charset="0"/>
                <a:cs typeface="Times New Roman" panose="02020603050405020304" pitchFamily="18" charset="0"/>
              </a:rPr>
              <a:t>2 Surgical Skills Assessments per week</a:t>
            </a:r>
            <a:r>
              <a:rPr lang="en-US" b="1" dirty="0">
                <a:ea typeface="Calibri" panose="020F0502020204030204" pitchFamily="34" charset="0"/>
                <a:cs typeface="Times New Roman" panose="02020603050405020304" pitchFamily="18" charset="0"/>
              </a:rPr>
              <a:t> or 8 a month</a:t>
            </a:r>
            <a:endParaRPr lang="en-US" b="1" dirty="0">
              <a:effectLst/>
              <a:ea typeface="Calibri" panose="020F0502020204030204" pitchFamily="34" charset="0"/>
              <a:cs typeface="Times New Roman" panose="02020603050405020304" pitchFamily="18" charset="0"/>
            </a:endParaRPr>
          </a:p>
          <a:p>
            <a:pPr lvl="1">
              <a:lnSpc>
                <a:spcPct val="100000"/>
              </a:lnSpc>
            </a:pPr>
            <a:r>
              <a:rPr lang="en-US" dirty="0">
                <a:effectLst/>
                <a:ea typeface="Calibri" panose="020F0502020204030204" pitchFamily="34" charset="0"/>
                <a:cs typeface="Times New Roman" panose="02020603050405020304" pitchFamily="18" charset="0"/>
              </a:rPr>
              <a:t>PGY-1 residents-</a:t>
            </a:r>
            <a:r>
              <a:rPr lang="en-US" b="1" dirty="0">
                <a:effectLst/>
                <a:ea typeface="Calibri" panose="020F0502020204030204" pitchFamily="34" charset="0"/>
                <a:cs typeface="Times New Roman" panose="02020603050405020304" pitchFamily="18" charset="0"/>
              </a:rPr>
              <a:t>Small requirement likely</a:t>
            </a:r>
          </a:p>
        </p:txBody>
      </p:sp>
      <p:sp>
        <p:nvSpPr>
          <p:cNvPr id="4" name="TextBox 3">
            <a:extLst>
              <a:ext uri="{FF2B5EF4-FFF2-40B4-BE49-F238E27FC236}">
                <a16:creationId xmlns:a16="http://schemas.microsoft.com/office/drawing/2014/main" id="{FC63E44D-007B-BA80-9BFD-1A528113B649}"/>
              </a:ext>
            </a:extLst>
          </p:cNvPr>
          <p:cNvSpPr txBox="1"/>
          <p:nvPr/>
        </p:nvSpPr>
        <p:spPr>
          <a:xfrm>
            <a:off x="1228958" y="3743145"/>
            <a:ext cx="9336946" cy="369332"/>
          </a:xfrm>
          <a:prstGeom prst="rect">
            <a:avLst/>
          </a:prstGeom>
          <a:ln w="762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63736"/>
                </a:solidFill>
                <a:effectLst/>
                <a:uLnTx/>
                <a:uFillTx/>
                <a:latin typeface="Georgia" panose="02040502050405020303"/>
                <a:ea typeface="+mn-ea"/>
                <a:cs typeface="+mn-cs"/>
              </a:rPr>
              <a:t>Residents have 48 hours from procedure date to request assessment</a:t>
            </a:r>
          </a:p>
        </p:txBody>
      </p:sp>
      <p:sp>
        <p:nvSpPr>
          <p:cNvPr id="2" name="TextBox 1">
            <a:extLst>
              <a:ext uri="{FF2B5EF4-FFF2-40B4-BE49-F238E27FC236}">
                <a16:creationId xmlns:a16="http://schemas.microsoft.com/office/drawing/2014/main" id="{F7A61E53-5A56-5B09-AE4C-89DC2EF93A64}"/>
              </a:ext>
            </a:extLst>
          </p:cNvPr>
          <p:cNvSpPr txBox="1"/>
          <p:nvPr/>
        </p:nvSpPr>
        <p:spPr>
          <a:xfrm>
            <a:off x="1238483" y="4246274"/>
            <a:ext cx="9336946" cy="369332"/>
          </a:xfrm>
          <a:prstGeom prst="rect">
            <a:avLst/>
          </a:prstGeom>
          <a:ln w="762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63736"/>
                </a:solidFill>
                <a:effectLst/>
                <a:uLnTx/>
                <a:uFillTx/>
                <a:latin typeface="Georgia" panose="02040502050405020303"/>
                <a:ea typeface="+mn-ea"/>
                <a:cs typeface="+mn-cs"/>
              </a:rPr>
              <a:t>Faculty have 72 hours from assessment request to respond</a:t>
            </a:r>
          </a:p>
        </p:txBody>
      </p:sp>
    </p:spTree>
    <p:extLst>
      <p:ext uri="{BB962C8B-B14F-4D97-AF65-F5344CB8AC3E}">
        <p14:creationId xmlns:p14="http://schemas.microsoft.com/office/powerpoint/2010/main" val="134339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9E226-6F89-DBD6-1B94-0B6F1C2BF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229CE-0A6F-B639-3445-12BCD67F062C}"/>
              </a:ext>
            </a:extLst>
          </p:cNvPr>
          <p:cNvSpPr>
            <a:spLocks noGrp="1"/>
          </p:cNvSpPr>
          <p:nvPr>
            <p:ph type="title"/>
          </p:nvPr>
        </p:nvSpPr>
        <p:spPr/>
        <p:txBody>
          <a:bodyPr/>
          <a:lstStyle/>
          <a:p>
            <a:r>
              <a:rPr lang="en-US"/>
              <a:t>How it Works-Professional Behavior</a:t>
            </a:r>
          </a:p>
        </p:txBody>
      </p:sp>
      <p:pic>
        <p:nvPicPr>
          <p:cNvPr id="7" name="Picture 6">
            <a:extLst>
              <a:ext uri="{FF2B5EF4-FFF2-40B4-BE49-F238E27FC236}">
                <a16:creationId xmlns:a16="http://schemas.microsoft.com/office/drawing/2014/main" id="{21B4515A-FAE8-9C8D-B5F0-07A69670DC26}"/>
              </a:ext>
            </a:extLst>
          </p:cNvPr>
          <p:cNvPicPr>
            <a:picLocks noChangeAspect="1"/>
          </p:cNvPicPr>
          <p:nvPr/>
        </p:nvPicPr>
        <p:blipFill>
          <a:blip r:embed="rId2"/>
          <a:stretch>
            <a:fillRect/>
          </a:stretch>
        </p:blipFill>
        <p:spPr>
          <a:xfrm>
            <a:off x="970277" y="1106582"/>
            <a:ext cx="10050278" cy="4324954"/>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3193E653-52CB-487C-6F63-4A6CEF385B9B}"/>
              </a:ext>
            </a:extLst>
          </p:cNvPr>
          <p:cNvSpPr txBox="1"/>
          <p:nvPr/>
        </p:nvSpPr>
        <p:spPr>
          <a:xfrm>
            <a:off x="722376" y="5667336"/>
            <a:ext cx="10631424" cy="369332"/>
          </a:xfrm>
          <a:prstGeom prst="rect">
            <a:avLst/>
          </a:prstGeom>
          <a:noFill/>
          <a:ln w="76200">
            <a:solidFill>
              <a:srgbClr val="087D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363736"/>
                </a:solidFill>
                <a:effectLst/>
                <a:uLnTx/>
                <a:uFillTx/>
                <a:latin typeface="Georgia" panose="02040502050405020303"/>
                <a:ea typeface="+mn-ea"/>
                <a:cs typeface="+mn-cs"/>
              </a:rPr>
              <a:t>Professional Behavior </a:t>
            </a: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feedback goes directly to Program Director/Program Coordinator and/or APD. </a:t>
            </a:r>
          </a:p>
        </p:txBody>
      </p:sp>
    </p:spTree>
    <p:extLst>
      <p:ext uri="{BB962C8B-B14F-4D97-AF65-F5344CB8AC3E}">
        <p14:creationId xmlns:p14="http://schemas.microsoft.com/office/powerpoint/2010/main" val="3716513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3B55-2F3F-1CD1-BAD1-36B438585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C2CAF7-318E-1744-A465-CF462D0CB1F2}"/>
              </a:ext>
            </a:extLst>
          </p:cNvPr>
          <p:cNvSpPr>
            <a:spLocks noGrp="1"/>
          </p:cNvSpPr>
          <p:nvPr>
            <p:ph type="title"/>
          </p:nvPr>
        </p:nvSpPr>
        <p:spPr/>
        <p:txBody>
          <a:bodyPr/>
          <a:lstStyle/>
          <a:p>
            <a:r>
              <a:rPr lang="en-US" dirty="0"/>
              <a:t>What Residents Need to Do</a:t>
            </a:r>
          </a:p>
        </p:txBody>
      </p:sp>
      <p:sp>
        <p:nvSpPr>
          <p:cNvPr id="3" name="Content Placeholder 2">
            <a:extLst>
              <a:ext uri="{FF2B5EF4-FFF2-40B4-BE49-F238E27FC236}">
                <a16:creationId xmlns:a16="http://schemas.microsoft.com/office/drawing/2014/main" id="{0AB0ECB5-EE83-AB67-13AE-2284875A99EB}"/>
              </a:ext>
            </a:extLst>
          </p:cNvPr>
          <p:cNvSpPr>
            <a:spLocks noGrp="1"/>
          </p:cNvSpPr>
          <p:nvPr>
            <p:ph idx="1"/>
          </p:nvPr>
        </p:nvSpPr>
        <p:spPr>
          <a:xfrm>
            <a:off x="818432" y="1690161"/>
            <a:ext cx="10912737" cy="4351338"/>
          </a:xfrm>
        </p:spPr>
        <p:txBody>
          <a:bodyPr/>
          <a:lstStyle/>
          <a:p>
            <a:pPr>
              <a:lnSpc>
                <a:spcPct val="100000"/>
              </a:lnSpc>
            </a:pPr>
            <a:r>
              <a:rPr lang="en-US" dirty="0"/>
              <a:t>Professional Behavior</a:t>
            </a:r>
          </a:p>
          <a:p>
            <a:pPr lvl="1">
              <a:lnSpc>
                <a:spcPct val="100000"/>
              </a:lnSpc>
            </a:pPr>
            <a:r>
              <a:rPr lang="en-US" dirty="0"/>
              <a:t>PGY 1-5 Request End-of-Rotation Professional Behavior Assessments</a:t>
            </a:r>
          </a:p>
          <a:p>
            <a:pPr lvl="2">
              <a:lnSpc>
                <a:spcPct val="100000"/>
              </a:lnSpc>
            </a:pPr>
            <a:r>
              <a:rPr lang="en-US" dirty="0"/>
              <a:t>Goal of 6 a year</a:t>
            </a:r>
          </a:p>
          <a:p>
            <a:pPr lvl="2">
              <a:lnSpc>
                <a:spcPct val="100000"/>
              </a:lnSpc>
            </a:pPr>
            <a:r>
              <a:rPr lang="en-US" dirty="0"/>
              <a:t>PGY-1- Smaller Requirement</a:t>
            </a:r>
          </a:p>
        </p:txBody>
      </p:sp>
    </p:spTree>
    <p:extLst>
      <p:ext uri="{BB962C8B-B14F-4D97-AF65-F5344CB8AC3E}">
        <p14:creationId xmlns:p14="http://schemas.microsoft.com/office/powerpoint/2010/main" val="286711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28C03-535E-7A3E-9B91-0BA2AF3E791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5970F78-B761-6FDA-8280-2C3274ED6D53}"/>
              </a:ext>
            </a:extLst>
          </p:cNvPr>
          <p:cNvSpPr>
            <a:spLocks noGrp="1"/>
          </p:cNvSpPr>
          <p:nvPr>
            <p:ph type="title"/>
          </p:nvPr>
        </p:nvSpPr>
        <p:spPr/>
        <p:txBody>
          <a:bodyPr/>
          <a:lstStyle/>
          <a:p>
            <a:r>
              <a:rPr lang="en-US"/>
              <a:t>Faculty Interface</a:t>
            </a:r>
          </a:p>
        </p:txBody>
      </p:sp>
      <p:sp>
        <p:nvSpPr>
          <p:cNvPr id="13" name="Content Placeholder 12">
            <a:extLst>
              <a:ext uri="{FF2B5EF4-FFF2-40B4-BE49-F238E27FC236}">
                <a16:creationId xmlns:a16="http://schemas.microsoft.com/office/drawing/2014/main" id="{8978A7F8-C939-A534-3FF3-CEC5E3AD5ABF}"/>
              </a:ext>
            </a:extLst>
          </p:cNvPr>
          <p:cNvSpPr>
            <a:spLocks noGrp="1"/>
          </p:cNvSpPr>
          <p:nvPr>
            <p:ph idx="1"/>
          </p:nvPr>
        </p:nvSpPr>
        <p:spPr>
          <a:xfrm>
            <a:off x="460113" y="1377950"/>
            <a:ext cx="10912737" cy="2623599"/>
          </a:xfrm>
        </p:spPr>
        <p:txBody>
          <a:bodyPr>
            <a:normAutofit/>
          </a:bodyPr>
          <a:lstStyle/>
          <a:p>
            <a:pPr>
              <a:lnSpc>
                <a:spcPct val="100000"/>
              </a:lnSpc>
            </a:pPr>
            <a:r>
              <a:rPr lang="en-US" dirty="0"/>
              <a:t>Smartphone-Optimized</a:t>
            </a:r>
          </a:p>
          <a:p>
            <a:pPr lvl="1">
              <a:lnSpc>
                <a:spcPct val="100000"/>
              </a:lnSpc>
            </a:pPr>
            <a:r>
              <a:rPr lang="en-US" sz="2800" dirty="0"/>
              <a:t>The evaluator receives a text/email with a link </a:t>
            </a:r>
          </a:p>
          <a:p>
            <a:pPr>
              <a:lnSpc>
                <a:spcPct val="100000"/>
              </a:lnSpc>
            </a:pPr>
            <a:r>
              <a:rPr lang="en-US" dirty="0"/>
              <a:t>Dictate the open-ended feedback</a:t>
            </a:r>
          </a:p>
          <a:p>
            <a:pPr>
              <a:lnSpc>
                <a:spcPct val="100000"/>
              </a:lnSpc>
            </a:pPr>
            <a:r>
              <a:rPr lang="en-US" dirty="0"/>
              <a:t>Reminders: 24-hours</a:t>
            </a:r>
          </a:p>
        </p:txBody>
      </p:sp>
      <p:pic>
        <p:nvPicPr>
          <p:cNvPr id="4" name="Picture 3">
            <a:extLst>
              <a:ext uri="{FF2B5EF4-FFF2-40B4-BE49-F238E27FC236}">
                <a16:creationId xmlns:a16="http://schemas.microsoft.com/office/drawing/2014/main" id="{0D80BF8D-92AC-0B6F-0C83-42661CB3085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79057" y="772255"/>
            <a:ext cx="2257458" cy="47657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Content Placeholder 6">
            <a:extLst>
              <a:ext uri="{FF2B5EF4-FFF2-40B4-BE49-F238E27FC236}">
                <a16:creationId xmlns:a16="http://schemas.microsoft.com/office/drawing/2014/main" id="{3E2ADD39-F0B2-E978-B0EE-C5E6E5EB656F}"/>
              </a:ext>
            </a:extLst>
          </p:cNvPr>
          <p:cNvPicPr>
            <a:picLocks noChangeAspect="1"/>
          </p:cNvPicPr>
          <p:nvPr/>
        </p:nvPicPr>
        <p:blipFill>
          <a:blip r:embed="rId3"/>
          <a:srcRect/>
          <a:stretch/>
        </p:blipFill>
        <p:spPr>
          <a:xfrm>
            <a:off x="955485" y="4154750"/>
            <a:ext cx="7414664" cy="13832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083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66D1E-7217-2C26-C08A-4F04B55259A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ADF1BBE-8F58-F737-BBB2-DC5D4E93CB1A}"/>
              </a:ext>
            </a:extLst>
          </p:cNvPr>
          <p:cNvSpPr>
            <a:spLocks noGrp="1"/>
          </p:cNvSpPr>
          <p:nvPr>
            <p:ph type="title"/>
          </p:nvPr>
        </p:nvSpPr>
        <p:spPr/>
        <p:txBody>
          <a:bodyPr/>
          <a:lstStyle/>
          <a:p>
            <a:r>
              <a:rPr lang="en-US"/>
              <a:t>Surgical Skills Assessment </a:t>
            </a:r>
          </a:p>
        </p:txBody>
      </p:sp>
      <p:pic>
        <p:nvPicPr>
          <p:cNvPr id="4" name="Content Placeholder 7">
            <a:extLst>
              <a:ext uri="{FF2B5EF4-FFF2-40B4-BE49-F238E27FC236}">
                <a16:creationId xmlns:a16="http://schemas.microsoft.com/office/drawing/2014/main" id="{5F68E13B-66DC-B00B-DA46-3F0318576DEB}"/>
              </a:ext>
            </a:extLst>
          </p:cNvPr>
          <p:cNvPicPr>
            <a:picLocks noGrp="1" noChangeAspect="1"/>
          </p:cNvPicPr>
          <p:nvPr>
            <p:ph idx="1"/>
          </p:nvPr>
        </p:nvPicPr>
        <p:blipFill>
          <a:blip r:embed="rId3"/>
          <a:srcRect/>
          <a:stretch/>
        </p:blipFill>
        <p:spPr>
          <a:xfrm>
            <a:off x="735806" y="1622557"/>
            <a:ext cx="10720387" cy="37897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CF3D9B20-C849-CFF7-D819-F822B34FB0D4}"/>
              </a:ext>
            </a:extLst>
          </p:cNvPr>
          <p:cNvSpPr txBox="1"/>
          <p:nvPr/>
        </p:nvSpPr>
        <p:spPr>
          <a:xfrm>
            <a:off x="1550813" y="1445650"/>
            <a:ext cx="8361283" cy="383150"/>
          </a:xfrm>
          <a:prstGeom prst="rect">
            <a:avLst/>
          </a:prstGeom>
          <a:noFill/>
          <a:ln w="762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23109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5FE60-5BA6-52B2-8591-EA253AE6F06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CCFD4E64-C85F-5C96-759D-2D347556C810}"/>
              </a:ext>
            </a:extLst>
          </p:cNvPr>
          <p:cNvSpPr>
            <a:spLocks noGrp="1"/>
          </p:cNvSpPr>
          <p:nvPr>
            <p:ph type="title"/>
          </p:nvPr>
        </p:nvSpPr>
        <p:spPr/>
        <p:txBody>
          <a:bodyPr/>
          <a:lstStyle/>
          <a:p>
            <a:r>
              <a:rPr lang="en-US"/>
              <a:t>Professional Behavior Assessment</a:t>
            </a:r>
          </a:p>
        </p:txBody>
      </p:sp>
      <p:pic>
        <p:nvPicPr>
          <p:cNvPr id="6" name="Content Placeholder 6">
            <a:extLst>
              <a:ext uri="{FF2B5EF4-FFF2-40B4-BE49-F238E27FC236}">
                <a16:creationId xmlns:a16="http://schemas.microsoft.com/office/drawing/2014/main" id="{3A070861-649A-C8A3-10F4-D5EF68845F59}"/>
              </a:ext>
            </a:extLst>
          </p:cNvPr>
          <p:cNvPicPr>
            <a:picLocks noGrp="1" noChangeAspect="1"/>
          </p:cNvPicPr>
          <p:nvPr>
            <p:ph idx="1"/>
          </p:nvPr>
        </p:nvPicPr>
        <p:blipFill>
          <a:blip r:embed="rId2"/>
          <a:srcRect/>
          <a:stretch/>
        </p:blipFill>
        <p:spPr>
          <a:xfrm>
            <a:off x="1458913" y="1381125"/>
            <a:ext cx="9287092" cy="43991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197166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FB61-9B23-D04F-CAA1-FDE317544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021BC-2380-1A48-0B2D-12E931E7AD50}"/>
              </a:ext>
            </a:extLst>
          </p:cNvPr>
          <p:cNvSpPr>
            <a:spLocks noGrp="1"/>
          </p:cNvSpPr>
          <p:nvPr>
            <p:ph type="title"/>
          </p:nvPr>
        </p:nvSpPr>
        <p:spPr/>
        <p:txBody>
          <a:bodyPr>
            <a:normAutofit/>
          </a:bodyPr>
          <a:lstStyle/>
          <a:p>
            <a:r>
              <a:rPr lang="en-US" sz="3600" dirty="0"/>
              <a:t>ABOS KSB+ Integrated Platform App &amp; Web Portal</a:t>
            </a:r>
          </a:p>
        </p:txBody>
      </p:sp>
      <p:pic>
        <p:nvPicPr>
          <p:cNvPr id="14" name="Picture 13">
            <a:extLst>
              <a:ext uri="{FF2B5EF4-FFF2-40B4-BE49-F238E27FC236}">
                <a16:creationId xmlns:a16="http://schemas.microsoft.com/office/drawing/2014/main" id="{D01B4D37-8759-84BE-DA75-EF06714D40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647" y="1027906"/>
            <a:ext cx="2502399" cy="4899804"/>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1209B46E-17C5-0398-245D-CC0331A475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0835" y="1026718"/>
            <a:ext cx="2438023" cy="4900992"/>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5396C28E-2C20-493E-725C-F311D6637F11}"/>
              </a:ext>
            </a:extLst>
          </p:cNvPr>
          <p:cNvPicPr>
            <a:picLocks noChangeAspect="1"/>
          </p:cNvPicPr>
          <p:nvPr/>
        </p:nvPicPr>
        <p:blipFill>
          <a:blip r:embed="rId4"/>
          <a:stretch>
            <a:fillRect/>
          </a:stretch>
        </p:blipFill>
        <p:spPr>
          <a:xfrm>
            <a:off x="3012069" y="1027906"/>
            <a:ext cx="2383743" cy="499489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CEEFD44F-3356-FB87-4BE3-C06CA950BA3F}"/>
              </a:ext>
            </a:extLst>
          </p:cNvPr>
          <p:cNvPicPr>
            <a:picLocks noChangeAspect="1"/>
          </p:cNvPicPr>
          <p:nvPr/>
        </p:nvPicPr>
        <p:blipFill>
          <a:blip r:embed="rId5"/>
          <a:stretch>
            <a:fillRect/>
          </a:stretch>
        </p:blipFill>
        <p:spPr>
          <a:xfrm>
            <a:off x="8138858" y="1871842"/>
            <a:ext cx="3965687" cy="2807747"/>
          </a:xfrm>
          <a:prstGeom prst="rect">
            <a:avLst/>
          </a:prstGeom>
        </p:spPr>
      </p:pic>
    </p:spTree>
    <p:extLst>
      <p:ext uri="{BB962C8B-B14F-4D97-AF65-F5344CB8AC3E}">
        <p14:creationId xmlns:p14="http://schemas.microsoft.com/office/powerpoint/2010/main" val="3508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D57A-933E-B574-174C-361BA502A422}"/>
              </a:ext>
            </a:extLst>
          </p:cNvPr>
          <p:cNvSpPr>
            <a:spLocks noGrp="1"/>
          </p:cNvSpPr>
          <p:nvPr>
            <p:ph type="title"/>
          </p:nvPr>
        </p:nvSpPr>
        <p:spPr>
          <a:xfrm>
            <a:off x="670910" y="195498"/>
            <a:ext cx="10515600" cy="1070408"/>
          </a:xfrm>
        </p:spPr>
        <p:txBody>
          <a:bodyPr/>
          <a:lstStyle/>
          <a:p>
            <a:r>
              <a:rPr lang="en-US"/>
              <a:t>ABOS KSB+ FAQs</a:t>
            </a:r>
          </a:p>
        </p:txBody>
      </p:sp>
      <p:sp>
        <p:nvSpPr>
          <p:cNvPr id="3" name="Text Placeholder 2">
            <a:extLst>
              <a:ext uri="{FF2B5EF4-FFF2-40B4-BE49-F238E27FC236}">
                <a16:creationId xmlns:a16="http://schemas.microsoft.com/office/drawing/2014/main" id="{39E6E86E-8A5C-6F95-0165-0AD40CCA4558}"/>
              </a:ext>
            </a:extLst>
          </p:cNvPr>
          <p:cNvSpPr>
            <a:spLocks noGrp="1"/>
          </p:cNvSpPr>
          <p:nvPr>
            <p:ph type="body" idx="1"/>
          </p:nvPr>
        </p:nvSpPr>
        <p:spPr>
          <a:xfrm>
            <a:off x="497456" y="1347480"/>
            <a:ext cx="11510513" cy="5096863"/>
          </a:xfrm>
        </p:spPr>
        <p:txBody>
          <a:bodyPr>
            <a:normAutofit fontScale="85000" lnSpcReduction="10000"/>
          </a:bodyPr>
          <a:lstStyle/>
          <a:p>
            <a:pPr marL="342900" indent="-342900">
              <a:buFont typeface="Arial" panose="020B0604020202020204" pitchFamily="34" charset="0"/>
              <a:buChar char="•"/>
            </a:pPr>
            <a:r>
              <a:rPr lang="en-US" dirty="0">
                <a:solidFill>
                  <a:schemeClr val="bg1"/>
                </a:solidFill>
              </a:rPr>
              <a:t>Is ABOS KSB Program replacing ACGME Case Logs?</a:t>
            </a:r>
          </a:p>
          <a:p>
            <a:pPr marL="800100" lvl="1" indent="-342900">
              <a:buFont typeface="Arial" panose="020B0604020202020204" pitchFamily="34" charset="0"/>
              <a:buChar char="•"/>
            </a:pPr>
            <a:r>
              <a:rPr lang="en-US" b="1" dirty="0">
                <a:solidFill>
                  <a:schemeClr val="accent2"/>
                </a:solidFill>
              </a:rPr>
              <a:t>No, this is a collaboration.</a:t>
            </a:r>
          </a:p>
          <a:p>
            <a:pPr marL="342900" indent="-342900">
              <a:buFont typeface="Arial" panose="020B0604020202020204" pitchFamily="34" charset="0"/>
              <a:buChar char="•"/>
            </a:pPr>
            <a:r>
              <a:rPr lang="en-US" dirty="0">
                <a:solidFill>
                  <a:schemeClr val="bg1"/>
                </a:solidFill>
              </a:rPr>
              <a:t>Should residents enter all their ACGME Case Logs through the ABOS KSB Program? </a:t>
            </a:r>
          </a:p>
          <a:p>
            <a:pPr marL="800100" lvl="1" indent="-342900">
              <a:buFont typeface="Arial" panose="020B0604020202020204" pitchFamily="34" charset="0"/>
              <a:buChar char="•"/>
            </a:pPr>
            <a:r>
              <a:rPr lang="en-US" b="1" dirty="0">
                <a:solidFill>
                  <a:schemeClr val="accent2"/>
                </a:solidFill>
              </a:rPr>
              <a:t>Yes</a:t>
            </a:r>
            <a:r>
              <a:rPr lang="en-US" dirty="0">
                <a:solidFill>
                  <a:schemeClr val="accent2"/>
                </a:solidFill>
              </a:rPr>
              <a:t>	</a:t>
            </a:r>
          </a:p>
          <a:p>
            <a:pPr marL="342900" indent="-342900">
              <a:buFont typeface="Arial" panose="020B0604020202020204" pitchFamily="34" charset="0"/>
              <a:buChar char="•"/>
            </a:pPr>
            <a:r>
              <a:rPr lang="en-US" dirty="0">
                <a:solidFill>
                  <a:schemeClr val="bg1"/>
                </a:solidFill>
              </a:rPr>
              <a:t>Are all residency programs required to participate?</a:t>
            </a:r>
          </a:p>
          <a:p>
            <a:pPr marL="800100" lvl="1" indent="-342900">
              <a:buFont typeface="Arial" panose="020B0604020202020204" pitchFamily="34" charset="0"/>
              <a:buChar char="•"/>
            </a:pPr>
            <a:r>
              <a:rPr lang="en-US" b="1" dirty="0">
                <a:solidFill>
                  <a:schemeClr val="accent2"/>
                </a:solidFill>
              </a:rPr>
              <a:t>Yes, if there are residents that wish to be ABOS Examination Candidates. </a:t>
            </a:r>
          </a:p>
          <a:p>
            <a:pPr marL="342900" indent="-342900">
              <a:buFont typeface="Arial" panose="020B0604020202020204" pitchFamily="34" charset="0"/>
              <a:buChar char="•"/>
            </a:pPr>
            <a:r>
              <a:rPr lang="en-US" dirty="0">
                <a:solidFill>
                  <a:schemeClr val="bg1"/>
                </a:solidFill>
              </a:rPr>
              <a:t>How do Program Directors and Program Coordinators review ACGME Case Log Data?</a:t>
            </a:r>
          </a:p>
          <a:p>
            <a:pPr marL="800100" lvl="1" indent="-342900">
              <a:buFont typeface="Arial" panose="020B0604020202020204" pitchFamily="34" charset="0"/>
              <a:buChar char="•"/>
            </a:pPr>
            <a:r>
              <a:rPr lang="en-US" b="1" dirty="0">
                <a:solidFill>
                  <a:schemeClr val="accent2"/>
                </a:solidFill>
              </a:rPr>
              <a:t>Continue to use ACGME ADS Case Log System. </a:t>
            </a:r>
          </a:p>
          <a:p>
            <a:pPr marL="342900" indent="-342900">
              <a:buFont typeface="Arial" panose="020B0604020202020204" pitchFamily="34" charset="0"/>
              <a:buChar char="•"/>
            </a:pPr>
            <a:r>
              <a:rPr lang="en-US" dirty="0">
                <a:solidFill>
                  <a:schemeClr val="bg1"/>
                </a:solidFill>
              </a:rPr>
              <a:t>Can a resident claim credit for more than one procedure done on a single patient on a single date via the ABOS KSB Platform?</a:t>
            </a:r>
          </a:p>
          <a:p>
            <a:pPr marL="800100" lvl="1" indent="-342900">
              <a:buFont typeface="Arial" panose="020B0604020202020204" pitchFamily="34" charset="0"/>
              <a:buChar char="•"/>
            </a:pPr>
            <a:r>
              <a:rPr lang="en-US" b="1" dirty="0">
                <a:solidFill>
                  <a:schemeClr val="accent2"/>
                </a:solidFill>
              </a:rPr>
              <a:t>Yes, in an identical fashion as was done in the ACGME ADS system. Residents must enter cases such as those that have two or more separate entries in the integrated platform. </a:t>
            </a:r>
          </a:p>
          <a:p>
            <a:pPr marL="342900" indent="-342900">
              <a:buFont typeface="Arial" panose="020B0604020202020204" pitchFamily="34" charset="0"/>
              <a:buChar char="•"/>
            </a:pPr>
            <a:r>
              <a:rPr lang="en-US" dirty="0">
                <a:solidFill>
                  <a:schemeClr val="bg1"/>
                </a:solidFill>
              </a:rPr>
              <a:t>Who owns the data?</a:t>
            </a:r>
          </a:p>
          <a:p>
            <a:pPr marL="800100" lvl="1" indent="-342900">
              <a:buFont typeface="Arial" panose="020B0604020202020204" pitchFamily="34" charset="0"/>
              <a:buChar char="•"/>
            </a:pPr>
            <a:r>
              <a:rPr lang="en-US" b="1" dirty="0">
                <a:solidFill>
                  <a:schemeClr val="accent2"/>
                </a:solidFill>
              </a:rPr>
              <a:t>The data are owned by the ABOS. The ACGME Case Log data are owned by the ACGME. </a:t>
            </a:r>
          </a:p>
          <a:p>
            <a:pPr marL="342900" indent="-342900">
              <a:buFont typeface="Arial" panose="020B0604020202020204" pitchFamily="34" charset="0"/>
              <a:buChar char="•"/>
            </a:pPr>
            <a:r>
              <a:rPr lang="en-US" dirty="0">
                <a:solidFill>
                  <a:schemeClr val="bg1"/>
                </a:solidFill>
              </a:rPr>
              <a:t>Do residents have to log a case within 48 hours? </a:t>
            </a:r>
          </a:p>
          <a:p>
            <a:pPr marL="800100" lvl="1" indent="-342900">
              <a:buFont typeface="Arial" panose="020B0604020202020204" pitchFamily="34" charset="0"/>
              <a:buChar char="•"/>
            </a:pPr>
            <a:r>
              <a:rPr lang="en-US" b="1" dirty="0">
                <a:solidFill>
                  <a:schemeClr val="accent2"/>
                </a:solidFill>
              </a:rPr>
              <a:t>If they want to request the corresponding ABOS KSB Surgical Skills assessment. </a:t>
            </a:r>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62058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ACA2B-6BE2-6E76-FDAC-DBACAE940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C89E6-2664-B55B-1EBE-756DD8F9CA74}"/>
              </a:ext>
            </a:extLst>
          </p:cNvPr>
          <p:cNvSpPr>
            <a:spLocks noGrp="1"/>
          </p:cNvSpPr>
          <p:nvPr>
            <p:ph type="title"/>
          </p:nvPr>
        </p:nvSpPr>
        <p:spPr/>
        <p:txBody>
          <a:bodyPr/>
          <a:lstStyle/>
          <a:p>
            <a:r>
              <a:rPr lang="en-US" dirty="0"/>
              <a:t>ABOS KSB+ Platform Availability</a:t>
            </a:r>
          </a:p>
        </p:txBody>
      </p:sp>
      <p:sp>
        <p:nvSpPr>
          <p:cNvPr id="7" name="Content Placeholder 6">
            <a:extLst>
              <a:ext uri="{FF2B5EF4-FFF2-40B4-BE49-F238E27FC236}">
                <a16:creationId xmlns:a16="http://schemas.microsoft.com/office/drawing/2014/main" id="{611C945F-DC98-4CE6-CBF8-173051BE581F}"/>
              </a:ext>
            </a:extLst>
          </p:cNvPr>
          <p:cNvSpPr>
            <a:spLocks noGrp="1"/>
          </p:cNvSpPr>
          <p:nvPr>
            <p:ph sz="half" idx="1"/>
          </p:nvPr>
        </p:nvSpPr>
        <p:spPr/>
        <p:txBody>
          <a:bodyPr/>
          <a:lstStyle/>
          <a:p>
            <a:pPr>
              <a:lnSpc>
                <a:spcPct val="100000"/>
              </a:lnSpc>
            </a:pPr>
            <a:r>
              <a:rPr lang="en-US" dirty="0"/>
              <a:t>8 Onboarding Groups</a:t>
            </a:r>
          </a:p>
          <a:p>
            <a:pPr>
              <a:lnSpc>
                <a:spcPct val="100000"/>
              </a:lnSpc>
            </a:pPr>
            <a:r>
              <a:rPr lang="en-US" dirty="0"/>
              <a:t>Groups 1-4 based on prior use of ABOS KSB</a:t>
            </a:r>
          </a:p>
          <a:p>
            <a:pPr>
              <a:lnSpc>
                <a:spcPct val="100000"/>
              </a:lnSpc>
            </a:pPr>
            <a:r>
              <a:rPr lang="en-US" dirty="0"/>
              <a:t>Groups 5-8 randomly selected</a:t>
            </a:r>
          </a:p>
          <a:p>
            <a:pPr marL="0" indent="0">
              <a:buNone/>
            </a:pPr>
            <a:endParaRPr lang="en-US" dirty="0"/>
          </a:p>
        </p:txBody>
      </p:sp>
      <p:graphicFrame>
        <p:nvGraphicFramePr>
          <p:cNvPr id="10" name="Table 9">
            <a:extLst>
              <a:ext uri="{FF2B5EF4-FFF2-40B4-BE49-F238E27FC236}">
                <a16:creationId xmlns:a16="http://schemas.microsoft.com/office/drawing/2014/main" id="{13C859E1-DFB6-B956-8468-C04994C2370D}"/>
              </a:ext>
            </a:extLst>
          </p:cNvPr>
          <p:cNvGraphicFramePr>
            <a:graphicFrameLocks noGrp="1"/>
          </p:cNvGraphicFramePr>
          <p:nvPr>
            <p:extLst>
              <p:ext uri="{D42A27DB-BD31-4B8C-83A1-F6EECF244321}">
                <p14:modId xmlns:p14="http://schemas.microsoft.com/office/powerpoint/2010/main" val="868616636"/>
              </p:ext>
            </p:extLst>
          </p:nvPr>
        </p:nvGraphicFramePr>
        <p:xfrm>
          <a:off x="5897431" y="1122297"/>
          <a:ext cx="5878584" cy="4204938"/>
        </p:xfrm>
        <a:graphic>
          <a:graphicData uri="http://schemas.openxmlformats.org/drawingml/2006/table">
            <a:tbl>
              <a:tblPr firstRow="1" bandRow="1">
                <a:tableStyleId>{5C22544A-7EE6-4342-B048-85BDC9FD1C3A}</a:tableStyleId>
              </a:tblPr>
              <a:tblGrid>
                <a:gridCol w="1959528">
                  <a:extLst>
                    <a:ext uri="{9D8B030D-6E8A-4147-A177-3AD203B41FA5}">
                      <a16:colId xmlns:a16="http://schemas.microsoft.com/office/drawing/2014/main" val="454970256"/>
                    </a:ext>
                  </a:extLst>
                </a:gridCol>
                <a:gridCol w="1959528">
                  <a:extLst>
                    <a:ext uri="{9D8B030D-6E8A-4147-A177-3AD203B41FA5}">
                      <a16:colId xmlns:a16="http://schemas.microsoft.com/office/drawing/2014/main" val="2498885466"/>
                    </a:ext>
                  </a:extLst>
                </a:gridCol>
                <a:gridCol w="1959528">
                  <a:extLst>
                    <a:ext uri="{9D8B030D-6E8A-4147-A177-3AD203B41FA5}">
                      <a16:colId xmlns:a16="http://schemas.microsoft.com/office/drawing/2014/main" val="921212788"/>
                    </a:ext>
                  </a:extLst>
                </a:gridCol>
              </a:tblGrid>
              <a:tr h="1278858">
                <a:tc>
                  <a:txBody>
                    <a:bodyPr/>
                    <a:lstStyle/>
                    <a:p>
                      <a:r>
                        <a:rPr lang="en-US" dirty="0"/>
                        <a:t>Group #</a:t>
                      </a:r>
                    </a:p>
                  </a:txBody>
                  <a:tcPr/>
                </a:tc>
                <a:tc>
                  <a:txBody>
                    <a:bodyPr/>
                    <a:lstStyle/>
                    <a:p>
                      <a:r>
                        <a:rPr lang="en-US" dirty="0"/>
                        <a:t>Program to Receive Access to ABOS KSB+ Platform</a:t>
                      </a:r>
                    </a:p>
                  </a:txBody>
                  <a:tcPr/>
                </a:tc>
                <a:tc>
                  <a:txBody>
                    <a:bodyPr/>
                    <a:lstStyle/>
                    <a:p>
                      <a:r>
                        <a:rPr lang="en-US" dirty="0"/>
                        <a:t>Deadline to Switch Over from ADS</a:t>
                      </a:r>
                    </a:p>
                  </a:txBody>
                  <a:tcPr/>
                </a:tc>
                <a:extLst>
                  <a:ext uri="{0D108BD9-81ED-4DB2-BD59-A6C34878D82A}">
                    <a16:rowId xmlns:a16="http://schemas.microsoft.com/office/drawing/2014/main" val="562333353"/>
                  </a:ext>
                </a:extLst>
              </a:tr>
              <a:tr h="324155">
                <a:tc>
                  <a:txBody>
                    <a:bodyPr/>
                    <a:lstStyle/>
                    <a:p>
                      <a:r>
                        <a:rPr lang="en-US" dirty="0"/>
                        <a:t>1</a:t>
                      </a:r>
                    </a:p>
                  </a:txBody>
                  <a:tcPr/>
                </a:tc>
                <a:tc>
                  <a:txBody>
                    <a:bodyPr/>
                    <a:lstStyle/>
                    <a:p>
                      <a:r>
                        <a:rPr lang="en-US" dirty="0"/>
                        <a:t>Complete</a:t>
                      </a:r>
                    </a:p>
                  </a:txBody>
                  <a:tcPr/>
                </a:tc>
                <a:tc>
                  <a:txBody>
                    <a:bodyPr/>
                    <a:lstStyle/>
                    <a:p>
                      <a:r>
                        <a:rPr lang="en-US" dirty="0"/>
                        <a:t>Complete</a:t>
                      </a:r>
                    </a:p>
                  </a:txBody>
                  <a:tcPr/>
                </a:tc>
                <a:extLst>
                  <a:ext uri="{0D108BD9-81ED-4DB2-BD59-A6C34878D82A}">
                    <a16:rowId xmlns:a16="http://schemas.microsoft.com/office/drawing/2014/main" val="295056114"/>
                  </a:ext>
                </a:extLst>
              </a:tr>
              <a:tr h="324155">
                <a:tc>
                  <a:txBody>
                    <a:bodyPr/>
                    <a:lstStyle/>
                    <a:p>
                      <a:r>
                        <a:rPr lang="en-US" dirty="0"/>
                        <a:t>2</a:t>
                      </a:r>
                    </a:p>
                  </a:txBody>
                  <a:tcPr/>
                </a:tc>
                <a:tc>
                  <a:txBody>
                    <a:bodyPr/>
                    <a:lstStyle/>
                    <a:p>
                      <a:r>
                        <a:rPr lang="en-US" dirty="0"/>
                        <a:t>Complete</a:t>
                      </a:r>
                    </a:p>
                  </a:txBody>
                  <a:tcPr/>
                </a:tc>
                <a:tc>
                  <a:txBody>
                    <a:bodyPr/>
                    <a:lstStyle/>
                    <a:p>
                      <a:r>
                        <a:rPr lang="en-US" dirty="0"/>
                        <a:t>12/2023</a:t>
                      </a:r>
                    </a:p>
                  </a:txBody>
                  <a:tcPr/>
                </a:tc>
                <a:extLst>
                  <a:ext uri="{0D108BD9-81ED-4DB2-BD59-A6C34878D82A}">
                    <a16:rowId xmlns:a16="http://schemas.microsoft.com/office/drawing/2014/main" val="852497379"/>
                  </a:ext>
                </a:extLst>
              </a:tr>
              <a:tr h="324155">
                <a:tc>
                  <a:txBody>
                    <a:bodyPr/>
                    <a:lstStyle/>
                    <a:p>
                      <a:r>
                        <a:rPr lang="en-US" dirty="0"/>
                        <a:t>3</a:t>
                      </a:r>
                    </a:p>
                  </a:txBody>
                  <a:tcPr/>
                </a:tc>
                <a:tc>
                  <a:txBody>
                    <a:bodyPr/>
                    <a:lstStyle/>
                    <a:p>
                      <a:r>
                        <a:rPr lang="en-US" dirty="0"/>
                        <a:t>3/2024</a:t>
                      </a:r>
                    </a:p>
                  </a:txBody>
                  <a:tcPr/>
                </a:tc>
                <a:tc>
                  <a:txBody>
                    <a:bodyPr/>
                    <a:lstStyle/>
                    <a:p>
                      <a:r>
                        <a:rPr lang="en-US" dirty="0"/>
                        <a:t>4/30/2024</a:t>
                      </a:r>
                    </a:p>
                  </a:txBody>
                  <a:tcPr/>
                </a:tc>
                <a:extLst>
                  <a:ext uri="{0D108BD9-81ED-4DB2-BD59-A6C34878D82A}">
                    <a16:rowId xmlns:a16="http://schemas.microsoft.com/office/drawing/2014/main" val="727876359"/>
                  </a:ext>
                </a:extLst>
              </a:tr>
              <a:tr h="324155">
                <a:tc>
                  <a:txBody>
                    <a:bodyPr/>
                    <a:lstStyle/>
                    <a:p>
                      <a:r>
                        <a:rPr lang="en-US" dirty="0"/>
                        <a:t>4</a:t>
                      </a:r>
                    </a:p>
                  </a:txBody>
                  <a:tcPr/>
                </a:tc>
                <a:tc>
                  <a:txBody>
                    <a:bodyPr/>
                    <a:lstStyle/>
                    <a:p>
                      <a:r>
                        <a:rPr lang="en-US" dirty="0"/>
                        <a:t>5/2024</a:t>
                      </a:r>
                    </a:p>
                  </a:txBody>
                  <a:tcPr/>
                </a:tc>
                <a:tc>
                  <a:txBody>
                    <a:bodyPr/>
                    <a:lstStyle/>
                    <a:p>
                      <a:r>
                        <a:rPr lang="en-US" dirty="0"/>
                        <a:t>6/30/2024</a:t>
                      </a:r>
                    </a:p>
                  </a:txBody>
                  <a:tcPr/>
                </a:tc>
                <a:extLst>
                  <a:ext uri="{0D108BD9-81ED-4DB2-BD59-A6C34878D82A}">
                    <a16:rowId xmlns:a16="http://schemas.microsoft.com/office/drawing/2014/main" val="3141484347"/>
                  </a:ext>
                </a:extLst>
              </a:tr>
              <a:tr h="324155">
                <a:tc>
                  <a:txBody>
                    <a:bodyPr/>
                    <a:lstStyle/>
                    <a:p>
                      <a:r>
                        <a:rPr lang="en-US" dirty="0"/>
                        <a:t>5</a:t>
                      </a:r>
                    </a:p>
                  </a:txBody>
                  <a:tcPr/>
                </a:tc>
                <a:tc>
                  <a:txBody>
                    <a:bodyPr/>
                    <a:lstStyle/>
                    <a:p>
                      <a:r>
                        <a:rPr lang="en-US" dirty="0"/>
                        <a:t>7/2024</a:t>
                      </a:r>
                    </a:p>
                  </a:txBody>
                  <a:tcPr/>
                </a:tc>
                <a:tc>
                  <a:txBody>
                    <a:bodyPr/>
                    <a:lstStyle/>
                    <a:p>
                      <a:r>
                        <a:rPr lang="en-US" dirty="0"/>
                        <a:t>8/30/2024</a:t>
                      </a:r>
                    </a:p>
                  </a:txBody>
                  <a:tcPr/>
                </a:tc>
                <a:extLst>
                  <a:ext uri="{0D108BD9-81ED-4DB2-BD59-A6C34878D82A}">
                    <a16:rowId xmlns:a16="http://schemas.microsoft.com/office/drawing/2014/main" val="3139262491"/>
                  </a:ext>
                </a:extLst>
              </a:tr>
              <a:tr h="324155">
                <a:tc>
                  <a:txBody>
                    <a:bodyPr/>
                    <a:lstStyle/>
                    <a:p>
                      <a:r>
                        <a:rPr lang="en-US" dirty="0"/>
                        <a:t>6</a:t>
                      </a:r>
                    </a:p>
                  </a:txBody>
                  <a:tcPr/>
                </a:tc>
                <a:tc>
                  <a:txBody>
                    <a:bodyPr/>
                    <a:lstStyle/>
                    <a:p>
                      <a:r>
                        <a:rPr lang="en-US" dirty="0"/>
                        <a:t>9/2024</a:t>
                      </a:r>
                    </a:p>
                  </a:txBody>
                  <a:tcPr/>
                </a:tc>
                <a:tc>
                  <a:txBody>
                    <a:bodyPr/>
                    <a:lstStyle/>
                    <a:p>
                      <a:r>
                        <a:rPr lang="en-US" dirty="0"/>
                        <a:t>10/30/2024</a:t>
                      </a:r>
                    </a:p>
                  </a:txBody>
                  <a:tcPr/>
                </a:tc>
                <a:extLst>
                  <a:ext uri="{0D108BD9-81ED-4DB2-BD59-A6C34878D82A}">
                    <a16:rowId xmlns:a16="http://schemas.microsoft.com/office/drawing/2014/main" val="1203659827"/>
                  </a:ext>
                </a:extLst>
              </a:tr>
              <a:tr h="324155">
                <a:tc>
                  <a:txBody>
                    <a:bodyPr/>
                    <a:lstStyle/>
                    <a:p>
                      <a:r>
                        <a:rPr lang="en-US" dirty="0"/>
                        <a:t>7</a:t>
                      </a:r>
                    </a:p>
                  </a:txBody>
                  <a:tcPr/>
                </a:tc>
                <a:tc>
                  <a:txBody>
                    <a:bodyPr/>
                    <a:lstStyle/>
                    <a:p>
                      <a:r>
                        <a:rPr lang="en-US" dirty="0"/>
                        <a:t>11/2024</a:t>
                      </a:r>
                    </a:p>
                  </a:txBody>
                  <a:tcPr/>
                </a:tc>
                <a:tc>
                  <a:txBody>
                    <a:bodyPr/>
                    <a:lstStyle/>
                    <a:p>
                      <a:r>
                        <a:rPr lang="en-US" dirty="0"/>
                        <a:t>12/30/2024</a:t>
                      </a:r>
                    </a:p>
                  </a:txBody>
                  <a:tcPr/>
                </a:tc>
                <a:extLst>
                  <a:ext uri="{0D108BD9-81ED-4DB2-BD59-A6C34878D82A}">
                    <a16:rowId xmlns:a16="http://schemas.microsoft.com/office/drawing/2014/main" val="2926735756"/>
                  </a:ext>
                </a:extLst>
              </a:tr>
              <a:tr h="324155">
                <a:tc>
                  <a:txBody>
                    <a:bodyPr/>
                    <a:lstStyle/>
                    <a:p>
                      <a:r>
                        <a:rPr lang="en-US" dirty="0"/>
                        <a:t>8</a:t>
                      </a:r>
                    </a:p>
                  </a:txBody>
                  <a:tcPr/>
                </a:tc>
                <a:tc>
                  <a:txBody>
                    <a:bodyPr/>
                    <a:lstStyle/>
                    <a:p>
                      <a:r>
                        <a:rPr lang="en-US" dirty="0"/>
                        <a:t>1/2025</a:t>
                      </a:r>
                    </a:p>
                  </a:txBody>
                  <a:tcPr/>
                </a:tc>
                <a:tc>
                  <a:txBody>
                    <a:bodyPr/>
                    <a:lstStyle/>
                    <a:p>
                      <a:r>
                        <a:rPr lang="en-US" dirty="0"/>
                        <a:t>2/28/2025</a:t>
                      </a:r>
                    </a:p>
                  </a:txBody>
                  <a:tcPr/>
                </a:tc>
                <a:extLst>
                  <a:ext uri="{0D108BD9-81ED-4DB2-BD59-A6C34878D82A}">
                    <a16:rowId xmlns:a16="http://schemas.microsoft.com/office/drawing/2014/main" val="3183444149"/>
                  </a:ext>
                </a:extLst>
              </a:tr>
            </a:tbl>
          </a:graphicData>
        </a:graphic>
      </p:graphicFrame>
    </p:spTree>
    <p:extLst>
      <p:ext uri="{BB962C8B-B14F-4D97-AF65-F5344CB8AC3E}">
        <p14:creationId xmlns:p14="http://schemas.microsoft.com/office/powerpoint/2010/main" val="1791164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654FF-8C0F-BDB8-E770-C9D5E900F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CD19B-FA2E-AC65-E498-84C6BE870C4C}"/>
              </a:ext>
            </a:extLst>
          </p:cNvPr>
          <p:cNvSpPr>
            <a:spLocks noGrp="1"/>
          </p:cNvSpPr>
          <p:nvPr>
            <p:ph type="title"/>
          </p:nvPr>
        </p:nvSpPr>
        <p:spPr>
          <a:xfrm>
            <a:off x="352106" y="359691"/>
            <a:ext cx="10912737" cy="1325563"/>
          </a:xfrm>
        </p:spPr>
        <p:txBody>
          <a:bodyPr/>
          <a:lstStyle/>
          <a:p>
            <a:r>
              <a:rPr lang="en-US" dirty="0"/>
              <a:t>ABOS KSB Onboarding Email -February</a:t>
            </a:r>
          </a:p>
        </p:txBody>
      </p:sp>
      <p:pic>
        <p:nvPicPr>
          <p:cNvPr id="8" name="Picture 7">
            <a:extLst>
              <a:ext uri="{FF2B5EF4-FFF2-40B4-BE49-F238E27FC236}">
                <a16:creationId xmlns:a16="http://schemas.microsoft.com/office/drawing/2014/main" id="{97669D6B-C7B4-676A-C3E7-AC420917E6BB}"/>
              </a:ext>
            </a:extLst>
          </p:cNvPr>
          <p:cNvPicPr>
            <a:picLocks noChangeAspect="1"/>
          </p:cNvPicPr>
          <p:nvPr/>
        </p:nvPicPr>
        <p:blipFill rotWithShape="1">
          <a:blip r:embed="rId2"/>
          <a:srcRect r="3088"/>
          <a:stretch/>
        </p:blipFill>
        <p:spPr>
          <a:xfrm>
            <a:off x="188204" y="1170254"/>
            <a:ext cx="11815592" cy="46652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449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Rot="1" noChangeArrowheads="1"/>
          </p:cNvSpPr>
          <p:nvPr>
            <p:ph type="title" idx="4294967295"/>
          </p:nvPr>
        </p:nvSpPr>
        <p:spPr>
          <a:xfrm>
            <a:off x="345233" y="514652"/>
            <a:ext cx="10731739" cy="987815"/>
          </a:xfrm>
        </p:spPr>
        <p:txBody>
          <a:bodyPr>
            <a:noAutofit/>
          </a:bodyPr>
          <a:lstStyle/>
          <a:p>
            <a:pPr algn="ctr"/>
            <a:r>
              <a:rPr lang="en-US" i="0" dirty="0"/>
              <a:t>Licensure vs. Accreditation vs. </a:t>
            </a:r>
            <a:r>
              <a:rPr lang="en-US" dirty="0"/>
              <a:t>Certification</a:t>
            </a:r>
          </a:p>
        </p:txBody>
      </p:sp>
      <p:sp>
        <p:nvSpPr>
          <p:cNvPr id="106501" name="Rectangle 5"/>
          <p:cNvSpPr>
            <a:spLocks noGrp="1" noRot="1" noChangeArrowheads="1"/>
          </p:cNvSpPr>
          <p:nvPr>
            <p:ph type="body" sz="half" idx="4294967295"/>
          </p:nvPr>
        </p:nvSpPr>
        <p:spPr>
          <a:xfrm>
            <a:off x="6169026" y="1447802"/>
            <a:ext cx="4194175" cy="4498975"/>
          </a:xfrm>
        </p:spPr>
        <p:txBody>
          <a:bodyPr/>
          <a:lstStyle/>
          <a:p>
            <a:pPr>
              <a:buFont typeface="Arial" charset="0"/>
              <a:buNone/>
            </a:pPr>
            <a:r>
              <a:rPr lang="en-US" sz="2400" b="1" dirty="0">
                <a:solidFill>
                  <a:srgbClr val="000000"/>
                </a:solidFill>
              </a:rPr>
              <a:t>Accreditation</a:t>
            </a:r>
          </a:p>
          <a:p>
            <a:pPr>
              <a:buFont typeface="Arial" charset="0"/>
              <a:buNone/>
            </a:pPr>
            <a:r>
              <a:rPr lang="en-US" sz="2400" dirty="0">
                <a:solidFill>
                  <a:srgbClr val="000000"/>
                </a:solidFill>
              </a:rPr>
              <a:t>Process for determining whether a training (educational) program conforms to established educational standards.</a:t>
            </a:r>
          </a:p>
        </p:txBody>
      </p:sp>
      <p:sp>
        <p:nvSpPr>
          <p:cNvPr id="106502" name="Rectangle 6"/>
          <p:cNvSpPr>
            <a:spLocks noGrp="1" noRot="1" noChangeArrowheads="1"/>
          </p:cNvSpPr>
          <p:nvPr>
            <p:ph type="body" sz="half" idx="4294967295"/>
          </p:nvPr>
        </p:nvSpPr>
        <p:spPr>
          <a:xfrm>
            <a:off x="3886202" y="4038600"/>
            <a:ext cx="4194175" cy="2667000"/>
          </a:xfrm>
        </p:spPr>
        <p:txBody>
          <a:bodyPr/>
          <a:lstStyle/>
          <a:p>
            <a:pPr>
              <a:buFont typeface="Arial" charset="0"/>
              <a:buNone/>
              <a:defRPr/>
            </a:pPr>
            <a:r>
              <a:rPr lang="en-US" sz="2400" b="1" i="1" dirty="0">
                <a:solidFill>
                  <a:srgbClr val="000000"/>
                </a:solidFill>
              </a:rPr>
              <a:t>Certification</a:t>
            </a:r>
          </a:p>
          <a:p>
            <a:pPr>
              <a:buFont typeface="Arial" charset="0"/>
              <a:buNone/>
              <a:defRPr/>
            </a:pPr>
            <a:r>
              <a:rPr lang="en-US" sz="2400" dirty="0">
                <a:solidFill>
                  <a:srgbClr val="000000"/>
                </a:solidFill>
              </a:rPr>
              <a:t>Process by which a medical specialty Board grants recognition to an individual physician.</a:t>
            </a:r>
            <a:r>
              <a:rPr lang="en-US" sz="2800" dirty="0">
                <a:solidFill>
                  <a:srgbClr val="000000"/>
                </a:solidFill>
              </a:rPr>
              <a:t> </a:t>
            </a:r>
            <a:endParaRPr lang="en-US" sz="2400" dirty="0">
              <a:solidFill>
                <a:srgbClr val="000000"/>
              </a:solidFill>
            </a:endParaRPr>
          </a:p>
        </p:txBody>
      </p:sp>
      <p:sp>
        <p:nvSpPr>
          <p:cNvPr id="2" name="Rectangle 6"/>
          <p:cNvSpPr>
            <a:spLocks noRot="1" noChangeArrowheads="1"/>
          </p:cNvSpPr>
          <p:nvPr/>
        </p:nvSpPr>
        <p:spPr bwMode="auto">
          <a:xfrm>
            <a:off x="1828802" y="1447802"/>
            <a:ext cx="4194175" cy="4498975"/>
          </a:xfrm>
          <a:prstGeom prst="rect">
            <a:avLst/>
          </a:prstGeom>
          <a:noFill/>
          <a:ln w="9525">
            <a:noFill/>
            <a:miter lim="800000"/>
            <a:headEnd/>
            <a:tailEnd/>
          </a:ln>
        </p:spPr>
        <p:txBody>
          <a:bodyPr/>
          <a:lstStyle/>
          <a:p>
            <a:pPr marL="342891" indent="-342891" fontAlgn="base">
              <a:spcBef>
                <a:spcPct val="20000"/>
              </a:spcBef>
              <a:spcAft>
                <a:spcPct val="0"/>
              </a:spcAft>
              <a:buClr>
                <a:srgbClr val="A3C145"/>
              </a:buClr>
              <a:buSzPct val="80000"/>
            </a:pPr>
            <a:r>
              <a:rPr lang="en-US" sz="2400" b="1" dirty="0">
                <a:solidFill>
                  <a:srgbClr val="000000"/>
                </a:solidFill>
              </a:rPr>
              <a:t>Licensure</a:t>
            </a:r>
          </a:p>
          <a:p>
            <a:pPr marL="342891" indent="-342891" fontAlgn="base">
              <a:spcBef>
                <a:spcPct val="20000"/>
              </a:spcBef>
              <a:spcAft>
                <a:spcPct val="0"/>
              </a:spcAft>
              <a:buClr>
                <a:srgbClr val="A3C145"/>
              </a:buClr>
              <a:buSzPct val="80000"/>
            </a:pPr>
            <a:r>
              <a:rPr lang="en-US" sz="2400" dirty="0">
                <a:solidFill>
                  <a:srgbClr val="000000"/>
                </a:solidFill>
              </a:rPr>
              <a:t>Process by which an individual physician is given permission to practice medicine within a particular state</a:t>
            </a:r>
            <a:r>
              <a:rPr lang="en-US" sz="2800" dirty="0">
                <a:solidFill>
                  <a:srgbClr val="000000"/>
                </a:solidFill>
              </a:rPr>
              <a:t>.</a:t>
            </a:r>
          </a:p>
        </p:txBody>
      </p:sp>
      <p:pic>
        <p:nvPicPr>
          <p:cNvPr id="210950" name="Picture 5" descr="replica_state_license_plat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9681" y="4327023"/>
            <a:ext cx="2885440" cy="2438400"/>
          </a:xfrm>
          <a:prstGeom prst="rect">
            <a:avLst/>
          </a:prstGeom>
          <a:noFill/>
          <a:ln w="28575">
            <a:solidFill>
              <a:srgbClr val="000000"/>
            </a:solidFill>
            <a:miter lim="800000"/>
            <a:headEnd/>
            <a:tailEnd/>
          </a:ln>
        </p:spPr>
      </p:pic>
      <p:pic>
        <p:nvPicPr>
          <p:cNvPr id="210951" name="Picture 8" descr="book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14596" y="4327024"/>
            <a:ext cx="3246941" cy="2437460"/>
          </a:xfrm>
          <a:prstGeom prst="rect">
            <a:avLst/>
          </a:prstGeom>
          <a:noFill/>
          <a:ln w="28575">
            <a:solidFill>
              <a:srgbClr val="000000"/>
            </a:solidFill>
            <a:miter lim="800000"/>
            <a:headEnd/>
            <a:tailEnd/>
          </a:ln>
        </p:spPr>
      </p:pic>
      <p:sp>
        <p:nvSpPr>
          <p:cNvPr id="8" name="Oval 7"/>
          <p:cNvSpPr/>
          <p:nvPr/>
        </p:nvSpPr>
        <p:spPr bwMode="auto">
          <a:xfrm>
            <a:off x="3410000" y="3593861"/>
            <a:ext cx="4724400" cy="28194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fontAlgn="base" hangingPunct="0">
              <a:spcBef>
                <a:spcPct val="0"/>
              </a:spcBef>
              <a:spcAft>
                <a:spcPct val="0"/>
              </a:spcAft>
            </a:pPr>
            <a:endParaRPr lang="en-US">
              <a:solidFill>
                <a:srgbClr val="434C53"/>
              </a:solidFill>
              <a:latin typeface="Tahoma" pitchFamily="34" charset="0"/>
            </a:endParaRPr>
          </a:p>
        </p:txBody>
      </p:sp>
    </p:spTree>
    <p:extLst>
      <p:ext uri="{BB962C8B-B14F-4D97-AF65-F5344CB8AC3E}">
        <p14:creationId xmlns:p14="http://schemas.microsoft.com/office/powerpoint/2010/main" val="2482247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CC302-5DE4-C8CE-6137-7EA9693BC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A8511E-5151-D9AF-2926-3D6C5B1BA175}"/>
              </a:ext>
            </a:extLst>
          </p:cNvPr>
          <p:cNvSpPr>
            <a:spLocks noGrp="1"/>
          </p:cNvSpPr>
          <p:nvPr>
            <p:ph type="title"/>
          </p:nvPr>
        </p:nvSpPr>
        <p:spPr/>
        <p:txBody>
          <a:bodyPr/>
          <a:lstStyle/>
          <a:p>
            <a:r>
              <a:rPr lang="en-US" dirty="0"/>
              <a:t>ABOS KSB Onboarding Emails</a:t>
            </a:r>
          </a:p>
        </p:txBody>
      </p:sp>
      <p:sp>
        <p:nvSpPr>
          <p:cNvPr id="5" name="Text Placeholder 4">
            <a:extLst>
              <a:ext uri="{FF2B5EF4-FFF2-40B4-BE49-F238E27FC236}">
                <a16:creationId xmlns:a16="http://schemas.microsoft.com/office/drawing/2014/main" id="{C3FB2FC7-DB4C-E6F4-8EFD-C84ED2D9FDB5}"/>
              </a:ext>
            </a:extLst>
          </p:cNvPr>
          <p:cNvSpPr>
            <a:spLocks noGrp="1"/>
          </p:cNvSpPr>
          <p:nvPr>
            <p:ph type="body" idx="1"/>
          </p:nvPr>
        </p:nvSpPr>
        <p:spPr>
          <a:xfrm>
            <a:off x="441064" y="892557"/>
            <a:ext cx="5257800" cy="823912"/>
          </a:xfrm>
        </p:spPr>
        <p:txBody>
          <a:bodyPr>
            <a:normAutofit/>
          </a:bodyPr>
          <a:lstStyle/>
          <a:p>
            <a:r>
              <a:rPr lang="en-US" dirty="0"/>
              <a:t>Week of 3/19/2024</a:t>
            </a:r>
          </a:p>
        </p:txBody>
      </p:sp>
      <p:sp>
        <p:nvSpPr>
          <p:cNvPr id="3" name="Content Placeholder 2">
            <a:extLst>
              <a:ext uri="{FF2B5EF4-FFF2-40B4-BE49-F238E27FC236}">
                <a16:creationId xmlns:a16="http://schemas.microsoft.com/office/drawing/2014/main" id="{5EBED862-4BD7-3F9E-9822-1C552477453C}"/>
              </a:ext>
            </a:extLst>
          </p:cNvPr>
          <p:cNvSpPr>
            <a:spLocks noGrp="1"/>
          </p:cNvSpPr>
          <p:nvPr>
            <p:ph sz="half" idx="2"/>
          </p:nvPr>
        </p:nvSpPr>
        <p:spPr>
          <a:xfrm>
            <a:off x="465254" y="2128762"/>
            <a:ext cx="5132422" cy="4330095"/>
          </a:xfrm>
        </p:spPr>
        <p:txBody>
          <a:bodyPr>
            <a:normAutofit/>
          </a:bodyPr>
          <a:lstStyle/>
          <a:p>
            <a:pPr>
              <a:lnSpc>
                <a:spcPct val="100000"/>
              </a:lnSpc>
            </a:pPr>
            <a:r>
              <a:rPr lang="en-US" dirty="0"/>
              <a:t>ABOS KSB Platform Availability Date</a:t>
            </a:r>
          </a:p>
          <a:p>
            <a:pPr lvl="1">
              <a:lnSpc>
                <a:spcPct val="100000"/>
              </a:lnSpc>
            </a:pPr>
            <a:r>
              <a:rPr lang="en-US" dirty="0"/>
              <a:t>Prior to Jan 1, 2025</a:t>
            </a:r>
          </a:p>
          <a:p>
            <a:pPr>
              <a:lnSpc>
                <a:spcPct val="100000"/>
              </a:lnSpc>
            </a:pPr>
            <a:r>
              <a:rPr lang="en-US" dirty="0"/>
              <a:t>Schedule an onboarding presentation </a:t>
            </a:r>
          </a:p>
          <a:p>
            <a:pPr>
              <a:lnSpc>
                <a:spcPct val="100000"/>
              </a:lnSpc>
            </a:pPr>
            <a:r>
              <a:rPr lang="en-US" dirty="0"/>
              <a:t>Login Information for PD/PC/APDs</a:t>
            </a:r>
          </a:p>
          <a:p>
            <a:pPr marL="0" indent="0">
              <a:buNone/>
            </a:pPr>
            <a:endParaRPr lang="en-US" dirty="0"/>
          </a:p>
          <a:p>
            <a:pPr marL="0" indent="0">
              <a:buNone/>
            </a:pPr>
            <a:endParaRPr lang="en-US" dirty="0"/>
          </a:p>
        </p:txBody>
      </p:sp>
      <p:sp>
        <p:nvSpPr>
          <p:cNvPr id="6" name="Text Placeholder 5">
            <a:extLst>
              <a:ext uri="{FF2B5EF4-FFF2-40B4-BE49-F238E27FC236}">
                <a16:creationId xmlns:a16="http://schemas.microsoft.com/office/drawing/2014/main" id="{BCA97C02-ACA0-5BF7-0037-723E7023C101}"/>
              </a:ext>
            </a:extLst>
          </p:cNvPr>
          <p:cNvSpPr>
            <a:spLocks noGrp="1"/>
          </p:cNvSpPr>
          <p:nvPr>
            <p:ph type="body" sz="quarter" idx="3"/>
          </p:nvPr>
        </p:nvSpPr>
        <p:spPr>
          <a:xfrm>
            <a:off x="5994402" y="892557"/>
            <a:ext cx="5259388" cy="823912"/>
          </a:xfrm>
        </p:spPr>
        <p:txBody>
          <a:bodyPr>
            <a:normAutofit/>
          </a:bodyPr>
          <a:lstStyle/>
          <a:p>
            <a:r>
              <a:rPr lang="en-US" dirty="0"/>
              <a:t>ABOS KSB+ Platform</a:t>
            </a:r>
          </a:p>
        </p:txBody>
      </p:sp>
      <p:sp>
        <p:nvSpPr>
          <p:cNvPr id="7" name="Content Placeholder 6">
            <a:extLst>
              <a:ext uri="{FF2B5EF4-FFF2-40B4-BE49-F238E27FC236}">
                <a16:creationId xmlns:a16="http://schemas.microsoft.com/office/drawing/2014/main" id="{F42ECC01-C461-C715-328D-205995FBAB1B}"/>
              </a:ext>
            </a:extLst>
          </p:cNvPr>
          <p:cNvSpPr>
            <a:spLocks noGrp="1"/>
          </p:cNvSpPr>
          <p:nvPr>
            <p:ph sz="quarter" idx="4"/>
          </p:nvPr>
        </p:nvSpPr>
        <p:spPr>
          <a:xfrm>
            <a:off x="5975050" y="2118031"/>
            <a:ext cx="5259388" cy="3682849"/>
          </a:xfrm>
        </p:spPr>
        <p:txBody>
          <a:bodyPr>
            <a:normAutofit/>
          </a:bodyPr>
          <a:lstStyle/>
          <a:p>
            <a:pPr>
              <a:lnSpc>
                <a:spcPct val="100000"/>
              </a:lnSpc>
            </a:pPr>
            <a:r>
              <a:rPr lang="en-US" dirty="0"/>
              <a:t>Email ~2 weeks prior to availability</a:t>
            </a:r>
          </a:p>
          <a:p>
            <a:pPr>
              <a:lnSpc>
                <a:spcPct val="100000"/>
              </a:lnSpc>
            </a:pPr>
            <a:r>
              <a:rPr lang="en-US" dirty="0"/>
              <a:t>Once date arrives: all Residents will receive instructions on how to download from Android and Apple and how to use</a:t>
            </a:r>
          </a:p>
        </p:txBody>
      </p:sp>
    </p:spTree>
    <p:extLst>
      <p:ext uri="{BB962C8B-B14F-4D97-AF65-F5344CB8AC3E}">
        <p14:creationId xmlns:p14="http://schemas.microsoft.com/office/powerpoint/2010/main" val="1907110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5045-03E6-01F6-3501-2F62CB403845}"/>
              </a:ext>
            </a:extLst>
          </p:cNvPr>
          <p:cNvSpPr>
            <a:spLocks noGrp="1"/>
          </p:cNvSpPr>
          <p:nvPr>
            <p:ph type="title"/>
          </p:nvPr>
        </p:nvSpPr>
        <p:spPr/>
        <p:txBody>
          <a:bodyPr/>
          <a:lstStyle/>
          <a:p>
            <a:r>
              <a:rPr lang="en-US" dirty="0"/>
              <a:t>ABOS RRA</a:t>
            </a:r>
          </a:p>
        </p:txBody>
      </p:sp>
      <p:sp>
        <p:nvSpPr>
          <p:cNvPr id="3" name="Text Placeholder 2">
            <a:extLst>
              <a:ext uri="{FF2B5EF4-FFF2-40B4-BE49-F238E27FC236}">
                <a16:creationId xmlns:a16="http://schemas.microsoft.com/office/drawing/2014/main" id="{36194042-A5E4-58BD-F78C-83FE3B52AF4D}"/>
              </a:ext>
            </a:extLst>
          </p:cNvPr>
          <p:cNvSpPr>
            <a:spLocks noGrp="1"/>
          </p:cNvSpPr>
          <p:nvPr>
            <p:ph type="body" idx="1"/>
          </p:nvPr>
        </p:nvSpPr>
        <p:spPr/>
        <p:txBody>
          <a:bodyPr/>
          <a:lstStyle/>
          <a:p>
            <a:r>
              <a:rPr lang="en-US" dirty="0"/>
              <a:t>What is it and how does it work?</a:t>
            </a:r>
          </a:p>
        </p:txBody>
      </p:sp>
    </p:spTree>
    <p:extLst>
      <p:ext uri="{BB962C8B-B14F-4D97-AF65-F5344CB8AC3E}">
        <p14:creationId xmlns:p14="http://schemas.microsoft.com/office/powerpoint/2010/main" val="1718063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AA68-ED81-0B6F-917E-BA4F301FECD5}"/>
              </a:ext>
            </a:extLst>
          </p:cNvPr>
          <p:cNvSpPr>
            <a:spLocks noGrp="1"/>
          </p:cNvSpPr>
          <p:nvPr>
            <p:ph type="title"/>
          </p:nvPr>
        </p:nvSpPr>
        <p:spPr>
          <a:xfrm>
            <a:off x="441063" y="365126"/>
            <a:ext cx="10912737" cy="695924"/>
          </a:xfrm>
        </p:spPr>
        <p:txBody>
          <a:bodyPr>
            <a:normAutofit fontScale="90000"/>
          </a:bodyPr>
          <a:lstStyle/>
          <a:p>
            <a:r>
              <a:rPr lang="en-US" dirty="0"/>
              <a:t>Record of Resident Assignment Forms (RRA)</a:t>
            </a:r>
            <a:br>
              <a:rPr lang="en-US" dirty="0"/>
            </a:br>
            <a:endParaRPr lang="en-US" sz="3600" dirty="0"/>
          </a:p>
        </p:txBody>
      </p:sp>
      <p:sp>
        <p:nvSpPr>
          <p:cNvPr id="3" name="Content Placeholder 2">
            <a:extLst>
              <a:ext uri="{FF2B5EF4-FFF2-40B4-BE49-F238E27FC236}">
                <a16:creationId xmlns:a16="http://schemas.microsoft.com/office/drawing/2014/main" id="{8C247BC5-2F39-BAD1-C95C-9C6DEBFB1FC1}"/>
              </a:ext>
            </a:extLst>
          </p:cNvPr>
          <p:cNvSpPr>
            <a:spLocks noGrp="1"/>
          </p:cNvSpPr>
          <p:nvPr>
            <p:ph sz="half" idx="1"/>
          </p:nvPr>
        </p:nvSpPr>
        <p:spPr>
          <a:xfrm>
            <a:off x="441063" y="2357814"/>
            <a:ext cx="5916194" cy="3264051"/>
          </a:xfrm>
        </p:spPr>
        <p:txBody>
          <a:bodyPr>
            <a:normAutofit/>
          </a:bodyPr>
          <a:lstStyle/>
          <a:p>
            <a:pPr>
              <a:lnSpc>
                <a:spcPct val="110000"/>
              </a:lnSpc>
            </a:pPr>
            <a:r>
              <a:rPr lang="en-US" sz="2600" dirty="0"/>
              <a:t>Record weeks of experience per year </a:t>
            </a:r>
          </a:p>
          <a:p>
            <a:pPr lvl="1">
              <a:lnSpc>
                <a:spcPct val="110000"/>
              </a:lnSpc>
            </a:pPr>
            <a:r>
              <a:rPr lang="en-US" sz="2200" dirty="0"/>
              <a:t>If deficit, forms will keep track</a:t>
            </a:r>
          </a:p>
          <a:p>
            <a:pPr lvl="1">
              <a:lnSpc>
                <a:spcPct val="110000"/>
              </a:lnSpc>
            </a:pPr>
            <a:endParaRPr lang="en-US" sz="2200" dirty="0"/>
          </a:p>
          <a:p>
            <a:pPr>
              <a:lnSpc>
                <a:spcPct val="110000"/>
              </a:lnSpc>
            </a:pPr>
            <a:r>
              <a:rPr lang="en-US" sz="2600" dirty="0"/>
              <a:t>May 15-June 15  </a:t>
            </a:r>
          </a:p>
          <a:p>
            <a:pPr lvl="1">
              <a:lnSpc>
                <a:spcPct val="110000"/>
              </a:lnSpc>
            </a:pPr>
            <a:r>
              <a:rPr lang="en-US" sz="2200" dirty="0"/>
              <a:t>You are documenting their current year</a:t>
            </a:r>
          </a:p>
          <a:p>
            <a:pPr marL="0" indent="0">
              <a:buNone/>
            </a:pPr>
            <a:endParaRPr lang="en-US" dirty="0"/>
          </a:p>
        </p:txBody>
      </p:sp>
      <p:pic>
        <p:nvPicPr>
          <p:cNvPr id="13" name="Content Placeholder 3" descr="A screenshot of a computer&#10;&#10;Description automatically generated">
            <a:extLst>
              <a:ext uri="{FF2B5EF4-FFF2-40B4-BE49-F238E27FC236}">
                <a16:creationId xmlns:a16="http://schemas.microsoft.com/office/drawing/2014/main" id="{C86B01BA-C0FE-E966-A300-569060C10C8A}"/>
              </a:ext>
            </a:extLst>
          </p:cNvPr>
          <p:cNvPicPr>
            <a:picLocks noChangeAspect="1"/>
          </p:cNvPicPr>
          <p:nvPr/>
        </p:nvPicPr>
        <p:blipFill>
          <a:blip r:embed="rId2"/>
          <a:stretch>
            <a:fillRect/>
          </a:stretch>
        </p:blipFill>
        <p:spPr>
          <a:xfrm>
            <a:off x="6838134" y="1790010"/>
            <a:ext cx="4085667" cy="4353804"/>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845D09DD-1FB3-9395-BDC2-E6F8BAD5D65F}"/>
              </a:ext>
            </a:extLst>
          </p:cNvPr>
          <p:cNvSpPr txBox="1"/>
          <p:nvPr/>
        </p:nvSpPr>
        <p:spPr>
          <a:xfrm>
            <a:off x="562551" y="1022170"/>
            <a:ext cx="106697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eorgia" panose="02040502050405020303"/>
                <a:ea typeface="+mn-ea"/>
                <a:cs typeface="+mn-cs"/>
              </a:rPr>
              <a:t>Yearly Forms must be submitted between May 15</a:t>
            </a:r>
            <a:r>
              <a:rPr kumimoji="0" lang="en-US" sz="1800" b="0" i="0" u="none" strike="noStrike" kern="1200" cap="none" spc="0" normalizeH="0" baseline="30000" noProof="0" dirty="0">
                <a:ln>
                  <a:noFill/>
                </a:ln>
                <a:solidFill>
                  <a:srgbClr val="FF0000"/>
                </a:solidFill>
                <a:effectLst/>
                <a:uLnTx/>
                <a:uFillTx/>
                <a:latin typeface="Georgia" panose="02040502050405020303"/>
                <a:ea typeface="+mn-ea"/>
                <a:cs typeface="+mn-cs"/>
              </a:rPr>
              <a:t>th</a:t>
            </a:r>
            <a:r>
              <a:rPr kumimoji="0" lang="en-US" sz="1800" b="0" i="0" u="none" strike="noStrike" kern="1200" cap="none" spc="0" normalizeH="0" baseline="0" noProof="0" dirty="0">
                <a:ln>
                  <a:noFill/>
                </a:ln>
                <a:solidFill>
                  <a:srgbClr val="FF0000"/>
                </a:solidFill>
                <a:effectLst/>
                <a:uLnTx/>
                <a:uFillTx/>
                <a:latin typeface="Georgia" panose="02040502050405020303"/>
                <a:ea typeface="+mn-ea"/>
                <a:cs typeface="+mn-cs"/>
              </a:rPr>
              <a:t> and June 15</a:t>
            </a:r>
            <a:r>
              <a:rPr kumimoji="0" lang="en-US" sz="1800" b="0" i="0" u="none" strike="noStrike" kern="1200" cap="none" spc="0" normalizeH="0" baseline="30000" noProof="0" dirty="0">
                <a:ln>
                  <a:noFill/>
                </a:ln>
                <a:solidFill>
                  <a:srgbClr val="FF0000"/>
                </a:solidFill>
                <a:effectLst/>
                <a:uLnTx/>
                <a:uFillTx/>
                <a:latin typeface="Georgia" panose="02040502050405020303"/>
                <a:ea typeface="+mn-ea"/>
                <a:cs typeface="+mn-cs"/>
              </a:rPr>
              <a:t>th</a:t>
            </a:r>
            <a:r>
              <a:rPr kumimoji="0" lang="en-US" sz="1800" b="0" i="0" u="none" strike="noStrike" kern="1200" cap="none" spc="0" normalizeH="0" baseline="0" noProof="0" dirty="0">
                <a:ln>
                  <a:noFill/>
                </a:ln>
                <a:solidFill>
                  <a:srgbClr val="FF0000"/>
                </a:solidFill>
                <a:effectLst/>
                <a:uLnTx/>
                <a:uFillTx/>
                <a:latin typeface="Georgia" panose="02040502050405020303"/>
                <a:ea typeface="+mn-ea"/>
                <a:cs typeface="+mn-cs"/>
              </a:rPr>
              <a:t>. Program Directors have until June 30</a:t>
            </a:r>
            <a:r>
              <a:rPr kumimoji="0" lang="en-US" sz="1800" b="0" i="0" u="none" strike="noStrike" kern="1200" cap="none" spc="0" normalizeH="0" baseline="30000" noProof="0" dirty="0">
                <a:ln>
                  <a:noFill/>
                </a:ln>
                <a:solidFill>
                  <a:srgbClr val="FF0000"/>
                </a:solidFill>
                <a:effectLst/>
                <a:uLnTx/>
                <a:uFillTx/>
                <a:latin typeface="Georgia" panose="02040502050405020303"/>
                <a:ea typeface="+mn-ea"/>
                <a:cs typeface="+mn-cs"/>
              </a:rPr>
              <a:t>th</a:t>
            </a:r>
            <a:r>
              <a:rPr kumimoji="0" lang="en-US" sz="1800" b="0" i="0" u="none" strike="noStrike" kern="1200" cap="none" spc="0" normalizeH="0" baseline="0" noProof="0" dirty="0">
                <a:ln>
                  <a:noFill/>
                </a:ln>
                <a:solidFill>
                  <a:srgbClr val="FF0000"/>
                </a:solidFill>
                <a:effectLst/>
                <a:uLnTx/>
                <a:uFillTx/>
                <a:latin typeface="Georgia" panose="02040502050405020303"/>
                <a:ea typeface="+mn-ea"/>
                <a:cs typeface="+mn-cs"/>
              </a:rPr>
              <a:t> to sign off. </a:t>
            </a:r>
          </a:p>
        </p:txBody>
      </p:sp>
    </p:spTree>
    <p:extLst>
      <p:ext uri="{BB962C8B-B14F-4D97-AF65-F5344CB8AC3E}">
        <p14:creationId xmlns:p14="http://schemas.microsoft.com/office/powerpoint/2010/main" val="404407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E170-920A-05E1-43EA-EA6FB06D1ED0}"/>
              </a:ext>
            </a:extLst>
          </p:cNvPr>
          <p:cNvSpPr>
            <a:spLocks noGrp="1"/>
          </p:cNvSpPr>
          <p:nvPr>
            <p:ph type="title"/>
          </p:nvPr>
        </p:nvSpPr>
        <p:spPr/>
        <p:txBody>
          <a:bodyPr/>
          <a:lstStyle/>
          <a:p>
            <a:r>
              <a:rPr lang="en-US" dirty="0"/>
              <a:t>New Features</a:t>
            </a:r>
          </a:p>
        </p:txBody>
      </p:sp>
      <p:sp>
        <p:nvSpPr>
          <p:cNvPr id="3" name="Content Placeholder 2">
            <a:extLst>
              <a:ext uri="{FF2B5EF4-FFF2-40B4-BE49-F238E27FC236}">
                <a16:creationId xmlns:a16="http://schemas.microsoft.com/office/drawing/2014/main" id="{311F1C2C-3884-148F-D789-B6569AE0136B}"/>
              </a:ext>
            </a:extLst>
          </p:cNvPr>
          <p:cNvSpPr>
            <a:spLocks noGrp="1"/>
          </p:cNvSpPr>
          <p:nvPr>
            <p:ph sz="half" idx="1"/>
          </p:nvPr>
        </p:nvSpPr>
        <p:spPr>
          <a:xfrm>
            <a:off x="441063" y="1377051"/>
            <a:ext cx="5257800" cy="4351338"/>
          </a:xfrm>
        </p:spPr>
        <p:txBody>
          <a:bodyPr/>
          <a:lstStyle/>
          <a:p>
            <a:r>
              <a:rPr lang="en-US" dirty="0"/>
              <a:t>Research/Away Status</a:t>
            </a:r>
          </a:p>
          <a:p>
            <a:pPr marL="457200" lvl="1" indent="0">
              <a:buNone/>
            </a:pPr>
            <a:endParaRPr lang="en-US" dirty="0"/>
          </a:p>
          <a:p>
            <a:endParaRPr lang="en-US" dirty="0"/>
          </a:p>
        </p:txBody>
      </p:sp>
      <p:sp>
        <p:nvSpPr>
          <p:cNvPr id="4" name="Content Placeholder 3">
            <a:extLst>
              <a:ext uri="{FF2B5EF4-FFF2-40B4-BE49-F238E27FC236}">
                <a16:creationId xmlns:a16="http://schemas.microsoft.com/office/drawing/2014/main" id="{F6C53892-7C19-ABCE-373E-4E48CBBA6EAE}"/>
              </a:ext>
            </a:extLst>
          </p:cNvPr>
          <p:cNvSpPr>
            <a:spLocks noGrp="1"/>
          </p:cNvSpPr>
          <p:nvPr>
            <p:ph sz="half" idx="2"/>
          </p:nvPr>
        </p:nvSpPr>
        <p:spPr>
          <a:xfrm>
            <a:off x="6096000" y="1377051"/>
            <a:ext cx="5257800" cy="4351338"/>
          </a:xfrm>
        </p:spPr>
        <p:txBody>
          <a:bodyPr/>
          <a:lstStyle/>
          <a:p>
            <a:r>
              <a:rPr lang="en-US" dirty="0"/>
              <a:t>Red Flags</a:t>
            </a:r>
          </a:p>
          <a:p>
            <a:pPr marL="457200" lvl="1" indent="0">
              <a:buNone/>
            </a:pPr>
            <a:endParaRPr lang="en-US" dirty="0"/>
          </a:p>
          <a:p>
            <a:pPr lvl="1"/>
            <a:endParaRPr lang="en-US" dirty="0"/>
          </a:p>
        </p:txBody>
      </p:sp>
      <p:pic>
        <p:nvPicPr>
          <p:cNvPr id="5" name="Picture 4">
            <a:extLst>
              <a:ext uri="{FF2B5EF4-FFF2-40B4-BE49-F238E27FC236}">
                <a16:creationId xmlns:a16="http://schemas.microsoft.com/office/drawing/2014/main" id="{1BBDB0A1-3D44-EFC6-3FC4-B72CE81F824D}"/>
              </a:ext>
            </a:extLst>
          </p:cNvPr>
          <p:cNvPicPr>
            <a:picLocks noChangeAspect="1"/>
          </p:cNvPicPr>
          <p:nvPr/>
        </p:nvPicPr>
        <p:blipFill rotWithShape="1">
          <a:blip r:embed="rId2"/>
          <a:srcRect l="9677"/>
          <a:stretch/>
        </p:blipFill>
        <p:spPr>
          <a:xfrm>
            <a:off x="5408764" y="3240717"/>
            <a:ext cx="6635471" cy="2240232"/>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0C3F13C-6FB1-4874-A153-3F3BB64EDD1A}"/>
              </a:ext>
            </a:extLst>
          </p:cNvPr>
          <p:cNvPicPr>
            <a:picLocks noChangeAspect="1"/>
          </p:cNvPicPr>
          <p:nvPr/>
        </p:nvPicPr>
        <p:blipFill>
          <a:blip r:embed="rId3"/>
          <a:stretch>
            <a:fillRect/>
          </a:stretch>
        </p:blipFill>
        <p:spPr>
          <a:xfrm>
            <a:off x="838200" y="2702614"/>
            <a:ext cx="3923783" cy="3136547"/>
          </a:xfrm>
          <a:prstGeom prst="rect">
            <a:avLst/>
          </a:prstGeom>
          <a:ln>
            <a:noFill/>
          </a:ln>
          <a:effectLst>
            <a:outerShdw blurRad="190500" algn="tl" rotWithShape="0">
              <a:srgbClr val="000000">
                <a:alpha val="70000"/>
              </a:srgbClr>
            </a:outerShdw>
          </a:effectLst>
        </p:spPr>
      </p:pic>
      <p:cxnSp>
        <p:nvCxnSpPr>
          <p:cNvPr id="16" name="Straight Arrow Connector 15">
            <a:extLst>
              <a:ext uri="{FF2B5EF4-FFF2-40B4-BE49-F238E27FC236}">
                <a16:creationId xmlns:a16="http://schemas.microsoft.com/office/drawing/2014/main" id="{50A5F4B9-26F7-B424-CB97-9E28AF79C259}"/>
              </a:ext>
            </a:extLst>
          </p:cNvPr>
          <p:cNvCxnSpPr>
            <a:cxnSpLocks/>
          </p:cNvCxnSpPr>
          <p:nvPr/>
        </p:nvCxnSpPr>
        <p:spPr>
          <a:xfrm>
            <a:off x="6377796" y="1843088"/>
            <a:ext cx="0" cy="26701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4057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38769-7EBF-BA10-289A-B5CC61E1BD67}"/>
              </a:ext>
            </a:extLst>
          </p:cNvPr>
          <p:cNvSpPr>
            <a:spLocks noGrp="1"/>
          </p:cNvSpPr>
          <p:nvPr>
            <p:ph type="title"/>
          </p:nvPr>
        </p:nvSpPr>
        <p:spPr/>
        <p:txBody>
          <a:bodyPr/>
          <a:lstStyle/>
          <a:p>
            <a:r>
              <a:rPr lang="en-US" dirty="0"/>
              <a:t>Unusual Situations</a:t>
            </a:r>
          </a:p>
        </p:txBody>
      </p:sp>
      <p:sp>
        <p:nvSpPr>
          <p:cNvPr id="3" name="Content Placeholder 2">
            <a:extLst>
              <a:ext uri="{FF2B5EF4-FFF2-40B4-BE49-F238E27FC236}">
                <a16:creationId xmlns:a16="http://schemas.microsoft.com/office/drawing/2014/main" id="{27AA673A-AF78-CC38-D40F-CCBB27AA8F71}"/>
              </a:ext>
            </a:extLst>
          </p:cNvPr>
          <p:cNvSpPr>
            <a:spLocks noGrp="1"/>
          </p:cNvSpPr>
          <p:nvPr>
            <p:ph idx="1"/>
          </p:nvPr>
        </p:nvSpPr>
        <p:spPr>
          <a:xfrm>
            <a:off x="915190" y="1030515"/>
            <a:ext cx="10912737" cy="5312228"/>
          </a:xfrm>
        </p:spPr>
        <p:txBody>
          <a:bodyPr>
            <a:normAutofit fontScale="92500" lnSpcReduction="20000"/>
          </a:bodyPr>
          <a:lstStyle/>
          <a:p>
            <a:pPr>
              <a:lnSpc>
                <a:spcPct val="120000"/>
              </a:lnSpc>
            </a:pPr>
            <a:r>
              <a:rPr lang="en-US" dirty="0"/>
              <a:t>Extended Leave/Away Time</a:t>
            </a:r>
          </a:p>
          <a:p>
            <a:pPr lvl="1">
              <a:lnSpc>
                <a:spcPct val="120000"/>
              </a:lnSpc>
            </a:pPr>
            <a:r>
              <a:rPr kumimoji="0" lang="en-US" sz="2400" i="0" u="none" strike="noStrike" kern="1200" cap="none" spc="0" normalizeH="0" baseline="0" noProof="0" dirty="0">
                <a:ln>
                  <a:noFill/>
                </a:ln>
                <a:solidFill>
                  <a:srgbClr val="363736"/>
                </a:solidFill>
                <a:effectLst/>
                <a:uLnTx/>
                <a:uFillTx/>
                <a:latin typeface="Georgia" panose="02040502050405020303"/>
                <a:ea typeface="+mn-ea"/>
                <a:cs typeface="+mn-cs"/>
              </a:rPr>
              <a:t>Program Director must send a letter</a:t>
            </a:r>
          </a:p>
          <a:p>
            <a:pPr lvl="2">
              <a:lnSpc>
                <a:spcPct val="120000"/>
              </a:lnSpc>
            </a:pPr>
            <a:r>
              <a:rPr lang="en-US" dirty="0">
                <a:solidFill>
                  <a:srgbClr val="363736"/>
                </a:solidFill>
                <a:latin typeface="Georgia" panose="02040502050405020303"/>
              </a:rPr>
              <a:t>Remediation Plan</a:t>
            </a:r>
            <a:endParaRPr lang="en-US" dirty="0"/>
          </a:p>
          <a:p>
            <a:pPr lvl="1">
              <a:lnSpc>
                <a:spcPct val="120000"/>
              </a:lnSpc>
            </a:pPr>
            <a:endParaRPr lang="en-US" dirty="0"/>
          </a:p>
          <a:p>
            <a:pPr>
              <a:lnSpc>
                <a:spcPct val="120000"/>
              </a:lnSpc>
            </a:pPr>
            <a:r>
              <a:rPr lang="en-US" dirty="0">
                <a:latin typeface="Georgia" panose="02040502050405020303"/>
              </a:rPr>
              <a:t>Late Cycle Residents and Late Graduates</a:t>
            </a:r>
          </a:p>
          <a:p>
            <a:pPr lvl="1">
              <a:lnSpc>
                <a:spcPct val="120000"/>
              </a:lnSpc>
            </a:pPr>
            <a:r>
              <a:rPr lang="en-US" dirty="0">
                <a:latin typeface="Georgia" panose="02040502050405020303"/>
              </a:rPr>
              <a:t>2 Letters</a:t>
            </a:r>
          </a:p>
          <a:p>
            <a:pPr marL="1371600" lvl="2" indent="-457200">
              <a:lnSpc>
                <a:spcPct val="120000"/>
              </a:lnSpc>
              <a:buFont typeface="+mj-lt"/>
              <a:buAutoNum type="arabicPeriod"/>
            </a:pPr>
            <a:r>
              <a:rPr lang="en-US" dirty="0">
                <a:latin typeface="Georgia" panose="02040502050405020303"/>
              </a:rPr>
              <a:t>Introducing Resident</a:t>
            </a:r>
          </a:p>
          <a:p>
            <a:pPr marL="1371600" lvl="2" indent="-457200">
              <a:lnSpc>
                <a:spcPct val="120000"/>
              </a:lnSpc>
              <a:buFont typeface="+mj-lt"/>
              <a:buAutoNum type="arabicPeriod"/>
            </a:pPr>
            <a:r>
              <a:rPr lang="en-US" dirty="0">
                <a:latin typeface="Georgia" panose="02040502050405020303"/>
              </a:rPr>
              <a:t>First Line Verification from previous programs</a:t>
            </a:r>
            <a:br>
              <a:rPr lang="en-US" dirty="0">
                <a:latin typeface="Georgia" panose="02040502050405020303"/>
              </a:rPr>
            </a:br>
            <a:endParaRPr lang="en-US" dirty="0">
              <a:latin typeface="Georgia" panose="02040502050405020303"/>
            </a:endParaRPr>
          </a:p>
          <a:p>
            <a:pPr>
              <a:lnSpc>
                <a:spcPct val="120000"/>
              </a:lnSpc>
            </a:pPr>
            <a:r>
              <a:rPr lang="en-US" dirty="0">
                <a:latin typeface="Georgia" panose="02040502050405020303"/>
              </a:rPr>
              <a:t>Prematurely Leaving Resident</a:t>
            </a:r>
          </a:p>
          <a:p>
            <a:pPr lvl="1">
              <a:lnSpc>
                <a:spcPct val="120000"/>
              </a:lnSpc>
            </a:pPr>
            <a:r>
              <a:rPr lang="en-US" dirty="0">
                <a:latin typeface="Georgia" panose="02040502050405020303"/>
              </a:rPr>
              <a:t>Fill out RRA Forms + Form 3</a:t>
            </a:r>
          </a:p>
          <a:p>
            <a:pPr lvl="1">
              <a:lnSpc>
                <a:spcPct val="120000"/>
              </a:lnSpc>
            </a:pPr>
            <a:r>
              <a:rPr lang="en-US" dirty="0">
                <a:latin typeface="Georgia" panose="02040502050405020303"/>
              </a:rPr>
              <a:t>PD Sign Off</a:t>
            </a:r>
          </a:p>
          <a:p>
            <a:pPr lvl="1">
              <a:lnSpc>
                <a:spcPct val="120000"/>
              </a:lnSpc>
            </a:pPr>
            <a:r>
              <a:rPr lang="en-US" dirty="0">
                <a:latin typeface="Georgia" panose="02040502050405020303"/>
              </a:rPr>
              <a:t>Resident will be automatically marked inactive</a:t>
            </a:r>
          </a:p>
          <a:p>
            <a:pPr>
              <a:lnSpc>
                <a:spcPct val="120000"/>
              </a:lnSpc>
            </a:pPr>
            <a:endParaRPr lang="en-US" dirty="0"/>
          </a:p>
          <a:p>
            <a:endParaRPr lang="en-US" dirty="0"/>
          </a:p>
        </p:txBody>
      </p:sp>
    </p:spTree>
    <p:extLst>
      <p:ext uri="{BB962C8B-B14F-4D97-AF65-F5344CB8AC3E}">
        <p14:creationId xmlns:p14="http://schemas.microsoft.com/office/powerpoint/2010/main" val="9047017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C016-16EF-885E-6BC5-82B19C232691}"/>
              </a:ext>
            </a:extLst>
          </p:cNvPr>
          <p:cNvSpPr>
            <a:spLocks noGrp="1"/>
          </p:cNvSpPr>
          <p:nvPr>
            <p:ph type="title"/>
          </p:nvPr>
        </p:nvSpPr>
        <p:spPr/>
        <p:txBody>
          <a:bodyPr/>
          <a:lstStyle/>
          <a:p>
            <a:r>
              <a:rPr lang="en-US"/>
              <a:t>RRA Program Coordinator Steps:</a:t>
            </a:r>
          </a:p>
        </p:txBody>
      </p:sp>
      <p:sp>
        <p:nvSpPr>
          <p:cNvPr id="3" name="Content Placeholder 2">
            <a:extLst>
              <a:ext uri="{FF2B5EF4-FFF2-40B4-BE49-F238E27FC236}">
                <a16:creationId xmlns:a16="http://schemas.microsoft.com/office/drawing/2014/main" id="{3FCFA490-021D-A9F5-4BD2-9410731E24E9}"/>
              </a:ext>
            </a:extLst>
          </p:cNvPr>
          <p:cNvSpPr>
            <a:spLocks noGrp="1"/>
          </p:cNvSpPr>
          <p:nvPr>
            <p:ph idx="1"/>
          </p:nvPr>
        </p:nvSpPr>
        <p:spPr>
          <a:xfrm>
            <a:off x="441063" y="1402930"/>
            <a:ext cx="10912737" cy="4799507"/>
          </a:xfrm>
        </p:spPr>
        <p:txBody>
          <a:bodyPr>
            <a:normAutofit/>
          </a:bodyPr>
          <a:lstStyle/>
          <a:p>
            <a:pPr marL="514350" indent="-514350">
              <a:lnSpc>
                <a:spcPct val="100000"/>
              </a:lnSpc>
              <a:buFont typeface="+mj-lt"/>
              <a:buAutoNum type="arabicPeriod"/>
            </a:pPr>
            <a:r>
              <a:rPr lang="en-US" dirty="0"/>
              <a:t>Login to www.abos.org/r</a:t>
            </a:r>
          </a:p>
          <a:p>
            <a:pPr marL="514350" indent="-514350">
              <a:lnSpc>
                <a:spcPct val="100000"/>
              </a:lnSpc>
              <a:buFont typeface="+mj-lt"/>
              <a:buAutoNum type="arabicPeriod"/>
            </a:pPr>
            <a:r>
              <a:rPr lang="en-US" dirty="0"/>
              <a:t>Confirm your Resident List is correct</a:t>
            </a:r>
          </a:p>
          <a:p>
            <a:pPr marL="514350" indent="-514350">
              <a:lnSpc>
                <a:spcPct val="100000"/>
              </a:lnSpc>
              <a:buFont typeface="+mj-lt"/>
              <a:buAutoNum type="arabicPeriod"/>
            </a:pPr>
            <a:r>
              <a:rPr lang="en-US" dirty="0"/>
              <a:t>Fill out form/s for each resident</a:t>
            </a:r>
          </a:p>
          <a:p>
            <a:pPr marL="971550" lvl="1" indent="-514350">
              <a:lnSpc>
                <a:spcPct val="100000"/>
              </a:lnSpc>
              <a:buFont typeface="+mj-lt"/>
              <a:buAutoNum type="arabicPeriod"/>
            </a:pPr>
            <a:r>
              <a:rPr lang="en-US" dirty="0"/>
              <a:t>PGY Dependent</a:t>
            </a:r>
          </a:p>
          <a:p>
            <a:pPr marL="514350" indent="-514350">
              <a:lnSpc>
                <a:spcPct val="100000"/>
              </a:lnSpc>
              <a:buFont typeface="+mj-lt"/>
              <a:buAutoNum type="arabicPeriod"/>
            </a:pPr>
            <a:r>
              <a:rPr lang="en-US" dirty="0"/>
              <a:t>Contact your PD to Sign Off</a:t>
            </a:r>
          </a:p>
          <a:p>
            <a:pPr marL="971550" lvl="1" indent="-514350">
              <a:lnSpc>
                <a:spcPct val="100000"/>
              </a:lnSpc>
              <a:buFont typeface="+mj-lt"/>
              <a:buAutoNum type="arabicPeriod"/>
            </a:pPr>
            <a:r>
              <a:rPr lang="en-US" dirty="0"/>
              <a:t>PD Form 1a/2a Total Report</a:t>
            </a:r>
          </a:p>
          <a:p>
            <a:pPr marL="971550" lvl="1" indent="-514350">
              <a:lnSpc>
                <a:spcPct val="100000"/>
              </a:lnSpc>
              <a:buFont typeface="+mj-lt"/>
              <a:buAutoNum type="arabicPeriod"/>
            </a:pPr>
            <a:r>
              <a:rPr lang="en-US" dirty="0"/>
              <a:t>PD Signs off on each individual Form 3 for every leaving/graduating resident. </a:t>
            </a:r>
          </a:p>
          <a:p>
            <a:pPr lvl="2">
              <a:lnSpc>
                <a:spcPct val="100000"/>
              </a:lnSpc>
            </a:pPr>
            <a:r>
              <a:rPr lang="en-US" dirty="0"/>
              <a:t>Your PD cannot sign off until you have completed all forms. </a:t>
            </a:r>
          </a:p>
        </p:txBody>
      </p:sp>
    </p:spTree>
    <p:extLst>
      <p:ext uri="{BB962C8B-B14F-4D97-AF65-F5344CB8AC3E}">
        <p14:creationId xmlns:p14="http://schemas.microsoft.com/office/powerpoint/2010/main" val="2853347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374D4-A024-AA1B-311B-19A46D51DD6E}"/>
              </a:ext>
            </a:extLst>
          </p:cNvPr>
          <p:cNvSpPr>
            <a:spLocks noGrp="1"/>
          </p:cNvSpPr>
          <p:nvPr>
            <p:ph type="title"/>
          </p:nvPr>
        </p:nvSpPr>
        <p:spPr/>
        <p:txBody>
          <a:bodyPr/>
          <a:lstStyle/>
          <a:p>
            <a:r>
              <a:rPr lang="en-US" dirty="0"/>
              <a:t>ABOS Residency Activities Portal</a:t>
            </a:r>
          </a:p>
        </p:txBody>
      </p:sp>
      <p:sp>
        <p:nvSpPr>
          <p:cNvPr id="3" name="Text Placeholder 2">
            <a:extLst>
              <a:ext uri="{FF2B5EF4-FFF2-40B4-BE49-F238E27FC236}">
                <a16:creationId xmlns:a16="http://schemas.microsoft.com/office/drawing/2014/main" id="{5A8F3790-0D26-630D-8BD0-C9F6455EBC97}"/>
              </a:ext>
            </a:extLst>
          </p:cNvPr>
          <p:cNvSpPr>
            <a:spLocks noGrp="1"/>
          </p:cNvSpPr>
          <p:nvPr>
            <p:ph type="body" idx="1"/>
          </p:nvPr>
        </p:nvSpPr>
        <p:spPr/>
        <p:txBody>
          <a:bodyPr/>
          <a:lstStyle/>
          <a:p>
            <a:r>
              <a:rPr lang="en-US" dirty="0"/>
              <a:t>Coordinator To-Dos!</a:t>
            </a:r>
          </a:p>
        </p:txBody>
      </p:sp>
    </p:spTree>
    <p:extLst>
      <p:ext uri="{BB962C8B-B14F-4D97-AF65-F5344CB8AC3E}">
        <p14:creationId xmlns:p14="http://schemas.microsoft.com/office/powerpoint/2010/main" val="1763706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F654-11DD-3A56-AD59-3C5E0733384C}"/>
              </a:ext>
            </a:extLst>
          </p:cNvPr>
          <p:cNvSpPr>
            <a:spLocks noGrp="1"/>
          </p:cNvSpPr>
          <p:nvPr>
            <p:ph type="title"/>
          </p:nvPr>
        </p:nvSpPr>
        <p:spPr/>
        <p:txBody>
          <a:bodyPr anchor="t">
            <a:normAutofit/>
          </a:bodyPr>
          <a:lstStyle/>
          <a:p>
            <a:r>
              <a:rPr lang="en-US" sz="3700" dirty="0"/>
              <a:t>ABOS Program Coordinator Quick Guide</a:t>
            </a:r>
          </a:p>
        </p:txBody>
      </p:sp>
      <p:graphicFrame>
        <p:nvGraphicFramePr>
          <p:cNvPr id="25" name="Content Placeholder 2">
            <a:extLst>
              <a:ext uri="{FF2B5EF4-FFF2-40B4-BE49-F238E27FC236}">
                <a16:creationId xmlns:a16="http://schemas.microsoft.com/office/drawing/2014/main" id="{1042FDE2-2264-AD1E-D466-9EED709382FC}"/>
              </a:ext>
            </a:extLst>
          </p:cNvPr>
          <p:cNvGraphicFramePr>
            <a:graphicFrameLocks noGrp="1"/>
          </p:cNvGraphicFramePr>
          <p:nvPr>
            <p:ph idx="1"/>
          </p:nvPr>
        </p:nvGraphicFramePr>
        <p:xfrm>
          <a:off x="441325" y="1443562"/>
          <a:ext cx="109124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8B27B6BC-57EE-BFD1-DB94-7050C4E69083}"/>
              </a:ext>
            </a:extLst>
          </p:cNvPr>
          <p:cNvSpPr>
            <a:spLocks noGrp="1"/>
          </p:cNvSpPr>
          <p:nvPr>
            <p:ph type="body" sz="quarter" idx="13"/>
          </p:nvPr>
        </p:nvSpPr>
        <p:spPr/>
        <p:txBody>
          <a:bodyPr/>
          <a:lstStyle/>
          <a:p>
            <a:r>
              <a:rPr lang="en-US" dirty="0"/>
              <a:t>ABOS Residency Activities Portal: www.abos.org/r</a:t>
            </a:r>
          </a:p>
        </p:txBody>
      </p:sp>
    </p:spTree>
    <p:extLst>
      <p:ext uri="{BB962C8B-B14F-4D97-AF65-F5344CB8AC3E}">
        <p14:creationId xmlns:p14="http://schemas.microsoft.com/office/powerpoint/2010/main" val="170676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D1B2-4EFF-DE03-5541-61BC0D1B1B4F}"/>
              </a:ext>
            </a:extLst>
          </p:cNvPr>
          <p:cNvSpPr>
            <a:spLocks noGrp="1"/>
          </p:cNvSpPr>
          <p:nvPr>
            <p:ph type="title"/>
          </p:nvPr>
        </p:nvSpPr>
        <p:spPr/>
        <p:txBody>
          <a:bodyPr>
            <a:normAutofit/>
          </a:bodyPr>
          <a:lstStyle/>
          <a:p>
            <a:r>
              <a:rPr lang="en-US" dirty="0"/>
              <a:t>Maintain Resident List</a:t>
            </a:r>
          </a:p>
        </p:txBody>
      </p:sp>
      <p:sp>
        <p:nvSpPr>
          <p:cNvPr id="3" name="Content Placeholder 2">
            <a:extLst>
              <a:ext uri="{FF2B5EF4-FFF2-40B4-BE49-F238E27FC236}">
                <a16:creationId xmlns:a16="http://schemas.microsoft.com/office/drawing/2014/main" id="{D267F740-C7F8-3A8E-9BC8-D052841A80D5}"/>
              </a:ext>
            </a:extLst>
          </p:cNvPr>
          <p:cNvSpPr>
            <a:spLocks noGrp="1"/>
          </p:cNvSpPr>
          <p:nvPr>
            <p:ph sz="half" idx="1"/>
          </p:nvPr>
        </p:nvSpPr>
        <p:spPr>
          <a:xfrm>
            <a:off x="239458" y="1394304"/>
            <a:ext cx="5557171" cy="4351338"/>
          </a:xfrm>
        </p:spPr>
        <p:txBody>
          <a:bodyPr>
            <a:normAutofit/>
          </a:bodyPr>
          <a:lstStyle/>
          <a:p>
            <a:pPr>
              <a:lnSpc>
                <a:spcPct val="110000"/>
              </a:lnSpc>
            </a:pPr>
            <a:r>
              <a:rPr lang="en-US" dirty="0"/>
              <a:t>Enter incoming Residents as PGY-0s by June 30</a:t>
            </a:r>
          </a:p>
          <a:p>
            <a:pPr>
              <a:lnSpc>
                <a:spcPct val="110000"/>
              </a:lnSpc>
            </a:pPr>
            <a:r>
              <a:rPr lang="en-US" dirty="0"/>
              <a:t>Maintain List throughout year</a:t>
            </a:r>
          </a:p>
          <a:p>
            <a:pPr marL="457200" lvl="1" indent="0">
              <a:buNone/>
            </a:pPr>
            <a:endParaRPr lang="en-US" dirty="0"/>
          </a:p>
        </p:txBody>
      </p:sp>
      <p:grpSp>
        <p:nvGrpSpPr>
          <p:cNvPr id="8" name="Group 7">
            <a:extLst>
              <a:ext uri="{FF2B5EF4-FFF2-40B4-BE49-F238E27FC236}">
                <a16:creationId xmlns:a16="http://schemas.microsoft.com/office/drawing/2014/main" id="{80C96A7D-56F6-5476-9528-D112233A2F7C}"/>
              </a:ext>
            </a:extLst>
          </p:cNvPr>
          <p:cNvGrpSpPr/>
          <p:nvPr/>
        </p:nvGrpSpPr>
        <p:grpSpPr>
          <a:xfrm>
            <a:off x="88584" y="6095321"/>
            <a:ext cx="704958" cy="704958"/>
            <a:chOff x="488089" y="1235724"/>
            <a:chExt cx="704958" cy="704958"/>
          </a:xfrm>
        </p:grpSpPr>
        <p:sp>
          <p:nvSpPr>
            <p:cNvPr id="9" name="Oval 8">
              <a:extLst>
                <a:ext uri="{FF2B5EF4-FFF2-40B4-BE49-F238E27FC236}">
                  <a16:creationId xmlns:a16="http://schemas.microsoft.com/office/drawing/2014/main" id="{1ABD6E0E-42A6-776E-A02F-66288D6A5607}"/>
                </a:ext>
              </a:extLst>
            </p:cNvPr>
            <p:cNvSpPr/>
            <p:nvPr/>
          </p:nvSpPr>
          <p:spPr>
            <a:xfrm>
              <a:off x="488089" y="1235724"/>
              <a:ext cx="704958" cy="704958"/>
            </a:xfrm>
            <a:prstGeom prst="ellipse">
              <a:avLst/>
            </a:prstGeom>
            <a:solidFill>
              <a:schemeClr val="tx2"/>
            </a:solidFill>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en-US"/>
            </a:p>
          </p:txBody>
        </p:sp>
        <p:sp>
          <p:nvSpPr>
            <p:cNvPr id="10" name="Oval 4">
              <a:extLst>
                <a:ext uri="{FF2B5EF4-FFF2-40B4-BE49-F238E27FC236}">
                  <a16:creationId xmlns:a16="http://schemas.microsoft.com/office/drawing/2014/main" id="{DAC51FE0-F596-BDAE-17A5-A3E54B514D3F}"/>
                </a:ext>
              </a:extLst>
            </p:cNvPr>
            <p:cNvSpPr txBox="1"/>
            <p:nvPr/>
          </p:nvSpPr>
          <p:spPr>
            <a:xfrm>
              <a:off x="591328" y="1338963"/>
              <a:ext cx="498480" cy="4984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4961" tIns="12700" rIns="54961" bIns="12700" numCol="1" spcCol="1270" anchor="ctr" anchorCtr="0">
              <a:noAutofit/>
            </a:bodyPr>
            <a:lstStyle/>
            <a:p>
              <a:pPr marL="0" lvl="0" indent="0" algn="ctr" defTabSz="1600200">
                <a:lnSpc>
                  <a:spcPct val="90000"/>
                </a:lnSpc>
                <a:spcBef>
                  <a:spcPct val="0"/>
                </a:spcBef>
                <a:spcAft>
                  <a:spcPct val="35000"/>
                </a:spcAft>
                <a:buNone/>
              </a:pPr>
              <a:r>
                <a:rPr lang="en-US" sz="3600" kern="1200"/>
                <a:t>1</a:t>
              </a:r>
            </a:p>
          </p:txBody>
        </p:sp>
      </p:grpSp>
      <p:pic>
        <p:nvPicPr>
          <p:cNvPr id="7" name="Picture 6">
            <a:extLst>
              <a:ext uri="{FF2B5EF4-FFF2-40B4-BE49-F238E27FC236}">
                <a16:creationId xmlns:a16="http://schemas.microsoft.com/office/drawing/2014/main" id="{40C05C48-2863-B748-98F2-440EC3F0C447}"/>
              </a:ext>
            </a:extLst>
          </p:cNvPr>
          <p:cNvPicPr>
            <a:picLocks noChangeAspect="1"/>
          </p:cNvPicPr>
          <p:nvPr/>
        </p:nvPicPr>
        <p:blipFill>
          <a:blip r:embed="rId2"/>
          <a:stretch>
            <a:fillRect/>
          </a:stretch>
        </p:blipFill>
        <p:spPr>
          <a:xfrm>
            <a:off x="5952464" y="912925"/>
            <a:ext cx="5557171" cy="2018406"/>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75BABDB0-3225-3D7F-517A-9B6B709CE7AD}"/>
              </a:ext>
            </a:extLst>
          </p:cNvPr>
          <p:cNvPicPr>
            <a:picLocks noChangeAspect="1"/>
          </p:cNvPicPr>
          <p:nvPr/>
        </p:nvPicPr>
        <p:blipFill>
          <a:blip r:embed="rId3"/>
          <a:stretch>
            <a:fillRect/>
          </a:stretch>
        </p:blipFill>
        <p:spPr>
          <a:xfrm>
            <a:off x="6739466" y="3073532"/>
            <a:ext cx="3983168" cy="31034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524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F4AD-8C67-A05E-7093-979801D4C99C}"/>
              </a:ext>
            </a:extLst>
          </p:cNvPr>
          <p:cNvSpPr>
            <a:spLocks noGrp="1"/>
          </p:cNvSpPr>
          <p:nvPr>
            <p:ph type="title"/>
          </p:nvPr>
        </p:nvSpPr>
        <p:spPr/>
        <p:txBody>
          <a:bodyPr/>
          <a:lstStyle/>
          <a:p>
            <a:r>
              <a:rPr lang="en-US"/>
              <a:t>Maintain Faculty List</a:t>
            </a:r>
          </a:p>
        </p:txBody>
      </p:sp>
      <p:sp>
        <p:nvSpPr>
          <p:cNvPr id="3" name="Content Placeholder 2">
            <a:extLst>
              <a:ext uri="{FF2B5EF4-FFF2-40B4-BE49-F238E27FC236}">
                <a16:creationId xmlns:a16="http://schemas.microsoft.com/office/drawing/2014/main" id="{AF43ECC3-178F-7D76-3B1A-07AAE1590DC5}"/>
              </a:ext>
            </a:extLst>
          </p:cNvPr>
          <p:cNvSpPr>
            <a:spLocks noGrp="1"/>
          </p:cNvSpPr>
          <p:nvPr>
            <p:ph sz="half" idx="1"/>
          </p:nvPr>
        </p:nvSpPr>
        <p:spPr>
          <a:xfrm>
            <a:off x="441063" y="1646255"/>
            <a:ext cx="5257800" cy="4351338"/>
          </a:xfrm>
        </p:spPr>
        <p:txBody>
          <a:bodyPr>
            <a:normAutofit/>
          </a:bodyPr>
          <a:lstStyle/>
          <a:p>
            <a:pPr algn="l">
              <a:lnSpc>
                <a:spcPct val="120000"/>
              </a:lnSpc>
            </a:pPr>
            <a:r>
              <a:rPr lang="en-US" sz="3100" i="0" dirty="0">
                <a:solidFill>
                  <a:srgbClr val="222222"/>
                </a:solidFill>
                <a:effectLst/>
              </a:rPr>
              <a:t>How to Use the ABOS Faculty Tab:</a:t>
            </a:r>
          </a:p>
          <a:p>
            <a:pPr marL="914400" lvl="1" indent="-457200">
              <a:lnSpc>
                <a:spcPct val="120000"/>
              </a:lnSpc>
              <a:buFont typeface="+mj-lt"/>
              <a:buAutoNum type="arabicPeriod"/>
            </a:pPr>
            <a:r>
              <a:rPr lang="en-US" sz="2300" i="0" dirty="0">
                <a:solidFill>
                  <a:srgbClr val="222222"/>
                </a:solidFill>
                <a:effectLst/>
              </a:rPr>
              <a:t>Put only faculty you want to use as ABOS KSB Evaluators</a:t>
            </a:r>
          </a:p>
          <a:p>
            <a:pPr marL="914400" lvl="1" indent="-457200">
              <a:lnSpc>
                <a:spcPct val="120000"/>
              </a:lnSpc>
              <a:buFont typeface="+mj-lt"/>
              <a:buAutoNum type="arabicPeriod"/>
            </a:pPr>
            <a:r>
              <a:rPr lang="en-US" sz="2300" b="1" i="0" dirty="0">
                <a:solidFill>
                  <a:srgbClr val="222222"/>
                </a:solidFill>
                <a:effectLst/>
              </a:rPr>
              <a:t>Contact Preference </a:t>
            </a:r>
            <a:endParaRPr lang="en-US" sz="2300" b="1" dirty="0">
              <a:solidFill>
                <a:srgbClr val="222222"/>
              </a:solidFill>
            </a:endParaRPr>
          </a:p>
          <a:p>
            <a:pPr marL="914400" lvl="1" indent="-457200">
              <a:lnSpc>
                <a:spcPct val="120000"/>
              </a:lnSpc>
              <a:buFont typeface="+mj-lt"/>
              <a:buAutoNum type="arabicPeriod"/>
            </a:pPr>
            <a:r>
              <a:rPr lang="en-US" sz="2300" i="0" dirty="0">
                <a:solidFill>
                  <a:srgbClr val="222222"/>
                </a:solidFill>
                <a:effectLst/>
              </a:rPr>
              <a:t>Review and confirm list of faculty/attendings on ADS</a:t>
            </a:r>
          </a:p>
          <a:p>
            <a:pPr marL="914400" lvl="1" indent="-457200">
              <a:lnSpc>
                <a:spcPct val="120000"/>
              </a:lnSpc>
              <a:buFont typeface="+mj-lt"/>
              <a:buAutoNum type="arabicPeriod"/>
            </a:pPr>
            <a:r>
              <a:rPr lang="en-US" sz="2300" dirty="0">
                <a:solidFill>
                  <a:srgbClr val="222222"/>
                </a:solidFill>
              </a:rPr>
              <a:t>Match name</a:t>
            </a:r>
            <a:r>
              <a:rPr lang="en-US" sz="2300" i="0" dirty="0">
                <a:solidFill>
                  <a:srgbClr val="222222"/>
                </a:solidFill>
                <a:effectLst/>
              </a:rPr>
              <a:t> with ACGME ADS </a:t>
            </a:r>
          </a:p>
          <a:p>
            <a:pPr marL="0" indent="0">
              <a:buNone/>
            </a:pPr>
            <a:endParaRPr lang="en-US" dirty="0"/>
          </a:p>
        </p:txBody>
      </p:sp>
      <p:grpSp>
        <p:nvGrpSpPr>
          <p:cNvPr id="4" name="Group 3">
            <a:extLst>
              <a:ext uri="{FF2B5EF4-FFF2-40B4-BE49-F238E27FC236}">
                <a16:creationId xmlns:a16="http://schemas.microsoft.com/office/drawing/2014/main" id="{AF412C34-E4C5-B599-87E5-51ED7337B9E5}"/>
              </a:ext>
            </a:extLst>
          </p:cNvPr>
          <p:cNvGrpSpPr/>
          <p:nvPr/>
        </p:nvGrpSpPr>
        <p:grpSpPr>
          <a:xfrm>
            <a:off x="88584" y="6024185"/>
            <a:ext cx="704958" cy="704958"/>
            <a:chOff x="2334409" y="1235724"/>
            <a:chExt cx="704958" cy="704958"/>
          </a:xfrm>
        </p:grpSpPr>
        <p:sp>
          <p:nvSpPr>
            <p:cNvPr id="5" name="Oval 4">
              <a:extLst>
                <a:ext uri="{FF2B5EF4-FFF2-40B4-BE49-F238E27FC236}">
                  <a16:creationId xmlns:a16="http://schemas.microsoft.com/office/drawing/2014/main" id="{F659A54A-BF35-0472-F830-5CFB6E3E76F2}"/>
                </a:ext>
              </a:extLst>
            </p:cNvPr>
            <p:cNvSpPr/>
            <p:nvPr/>
          </p:nvSpPr>
          <p:spPr>
            <a:xfrm>
              <a:off x="2334409" y="1235724"/>
              <a:ext cx="704958" cy="704958"/>
            </a:xfrm>
            <a:prstGeom prst="ellipse">
              <a:avLst/>
            </a:prstGeom>
            <a:solidFill>
              <a:schemeClr val="tx2"/>
            </a:solidFill>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Georgia" panose="02040502050405020303"/>
                <a:ea typeface="+mn-ea"/>
                <a:cs typeface="+mn-cs"/>
              </a:endParaRPr>
            </a:p>
          </p:txBody>
        </p:sp>
        <p:sp>
          <p:nvSpPr>
            <p:cNvPr id="6" name="Oval 4">
              <a:extLst>
                <a:ext uri="{FF2B5EF4-FFF2-40B4-BE49-F238E27FC236}">
                  <a16:creationId xmlns:a16="http://schemas.microsoft.com/office/drawing/2014/main" id="{A0E4B3E1-B613-BEFF-2941-33D0C01157C1}"/>
                </a:ext>
              </a:extLst>
            </p:cNvPr>
            <p:cNvSpPr txBox="1"/>
            <p:nvPr/>
          </p:nvSpPr>
          <p:spPr>
            <a:xfrm>
              <a:off x="2437648" y="1338963"/>
              <a:ext cx="498480" cy="4984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4961" tIns="12700" rIns="54961" bIns="1270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srgbClr val="FEFFFF"/>
                  </a:solidFill>
                  <a:effectLst/>
                  <a:uLnTx/>
                  <a:uFillTx/>
                  <a:latin typeface="Georgia" panose="02040502050405020303"/>
                  <a:ea typeface="+mn-ea"/>
                  <a:cs typeface="+mn-cs"/>
                </a:rPr>
                <a:t>2</a:t>
              </a:r>
            </a:p>
          </p:txBody>
        </p:sp>
      </p:grpSp>
      <p:pic>
        <p:nvPicPr>
          <p:cNvPr id="11" name="Picture 10">
            <a:extLst>
              <a:ext uri="{FF2B5EF4-FFF2-40B4-BE49-F238E27FC236}">
                <a16:creationId xmlns:a16="http://schemas.microsoft.com/office/drawing/2014/main" id="{55406F14-BD32-8472-73F0-0D2296597655}"/>
              </a:ext>
            </a:extLst>
          </p:cNvPr>
          <p:cNvPicPr>
            <a:picLocks noChangeAspect="1"/>
          </p:cNvPicPr>
          <p:nvPr/>
        </p:nvPicPr>
        <p:blipFill>
          <a:blip r:embed="rId2"/>
          <a:stretch>
            <a:fillRect/>
          </a:stretch>
        </p:blipFill>
        <p:spPr>
          <a:xfrm>
            <a:off x="5752594" y="1690688"/>
            <a:ext cx="5998343" cy="4262473"/>
          </a:xfrm>
          <a:prstGeom prst="rect">
            <a:avLst/>
          </a:prstGeom>
        </p:spPr>
      </p:pic>
    </p:spTree>
    <p:extLst>
      <p:ext uri="{BB962C8B-B14F-4D97-AF65-F5344CB8AC3E}">
        <p14:creationId xmlns:p14="http://schemas.microsoft.com/office/powerpoint/2010/main" val="418017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06A3C6-B17F-926F-1246-97140E591D37}"/>
              </a:ext>
            </a:extLst>
          </p:cNvPr>
          <p:cNvGrpSpPr>
            <a:grpSpLocks noChangeAspect="1"/>
          </p:cNvGrpSpPr>
          <p:nvPr/>
        </p:nvGrpSpPr>
        <p:grpSpPr>
          <a:xfrm>
            <a:off x="2656989" y="984183"/>
            <a:ext cx="7800539" cy="4464737"/>
            <a:chOff x="2842591" y="1865233"/>
            <a:chExt cx="6858000" cy="3925263"/>
          </a:xfrm>
        </p:grpSpPr>
        <p:pic>
          <p:nvPicPr>
            <p:cNvPr id="5" name="Picture 4">
              <a:extLst>
                <a:ext uri="{FF2B5EF4-FFF2-40B4-BE49-F238E27FC236}">
                  <a16:creationId xmlns:a16="http://schemas.microsoft.com/office/drawing/2014/main" id="{BEFF1C9C-D59E-898E-5758-E5C801329DC4}"/>
                </a:ext>
              </a:extLst>
            </p:cNvPr>
            <p:cNvPicPr>
              <a:picLocks noChangeAspect="1"/>
            </p:cNvPicPr>
            <p:nvPr/>
          </p:nvPicPr>
          <p:blipFill>
            <a:blip r:embed="rId2"/>
            <a:stretch>
              <a:fillRect/>
            </a:stretch>
          </p:blipFill>
          <p:spPr>
            <a:xfrm>
              <a:off x="5443306" y="1865233"/>
              <a:ext cx="1871449" cy="480110"/>
            </a:xfrm>
            <a:prstGeom prst="rect">
              <a:avLst/>
            </a:prstGeom>
          </p:spPr>
        </p:pic>
        <p:grpSp>
          <p:nvGrpSpPr>
            <p:cNvPr id="6" name="Group 5">
              <a:extLst>
                <a:ext uri="{FF2B5EF4-FFF2-40B4-BE49-F238E27FC236}">
                  <a16:creationId xmlns:a16="http://schemas.microsoft.com/office/drawing/2014/main" id="{EF05E891-92FE-137A-B2C6-1E93FA453A74}"/>
                </a:ext>
              </a:extLst>
            </p:cNvPr>
            <p:cNvGrpSpPr/>
            <p:nvPr/>
          </p:nvGrpSpPr>
          <p:grpSpPr>
            <a:xfrm>
              <a:off x="2842591" y="2237112"/>
              <a:ext cx="6858000" cy="3553384"/>
              <a:chOff x="2904446" y="3168191"/>
              <a:chExt cx="6270595" cy="3511051"/>
            </a:xfrm>
          </p:grpSpPr>
          <p:sp>
            <p:nvSpPr>
              <p:cNvPr id="7" name="TextBox 6">
                <a:extLst>
                  <a:ext uri="{FF2B5EF4-FFF2-40B4-BE49-F238E27FC236}">
                    <a16:creationId xmlns:a16="http://schemas.microsoft.com/office/drawing/2014/main" id="{50429C9C-565E-A2E1-3D26-A7FFAC8B268F}"/>
                  </a:ext>
                </a:extLst>
              </p:cNvPr>
              <p:cNvSpPr txBox="1"/>
              <p:nvPr/>
            </p:nvSpPr>
            <p:spPr>
              <a:xfrm>
                <a:off x="7129288" y="4225882"/>
                <a:ext cx="2045753" cy="71558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American 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Orthopaedic Surgery</a:t>
                </a:r>
              </a:p>
            </p:txBody>
          </p:sp>
          <p:sp>
            <p:nvSpPr>
              <p:cNvPr id="8" name="Down Arrow 19">
                <a:extLst>
                  <a:ext uri="{FF2B5EF4-FFF2-40B4-BE49-F238E27FC236}">
                    <a16:creationId xmlns:a16="http://schemas.microsoft.com/office/drawing/2014/main" id="{F82DF466-CAAC-98D7-BEA6-96A5355E7CB8}"/>
                  </a:ext>
                </a:extLst>
              </p:cNvPr>
              <p:cNvSpPr/>
              <p:nvPr/>
            </p:nvSpPr>
            <p:spPr>
              <a:xfrm rot="3825774">
                <a:off x="4829156" y="2951496"/>
                <a:ext cx="246364" cy="1334856"/>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177C9D9-4EA4-DC8C-FF2E-EC85E19D13F5}"/>
                  </a:ext>
                </a:extLst>
              </p:cNvPr>
              <p:cNvSpPr txBox="1"/>
              <p:nvPr/>
            </p:nvSpPr>
            <p:spPr>
              <a:xfrm>
                <a:off x="4370461" y="3168895"/>
                <a:ext cx="700967" cy="3347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75"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1933</a:t>
                </a:r>
              </a:p>
            </p:txBody>
          </p:sp>
          <p:sp>
            <p:nvSpPr>
              <p:cNvPr id="10" name="TextBox 9">
                <a:extLst>
                  <a:ext uri="{FF2B5EF4-FFF2-40B4-BE49-F238E27FC236}">
                    <a16:creationId xmlns:a16="http://schemas.microsoft.com/office/drawing/2014/main" id="{32A65F29-9EEB-0425-1822-09AD7E2064F6}"/>
                  </a:ext>
                </a:extLst>
              </p:cNvPr>
              <p:cNvSpPr txBox="1"/>
              <p:nvPr/>
            </p:nvSpPr>
            <p:spPr>
              <a:xfrm>
                <a:off x="7154277" y="3168191"/>
                <a:ext cx="685800" cy="33470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75"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1934</a:t>
                </a:r>
              </a:p>
            </p:txBody>
          </p:sp>
          <p:pic>
            <p:nvPicPr>
              <p:cNvPr id="11" name="Picture 6" descr="http://www.sitesortho.com/images/abos_logo.jpg">
                <a:extLst>
                  <a:ext uri="{FF2B5EF4-FFF2-40B4-BE49-F238E27FC236}">
                    <a16:creationId xmlns:a16="http://schemas.microsoft.com/office/drawing/2014/main" id="{9DD342B5-4A41-9785-DCDF-996738AECD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4400" y="4946531"/>
                <a:ext cx="415529" cy="49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9592BD-9505-0819-1434-B957A943E529}"/>
                  </a:ext>
                </a:extLst>
              </p:cNvPr>
              <p:cNvSpPr txBox="1"/>
              <p:nvPr/>
            </p:nvSpPr>
            <p:spPr>
              <a:xfrm>
                <a:off x="2904446" y="4225882"/>
                <a:ext cx="2177199" cy="71558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American Academy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Orthopaedic Surgeons</a:t>
                </a:r>
              </a:p>
            </p:txBody>
          </p:sp>
          <p:sp>
            <p:nvSpPr>
              <p:cNvPr id="13" name="Down Arrow 25">
                <a:extLst>
                  <a:ext uri="{FF2B5EF4-FFF2-40B4-BE49-F238E27FC236}">
                    <a16:creationId xmlns:a16="http://schemas.microsoft.com/office/drawing/2014/main" id="{6BC2D426-7223-430C-6B23-51011FC5F634}"/>
                  </a:ext>
                </a:extLst>
              </p:cNvPr>
              <p:cNvSpPr/>
              <p:nvPr/>
            </p:nvSpPr>
            <p:spPr>
              <a:xfrm>
                <a:off x="5960533" y="3387811"/>
                <a:ext cx="274280" cy="1008160"/>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5DC76B8-EBC5-1B43-2C46-8246B12AB250}"/>
                  </a:ext>
                </a:extLst>
              </p:cNvPr>
              <p:cNvSpPr txBox="1"/>
              <p:nvPr/>
            </p:nvSpPr>
            <p:spPr>
              <a:xfrm>
                <a:off x="4934213" y="4423131"/>
                <a:ext cx="2345514" cy="5078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GME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Orthopaedic Leadership</a:t>
                </a:r>
              </a:p>
            </p:txBody>
          </p:sp>
          <p:sp>
            <p:nvSpPr>
              <p:cNvPr id="15" name="TextBox 14">
                <a:extLst>
                  <a:ext uri="{FF2B5EF4-FFF2-40B4-BE49-F238E27FC236}">
                    <a16:creationId xmlns:a16="http://schemas.microsoft.com/office/drawing/2014/main" id="{923E7F54-4118-179F-FB49-9BEE22F95C23}"/>
                  </a:ext>
                </a:extLst>
              </p:cNvPr>
              <p:cNvSpPr txBox="1"/>
              <p:nvPr/>
            </p:nvSpPr>
            <p:spPr>
              <a:xfrm>
                <a:off x="3481398" y="6171411"/>
                <a:ext cx="1023037" cy="5078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CME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Advocacy</a:t>
                </a:r>
              </a:p>
            </p:txBody>
          </p:sp>
          <p:sp>
            <p:nvSpPr>
              <p:cNvPr id="16" name="Down Arrow 25">
                <a:extLst>
                  <a:ext uri="{FF2B5EF4-FFF2-40B4-BE49-F238E27FC236}">
                    <a16:creationId xmlns:a16="http://schemas.microsoft.com/office/drawing/2014/main" id="{068E9F01-A4F6-2011-ECB2-A6350139DD22}"/>
                  </a:ext>
                </a:extLst>
              </p:cNvPr>
              <p:cNvSpPr/>
              <p:nvPr/>
            </p:nvSpPr>
            <p:spPr>
              <a:xfrm>
                <a:off x="3907320" y="5533931"/>
                <a:ext cx="171195" cy="514350"/>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F7544C9-0055-F687-E18E-3210ED2B2FC0}"/>
                  </a:ext>
                </a:extLst>
              </p:cNvPr>
              <p:cNvSpPr txBox="1"/>
              <p:nvPr/>
            </p:nvSpPr>
            <p:spPr>
              <a:xfrm>
                <a:off x="7625641" y="6171410"/>
                <a:ext cx="1053045" cy="44115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Certification</a:t>
                </a:r>
              </a:p>
            </p:txBody>
          </p:sp>
          <p:sp>
            <p:nvSpPr>
              <p:cNvPr id="18" name="Down Arrow 25">
                <a:extLst>
                  <a:ext uri="{FF2B5EF4-FFF2-40B4-BE49-F238E27FC236}">
                    <a16:creationId xmlns:a16="http://schemas.microsoft.com/office/drawing/2014/main" id="{EF07DF9E-BF3D-D923-DB59-D4D015E70A31}"/>
                  </a:ext>
                </a:extLst>
              </p:cNvPr>
              <p:cNvSpPr/>
              <p:nvPr/>
            </p:nvSpPr>
            <p:spPr>
              <a:xfrm>
                <a:off x="8066566" y="5533931"/>
                <a:ext cx="171195" cy="514350"/>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19" name="Down Arrow 19">
                <a:extLst>
                  <a:ext uri="{FF2B5EF4-FFF2-40B4-BE49-F238E27FC236}">
                    <a16:creationId xmlns:a16="http://schemas.microsoft.com/office/drawing/2014/main" id="{EAB3D4DE-8348-5DDE-7E51-6B993239D86F}"/>
                  </a:ext>
                </a:extLst>
              </p:cNvPr>
              <p:cNvSpPr/>
              <p:nvPr/>
            </p:nvSpPr>
            <p:spPr>
              <a:xfrm rot="17826504">
                <a:off x="6928125" y="3009220"/>
                <a:ext cx="253363" cy="1334856"/>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pic>
            <p:nvPicPr>
              <p:cNvPr id="20" name="Picture 19" descr="A picture containing drawing&#10;&#10;Description automatically generated">
                <a:extLst>
                  <a:ext uri="{FF2B5EF4-FFF2-40B4-BE49-F238E27FC236}">
                    <a16:creationId xmlns:a16="http://schemas.microsoft.com/office/drawing/2014/main" id="{21EF564D-A886-6E17-7C99-E9C53D3D6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386" y="4917881"/>
                <a:ext cx="993028" cy="492920"/>
              </a:xfrm>
              <a:prstGeom prst="rect">
                <a:avLst/>
              </a:prstGeom>
            </p:spPr>
          </p:pic>
        </p:grpSp>
      </p:grpSp>
      <p:sp>
        <p:nvSpPr>
          <p:cNvPr id="21" name="TextBox 20">
            <a:extLst>
              <a:ext uri="{FF2B5EF4-FFF2-40B4-BE49-F238E27FC236}">
                <a16:creationId xmlns:a16="http://schemas.microsoft.com/office/drawing/2014/main" id="{EBCEF5B8-58E5-01BD-2503-4E266FF2ADEF}"/>
              </a:ext>
            </a:extLst>
          </p:cNvPr>
          <p:cNvSpPr txBox="1"/>
          <p:nvPr/>
        </p:nvSpPr>
        <p:spPr>
          <a:xfrm>
            <a:off x="4912876" y="449022"/>
            <a:ext cx="3387568" cy="507831"/>
          </a:xfrm>
          <a:prstGeom prst="rect">
            <a:avLst/>
          </a:prstGeom>
          <a:solidFill>
            <a:srgbClr val="FE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34C53"/>
                </a:solidFill>
                <a:effectLst>
                  <a:outerShdw blurRad="38100" dist="38100" dir="2700000" algn="tl">
                    <a:srgbClr val="000000">
                      <a:alpha val="43137"/>
                    </a:srgbClr>
                  </a:outerShdw>
                </a:effectLst>
                <a:uLnTx/>
                <a:uFillTx/>
                <a:latin typeface="Georgia" panose="02040502050405020303"/>
                <a:ea typeface="+mn-ea"/>
                <a:cs typeface="+mn-cs"/>
              </a:rPr>
              <a:t>American Orthopaedic Association 1887</a:t>
            </a:r>
            <a:endParaRPr kumimoji="0" lang="en-US" sz="135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Down Arrow 25">
            <a:extLst>
              <a:ext uri="{FF2B5EF4-FFF2-40B4-BE49-F238E27FC236}">
                <a16:creationId xmlns:a16="http://schemas.microsoft.com/office/drawing/2014/main" id="{5F7817F3-F16A-A9FA-B7B4-350406E20CAF}"/>
              </a:ext>
            </a:extLst>
          </p:cNvPr>
          <p:cNvSpPr/>
          <p:nvPr/>
        </p:nvSpPr>
        <p:spPr>
          <a:xfrm>
            <a:off x="6533787" y="3368246"/>
            <a:ext cx="258250" cy="360171"/>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D86B44DF-4A71-CF32-E996-A3F9153DF167}"/>
              </a:ext>
            </a:extLst>
          </p:cNvPr>
          <p:cNvSpPr txBox="1"/>
          <p:nvPr/>
        </p:nvSpPr>
        <p:spPr>
          <a:xfrm>
            <a:off x="5999136" y="4823413"/>
            <a:ext cx="129715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ACGME,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Orthopaedic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RRC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1981</a:t>
            </a:r>
          </a:p>
        </p:txBody>
      </p:sp>
      <p:sp>
        <p:nvSpPr>
          <p:cNvPr id="24" name="Down Arrow 25">
            <a:extLst>
              <a:ext uri="{FF2B5EF4-FFF2-40B4-BE49-F238E27FC236}">
                <a16:creationId xmlns:a16="http://schemas.microsoft.com/office/drawing/2014/main" id="{A169B5D9-F516-CAB1-7C60-8814DF5B8B9E}"/>
              </a:ext>
            </a:extLst>
          </p:cNvPr>
          <p:cNvSpPr/>
          <p:nvPr/>
        </p:nvSpPr>
        <p:spPr>
          <a:xfrm>
            <a:off x="6528721" y="5726303"/>
            <a:ext cx="271201" cy="213818"/>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4AE0927-2B71-9C9D-A960-6A232A07BC21}"/>
              </a:ext>
            </a:extLst>
          </p:cNvPr>
          <p:cNvSpPr txBox="1"/>
          <p:nvPr/>
        </p:nvSpPr>
        <p:spPr>
          <a:xfrm>
            <a:off x="5968784" y="5924172"/>
            <a:ext cx="1396536" cy="30008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Accreditation</a:t>
            </a:r>
          </a:p>
        </p:txBody>
      </p:sp>
      <p:sp>
        <p:nvSpPr>
          <p:cNvPr id="26" name="Title 1">
            <a:extLst>
              <a:ext uri="{FF2B5EF4-FFF2-40B4-BE49-F238E27FC236}">
                <a16:creationId xmlns:a16="http://schemas.microsoft.com/office/drawing/2014/main" id="{B5BA3716-7BD7-3F73-730A-A3F9D1F34DAA}"/>
              </a:ext>
            </a:extLst>
          </p:cNvPr>
          <p:cNvSpPr txBox="1">
            <a:spLocks/>
          </p:cNvSpPr>
          <p:nvPr/>
        </p:nvSpPr>
        <p:spPr>
          <a:xfrm>
            <a:off x="84755" y="245408"/>
            <a:ext cx="3000923" cy="2043011"/>
          </a:xfrm>
          <a:prstGeom prst="rect">
            <a:avLst/>
          </a:prstGeom>
          <a:ln w="28575">
            <a:solidFill>
              <a:schemeClr val="tx1"/>
            </a:solidFill>
          </a:ln>
        </p:spPr>
        <p:txBody>
          <a:bodyPr>
            <a:normAutofit/>
          </a:bodyPr>
          <a:lst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0" i="1" u="none" strike="noStrike" kern="1200" cap="none" spc="0" normalizeH="0" baseline="0" noProof="0">
                <a:ln>
                  <a:noFill/>
                </a:ln>
                <a:solidFill>
                  <a:srgbClr val="107C5F"/>
                </a:solidFill>
                <a:effectLst/>
                <a:uLnTx/>
                <a:uFillTx/>
                <a:latin typeface="Georgia" panose="02040502050405020303"/>
                <a:ea typeface="+mj-ea"/>
                <a:cs typeface="Arial" panose="020B0604020202020204" pitchFamily="34" charset="0"/>
              </a:rPr>
              <a:t>Orthopaedic</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0" i="1" u="none" strike="noStrike" kern="1200" cap="none" spc="0" normalizeH="0" baseline="0" noProof="0">
                <a:ln>
                  <a:noFill/>
                </a:ln>
                <a:solidFill>
                  <a:srgbClr val="107C5F"/>
                </a:solidFill>
                <a:effectLst/>
                <a:uLnTx/>
                <a:uFillTx/>
                <a:latin typeface="Georgia" panose="02040502050405020303"/>
                <a:ea typeface="+mj-ea"/>
                <a:cs typeface="Arial" panose="020B0604020202020204" pitchFamily="34" charset="0"/>
              </a:rPr>
              <a:t>Organizational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3200" b="0" i="1" u="none" strike="noStrike" kern="1200" cap="none" spc="0" normalizeH="0" baseline="0" noProof="0">
                <a:ln>
                  <a:noFill/>
                </a:ln>
                <a:solidFill>
                  <a:srgbClr val="107C5F"/>
                </a:solidFill>
                <a:effectLst/>
                <a:uLnTx/>
                <a:uFillTx/>
                <a:latin typeface="Georgia" panose="02040502050405020303"/>
                <a:ea typeface="+mj-ea"/>
                <a:cs typeface="Arial" panose="020B0604020202020204" pitchFamily="34" charset="0"/>
              </a:rPr>
              <a:t>History</a:t>
            </a:r>
            <a:endParaRPr kumimoji="0" lang="en-US" sz="2800" b="0" i="1" u="none" strike="noStrike" kern="1200" cap="none" spc="0" normalizeH="0" baseline="0" noProof="0">
              <a:ln>
                <a:noFill/>
              </a:ln>
              <a:solidFill>
                <a:srgbClr val="107C5F"/>
              </a:solidFill>
              <a:effectLst/>
              <a:uLnTx/>
              <a:uFillTx/>
              <a:latin typeface="Georgia" panose="02040502050405020303"/>
              <a:ea typeface="+mj-ea"/>
              <a:cs typeface="Arial" panose="020B0604020202020204" pitchFamily="34" charset="0"/>
            </a:endParaRPr>
          </a:p>
        </p:txBody>
      </p:sp>
      <p:sp>
        <p:nvSpPr>
          <p:cNvPr id="2" name="TextBox 1">
            <a:extLst>
              <a:ext uri="{FF2B5EF4-FFF2-40B4-BE49-F238E27FC236}">
                <a16:creationId xmlns:a16="http://schemas.microsoft.com/office/drawing/2014/main" id="{E4EBFEA6-5474-A562-8DE2-4492540322F4}"/>
              </a:ext>
            </a:extLst>
          </p:cNvPr>
          <p:cNvSpPr txBox="1"/>
          <p:nvPr/>
        </p:nvSpPr>
        <p:spPr>
          <a:xfrm>
            <a:off x="6001409" y="3661577"/>
            <a:ext cx="129715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LCME,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Orthopaedic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RRC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Georgia" panose="02040502050405020303"/>
                <a:ea typeface="+mn-ea"/>
                <a:cs typeface="+mn-cs"/>
              </a:rPr>
              <a:t>1972</a:t>
            </a:r>
          </a:p>
        </p:txBody>
      </p:sp>
      <p:sp>
        <p:nvSpPr>
          <p:cNvPr id="3" name="Down Arrow 25">
            <a:extLst>
              <a:ext uri="{FF2B5EF4-FFF2-40B4-BE49-F238E27FC236}">
                <a16:creationId xmlns:a16="http://schemas.microsoft.com/office/drawing/2014/main" id="{548B8C8E-8AC4-D6F0-E239-2A2253CBB0BC}"/>
              </a:ext>
            </a:extLst>
          </p:cNvPr>
          <p:cNvSpPr/>
          <p:nvPr/>
        </p:nvSpPr>
        <p:spPr>
          <a:xfrm>
            <a:off x="6508248" y="4615213"/>
            <a:ext cx="271201" cy="213818"/>
          </a:xfrm>
          <a:prstGeom prst="downArrow">
            <a:avLst>
              <a:gd name="adj1" fmla="val 50000"/>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pic>
        <p:nvPicPr>
          <p:cNvPr id="1026" name="Picture 2" descr="acgme-logo – Nonprofit Risk Management Center">
            <a:extLst>
              <a:ext uri="{FF2B5EF4-FFF2-40B4-BE49-F238E27FC236}">
                <a16:creationId xmlns:a16="http://schemas.microsoft.com/office/drawing/2014/main" id="{0A1A71CF-104C-FB5B-5421-EFD86BA54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0260" y="6279047"/>
            <a:ext cx="646328" cy="5460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9FA77DF-9620-FE36-C649-166B148C498D}"/>
              </a:ext>
            </a:extLst>
          </p:cNvPr>
          <p:cNvSpPr txBox="1"/>
          <p:nvPr/>
        </p:nvSpPr>
        <p:spPr>
          <a:xfrm>
            <a:off x="9254452" y="195054"/>
            <a:ext cx="2913607" cy="507831"/>
          </a:xfrm>
          <a:prstGeom prst="rect">
            <a:avLst/>
          </a:prstGeom>
          <a:solidFill>
            <a:srgbClr val="FE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34C53"/>
                </a:solidFill>
                <a:effectLst>
                  <a:outerShdw blurRad="38100" dist="38100" dir="2700000" algn="tl">
                    <a:srgbClr val="000000">
                      <a:alpha val="43137"/>
                    </a:srgbClr>
                  </a:outerShdw>
                </a:effectLst>
                <a:uLnTx/>
                <a:uFillTx/>
                <a:latin typeface="Georgia" panose="02040502050405020303"/>
                <a:ea typeface="+mn-ea"/>
                <a:cs typeface="+mn-cs"/>
              </a:rPr>
              <a:t>American Medical Association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434C53"/>
                </a:solidFill>
                <a:effectLst>
                  <a:outerShdw blurRad="38100" dist="38100" dir="2700000" algn="tl">
                    <a:srgbClr val="000000">
                      <a:alpha val="43137"/>
                    </a:srgbClr>
                  </a:outerShdw>
                </a:effectLst>
                <a:uLnTx/>
                <a:uFillTx/>
                <a:latin typeface="Georgia" panose="02040502050405020303"/>
                <a:ea typeface="+mn-ea"/>
                <a:cs typeface="+mn-cs"/>
              </a:rPr>
              <a:t>1847</a:t>
            </a:r>
            <a:endParaRPr kumimoji="0" lang="en-US" sz="135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8" name="Picture 8" descr="american_medical_association_logo">
            <a:extLst>
              <a:ext uri="{FF2B5EF4-FFF2-40B4-BE49-F238E27FC236}">
                <a16:creationId xmlns:a16="http://schemas.microsoft.com/office/drawing/2014/main" id="{ED901C7E-898D-1637-1BA6-E6E16801999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19584" y="742436"/>
            <a:ext cx="393093" cy="393093"/>
          </a:xfrm>
          <a:prstGeom prst="rect">
            <a:avLst/>
          </a:prstGeom>
          <a:noFill/>
          <a:ln w="28575">
            <a:noFill/>
            <a:miter lim="800000"/>
            <a:headEnd/>
            <a:tailEnd/>
          </a:ln>
        </p:spPr>
      </p:pic>
      <p:sp>
        <p:nvSpPr>
          <p:cNvPr id="29" name="Down Arrow 25">
            <a:extLst>
              <a:ext uri="{FF2B5EF4-FFF2-40B4-BE49-F238E27FC236}">
                <a16:creationId xmlns:a16="http://schemas.microsoft.com/office/drawing/2014/main" id="{8FA802E7-ACBE-7A3B-6C32-CF7D60CDA46F}"/>
              </a:ext>
            </a:extLst>
          </p:cNvPr>
          <p:cNvSpPr/>
          <p:nvPr/>
        </p:nvSpPr>
        <p:spPr>
          <a:xfrm rot="4946237">
            <a:off x="8990472" y="-401669"/>
            <a:ext cx="260792" cy="2426772"/>
          </a:xfrm>
          <a:prstGeom prst="downArrow">
            <a:avLst>
              <a:gd name="adj1" fmla="val 55612"/>
              <a:gd name="adj2" fmla="val 45747"/>
            </a:avLst>
          </a:prstGeom>
          <a:solidFill>
            <a:srgbClr val="FEFFFF">
              <a:lumMod val="50000"/>
            </a:srgbClr>
          </a:solidFill>
          <a:ln w="12700" cap="flat" cmpd="sng" algn="ctr">
            <a:solidFill>
              <a:srgbClr val="024F38">
                <a:shade val="50000"/>
              </a:srgbClr>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rgbClr val="FEFFFF"/>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71B68086-C6FC-444E-5633-57F299F78BF9}"/>
              </a:ext>
            </a:extLst>
          </p:cNvPr>
          <p:cNvPicPr>
            <a:picLocks noChangeAspect="1"/>
          </p:cNvPicPr>
          <p:nvPr/>
        </p:nvPicPr>
        <p:blipFill>
          <a:blip r:embed="rId7"/>
          <a:stretch>
            <a:fillRect/>
          </a:stretch>
        </p:blipFill>
        <p:spPr>
          <a:xfrm>
            <a:off x="362856" y="2518226"/>
            <a:ext cx="2457750" cy="3686626"/>
          </a:xfrm>
          <a:prstGeom prst="rect">
            <a:avLst/>
          </a:prstGeom>
          <a:ln w="12700">
            <a:solidFill>
              <a:srgbClr val="000000"/>
            </a:solidFill>
          </a:ln>
          <a:effectLst>
            <a:glow rad="101600">
              <a:schemeClr val="accent2">
                <a:satMod val="175000"/>
                <a:alpha val="40000"/>
              </a:schemeClr>
            </a:glow>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57E086A3-1020-3417-7C0B-82613ACC18A8}"/>
              </a:ext>
            </a:extLst>
          </p:cNvPr>
          <p:cNvPicPr>
            <a:picLocks noChangeAspect="1"/>
          </p:cNvPicPr>
          <p:nvPr/>
        </p:nvPicPr>
        <p:blipFill>
          <a:blip r:embed="rId8"/>
          <a:stretch>
            <a:fillRect/>
          </a:stretch>
        </p:blipFill>
        <p:spPr>
          <a:xfrm>
            <a:off x="8888955" y="3347003"/>
            <a:ext cx="578775" cy="682658"/>
          </a:xfrm>
          <a:prstGeom prst="rect">
            <a:avLst/>
          </a:prstGeom>
        </p:spPr>
      </p:pic>
    </p:spTree>
    <p:extLst>
      <p:ext uri="{BB962C8B-B14F-4D97-AF65-F5344CB8AC3E}">
        <p14:creationId xmlns:p14="http://schemas.microsoft.com/office/powerpoint/2010/main" val="234470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57D93D-BDF2-364C-58D0-6E9AB58D1D35}"/>
              </a:ext>
            </a:extLst>
          </p:cNvPr>
          <p:cNvPicPr>
            <a:picLocks noGrp="1" noChangeAspect="1"/>
          </p:cNvPicPr>
          <p:nvPr>
            <p:ph sz="half" idx="1"/>
          </p:nvPr>
        </p:nvPicPr>
        <p:blipFill>
          <a:blip r:embed="rId2"/>
          <a:stretch>
            <a:fillRect/>
          </a:stretch>
        </p:blipFill>
        <p:spPr>
          <a:xfrm>
            <a:off x="225636" y="1825625"/>
            <a:ext cx="5671795" cy="4055332"/>
          </a:xfrm>
          <a:noFill/>
        </p:spPr>
      </p:pic>
      <p:sp>
        <p:nvSpPr>
          <p:cNvPr id="10" name="Content Placeholder 3">
            <a:extLst>
              <a:ext uri="{FF2B5EF4-FFF2-40B4-BE49-F238E27FC236}">
                <a16:creationId xmlns:a16="http://schemas.microsoft.com/office/drawing/2014/main" id="{69AF55DC-4276-BF74-ECED-86C3E6A3B16D}"/>
              </a:ext>
            </a:extLst>
          </p:cNvPr>
          <p:cNvSpPr>
            <a:spLocks noGrp="1"/>
          </p:cNvSpPr>
          <p:nvPr>
            <p:ph sz="half" idx="2"/>
          </p:nvPr>
        </p:nvSpPr>
        <p:spPr>
          <a:xfrm>
            <a:off x="6096001" y="1825625"/>
            <a:ext cx="5257800" cy="3709156"/>
          </a:xfrm>
        </p:spPr>
        <p:txBody>
          <a:bodyPr>
            <a:normAutofit/>
          </a:bodyPr>
          <a:lstStyle/>
          <a:p>
            <a:pPr>
              <a:lnSpc>
                <a:spcPct val="100000"/>
              </a:lnSpc>
            </a:pPr>
            <a:r>
              <a:rPr lang="en-US" dirty="0"/>
              <a:t>Please explore these reports and what they have to offer</a:t>
            </a:r>
          </a:p>
          <a:p>
            <a:pPr>
              <a:lnSpc>
                <a:spcPct val="100000"/>
              </a:lnSpc>
            </a:pPr>
            <a:r>
              <a:rPr lang="en-US" dirty="0"/>
              <a:t>Many of them are downloadable (Excel or PDFs)</a:t>
            </a:r>
          </a:p>
          <a:p>
            <a:pPr>
              <a:lnSpc>
                <a:spcPct val="100000"/>
              </a:lnSpc>
            </a:pPr>
            <a:r>
              <a:rPr lang="en-US" dirty="0"/>
              <a:t>If you have any questions, please contact </a:t>
            </a:r>
            <a:r>
              <a:rPr lang="en-US" dirty="0">
                <a:hlinkClick r:id="rId3"/>
              </a:rPr>
              <a:t>ksb@abos.org</a:t>
            </a:r>
            <a:endParaRPr lang="en-US" dirty="0"/>
          </a:p>
        </p:txBody>
      </p:sp>
      <p:sp>
        <p:nvSpPr>
          <p:cNvPr id="2" name="Title 1">
            <a:extLst>
              <a:ext uri="{FF2B5EF4-FFF2-40B4-BE49-F238E27FC236}">
                <a16:creationId xmlns:a16="http://schemas.microsoft.com/office/drawing/2014/main" id="{2C23A611-0F85-59EA-1685-2653675F9A80}"/>
              </a:ext>
            </a:extLst>
          </p:cNvPr>
          <p:cNvSpPr>
            <a:spLocks noGrp="1"/>
          </p:cNvSpPr>
          <p:nvPr>
            <p:ph type="title"/>
          </p:nvPr>
        </p:nvSpPr>
        <p:spPr>
          <a:xfrm>
            <a:off x="441063" y="365125"/>
            <a:ext cx="10912737" cy="1325563"/>
          </a:xfrm>
        </p:spPr>
        <p:txBody>
          <a:bodyPr anchor="t">
            <a:normAutofit/>
          </a:bodyPr>
          <a:lstStyle/>
          <a:p>
            <a:r>
              <a:rPr lang="en-US"/>
              <a:t>Pull ABOS Reports</a:t>
            </a:r>
          </a:p>
        </p:txBody>
      </p:sp>
      <p:grpSp>
        <p:nvGrpSpPr>
          <p:cNvPr id="3" name="Group 2">
            <a:extLst>
              <a:ext uri="{FF2B5EF4-FFF2-40B4-BE49-F238E27FC236}">
                <a16:creationId xmlns:a16="http://schemas.microsoft.com/office/drawing/2014/main" id="{DBF664B6-3F2B-097C-73F9-1E32B3F697B3}"/>
              </a:ext>
            </a:extLst>
          </p:cNvPr>
          <p:cNvGrpSpPr/>
          <p:nvPr/>
        </p:nvGrpSpPr>
        <p:grpSpPr>
          <a:xfrm>
            <a:off x="88584" y="6015894"/>
            <a:ext cx="704958" cy="704958"/>
            <a:chOff x="4180729" y="1235724"/>
            <a:chExt cx="704958" cy="704958"/>
          </a:xfrm>
        </p:grpSpPr>
        <p:sp>
          <p:nvSpPr>
            <p:cNvPr id="4" name="Oval 3">
              <a:extLst>
                <a:ext uri="{FF2B5EF4-FFF2-40B4-BE49-F238E27FC236}">
                  <a16:creationId xmlns:a16="http://schemas.microsoft.com/office/drawing/2014/main" id="{8DA20117-8E4C-E9B6-FE04-51A0AA833756}"/>
                </a:ext>
              </a:extLst>
            </p:cNvPr>
            <p:cNvSpPr/>
            <p:nvPr/>
          </p:nvSpPr>
          <p:spPr>
            <a:xfrm>
              <a:off x="4180729" y="1235724"/>
              <a:ext cx="704958" cy="704958"/>
            </a:xfrm>
            <a:prstGeom prst="ellipse">
              <a:avLst/>
            </a:prstGeom>
            <a:solidFill>
              <a:schemeClr val="tx2"/>
            </a:solidFill>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Georgia" panose="02040502050405020303"/>
                <a:ea typeface="+mn-ea"/>
                <a:cs typeface="+mn-cs"/>
              </a:endParaRPr>
            </a:p>
          </p:txBody>
        </p:sp>
        <p:sp>
          <p:nvSpPr>
            <p:cNvPr id="6" name="Oval 4">
              <a:extLst>
                <a:ext uri="{FF2B5EF4-FFF2-40B4-BE49-F238E27FC236}">
                  <a16:creationId xmlns:a16="http://schemas.microsoft.com/office/drawing/2014/main" id="{FC562DFD-9A13-37FC-621F-AF21FD520BF4}"/>
                </a:ext>
              </a:extLst>
            </p:cNvPr>
            <p:cNvSpPr txBox="1"/>
            <p:nvPr/>
          </p:nvSpPr>
          <p:spPr>
            <a:xfrm>
              <a:off x="4283968" y="1338963"/>
              <a:ext cx="498480" cy="4984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4961" tIns="12700" rIns="54961" bIns="1270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srgbClr val="FEFFFF"/>
                  </a:solidFill>
                  <a:effectLst/>
                  <a:uLnTx/>
                  <a:uFillTx/>
                  <a:latin typeface="Georgia" panose="02040502050405020303"/>
                  <a:ea typeface="+mn-ea"/>
                  <a:cs typeface="+mn-cs"/>
                </a:rPr>
                <a:t>3</a:t>
              </a:r>
            </a:p>
          </p:txBody>
        </p:sp>
      </p:grpSp>
    </p:spTree>
    <p:extLst>
      <p:ext uri="{BB962C8B-B14F-4D97-AF65-F5344CB8AC3E}">
        <p14:creationId xmlns:p14="http://schemas.microsoft.com/office/powerpoint/2010/main" val="196620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ADC3F-2734-AE7F-F8F0-9B0A594A57A6}"/>
              </a:ext>
            </a:extLst>
          </p:cNvPr>
          <p:cNvSpPr>
            <a:spLocks noGrp="1"/>
          </p:cNvSpPr>
          <p:nvPr>
            <p:ph type="title"/>
          </p:nvPr>
        </p:nvSpPr>
        <p:spPr>
          <a:xfrm>
            <a:off x="441063" y="365126"/>
            <a:ext cx="10914325" cy="724766"/>
          </a:xfrm>
        </p:spPr>
        <p:txBody>
          <a:bodyPr/>
          <a:lstStyle/>
          <a:p>
            <a:r>
              <a:rPr lang="en-US" dirty="0"/>
              <a:t>ABOS KSB 360</a:t>
            </a:r>
          </a:p>
        </p:txBody>
      </p:sp>
      <p:sp>
        <p:nvSpPr>
          <p:cNvPr id="5" name="Text Placeholder 4">
            <a:extLst>
              <a:ext uri="{FF2B5EF4-FFF2-40B4-BE49-F238E27FC236}">
                <a16:creationId xmlns:a16="http://schemas.microsoft.com/office/drawing/2014/main" id="{79F95003-5606-E2A6-B7EE-61200F421C9F}"/>
              </a:ext>
            </a:extLst>
          </p:cNvPr>
          <p:cNvSpPr>
            <a:spLocks noGrp="1"/>
          </p:cNvSpPr>
          <p:nvPr>
            <p:ph type="body" idx="1"/>
          </p:nvPr>
        </p:nvSpPr>
        <p:spPr>
          <a:xfrm>
            <a:off x="441064" y="964480"/>
            <a:ext cx="11492318" cy="420975"/>
          </a:xfrm>
        </p:spPr>
        <p:txBody>
          <a:bodyPr/>
          <a:lstStyle/>
          <a:p>
            <a:r>
              <a:rPr lang="en-US" dirty="0"/>
              <a:t>Yearly Professional Behavior Assessment</a:t>
            </a:r>
          </a:p>
        </p:txBody>
      </p:sp>
      <p:sp>
        <p:nvSpPr>
          <p:cNvPr id="6" name="Content Placeholder 5">
            <a:extLst>
              <a:ext uri="{FF2B5EF4-FFF2-40B4-BE49-F238E27FC236}">
                <a16:creationId xmlns:a16="http://schemas.microsoft.com/office/drawing/2014/main" id="{CF865ACF-59D9-D8A9-D9CA-764E41BDAA80}"/>
              </a:ext>
            </a:extLst>
          </p:cNvPr>
          <p:cNvSpPr>
            <a:spLocks noGrp="1"/>
          </p:cNvSpPr>
          <p:nvPr>
            <p:ph sz="half" idx="2"/>
          </p:nvPr>
        </p:nvSpPr>
        <p:spPr>
          <a:xfrm>
            <a:off x="441063" y="1728212"/>
            <a:ext cx="5257800" cy="4322908"/>
          </a:xfrm>
        </p:spPr>
        <p:txBody>
          <a:bodyPr>
            <a:normAutofit/>
          </a:bodyPr>
          <a:lstStyle/>
          <a:p>
            <a:pPr>
              <a:lnSpc>
                <a:spcPct val="100000"/>
              </a:lnSpc>
            </a:pPr>
            <a:r>
              <a:rPr lang="en-US" sz="2200" dirty="0"/>
              <a:t>Facilitating the ABOS KSB 360 is part of the ABOS KSB requirement. </a:t>
            </a:r>
          </a:p>
          <a:p>
            <a:pPr>
              <a:lnSpc>
                <a:spcPct val="100000"/>
              </a:lnSpc>
            </a:pPr>
            <a:r>
              <a:rPr lang="en-US" sz="2200" dirty="0"/>
              <a:t>October</a:t>
            </a:r>
          </a:p>
          <a:p>
            <a:pPr>
              <a:lnSpc>
                <a:spcPct val="100000"/>
              </a:lnSpc>
            </a:pPr>
            <a:r>
              <a:rPr lang="en-US" sz="2200" dirty="0"/>
              <a:t>Residents, Faculty, and all others 360 evaluators</a:t>
            </a:r>
          </a:p>
          <a:p>
            <a:pPr>
              <a:lnSpc>
                <a:spcPct val="100000"/>
              </a:lnSpc>
            </a:pPr>
            <a:r>
              <a:rPr lang="en-US" sz="2200" dirty="0"/>
              <a:t>Enter 360 Evaluators in 360 Behavior Tab by September 15</a:t>
            </a:r>
            <a:r>
              <a:rPr lang="en-US" sz="2200" baseline="30000" dirty="0"/>
              <a:t>th</a:t>
            </a:r>
          </a:p>
          <a:p>
            <a:endParaRPr lang="en-US" dirty="0"/>
          </a:p>
          <a:p>
            <a:endParaRPr lang="en-US" dirty="0"/>
          </a:p>
        </p:txBody>
      </p:sp>
      <p:grpSp>
        <p:nvGrpSpPr>
          <p:cNvPr id="9" name="Group 8">
            <a:extLst>
              <a:ext uri="{FF2B5EF4-FFF2-40B4-BE49-F238E27FC236}">
                <a16:creationId xmlns:a16="http://schemas.microsoft.com/office/drawing/2014/main" id="{AD0D0F21-9EBB-BBC8-69FA-18317CB4384E}"/>
              </a:ext>
            </a:extLst>
          </p:cNvPr>
          <p:cNvGrpSpPr/>
          <p:nvPr/>
        </p:nvGrpSpPr>
        <p:grpSpPr>
          <a:xfrm>
            <a:off x="155530" y="6051120"/>
            <a:ext cx="704941" cy="704941"/>
            <a:chOff x="6026904" y="1235746"/>
            <a:chExt cx="704941" cy="704941"/>
          </a:xfrm>
        </p:grpSpPr>
        <p:sp>
          <p:nvSpPr>
            <p:cNvPr id="10" name="Oval 9">
              <a:extLst>
                <a:ext uri="{FF2B5EF4-FFF2-40B4-BE49-F238E27FC236}">
                  <a16:creationId xmlns:a16="http://schemas.microsoft.com/office/drawing/2014/main" id="{C78B453C-61EE-265E-9DBD-FE55CBC84224}"/>
                </a:ext>
              </a:extLst>
            </p:cNvPr>
            <p:cNvSpPr/>
            <p:nvPr/>
          </p:nvSpPr>
          <p:spPr>
            <a:xfrm>
              <a:off x="6026904" y="1235746"/>
              <a:ext cx="704941" cy="704941"/>
            </a:xfrm>
            <a:prstGeom prst="ellipse">
              <a:avLst/>
            </a:prstGeom>
            <a:solidFill>
              <a:schemeClr val="tx2"/>
            </a:solidFill>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en-US"/>
            </a:p>
          </p:txBody>
        </p:sp>
        <p:sp>
          <p:nvSpPr>
            <p:cNvPr id="11" name="Oval 4">
              <a:extLst>
                <a:ext uri="{FF2B5EF4-FFF2-40B4-BE49-F238E27FC236}">
                  <a16:creationId xmlns:a16="http://schemas.microsoft.com/office/drawing/2014/main" id="{A52AE6AE-A4EA-F1E4-2A84-1C9608E70C01}"/>
                </a:ext>
              </a:extLst>
            </p:cNvPr>
            <p:cNvSpPr txBox="1"/>
            <p:nvPr/>
          </p:nvSpPr>
          <p:spPr>
            <a:xfrm>
              <a:off x="6130140" y="1338982"/>
              <a:ext cx="498469" cy="4984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4</a:t>
              </a:r>
            </a:p>
          </p:txBody>
        </p:sp>
      </p:grpSp>
      <p:pic>
        <p:nvPicPr>
          <p:cNvPr id="12" name="Picture 11">
            <a:extLst>
              <a:ext uri="{FF2B5EF4-FFF2-40B4-BE49-F238E27FC236}">
                <a16:creationId xmlns:a16="http://schemas.microsoft.com/office/drawing/2014/main" id="{70EAF573-A47E-C1B9-032F-93715B64C33E}"/>
              </a:ext>
            </a:extLst>
          </p:cNvPr>
          <p:cNvPicPr>
            <a:picLocks noChangeAspect="1"/>
          </p:cNvPicPr>
          <p:nvPr/>
        </p:nvPicPr>
        <p:blipFill>
          <a:blip r:embed="rId2"/>
          <a:stretch>
            <a:fillRect/>
          </a:stretch>
        </p:blipFill>
        <p:spPr>
          <a:xfrm>
            <a:off x="5872757" y="2382371"/>
            <a:ext cx="6060625" cy="22935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00046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AA68-ED81-0B6F-917E-BA4F301FECD5}"/>
              </a:ext>
            </a:extLst>
          </p:cNvPr>
          <p:cNvSpPr>
            <a:spLocks noGrp="1"/>
          </p:cNvSpPr>
          <p:nvPr>
            <p:ph type="title"/>
          </p:nvPr>
        </p:nvSpPr>
        <p:spPr>
          <a:xfrm>
            <a:off x="441063" y="365126"/>
            <a:ext cx="10912737" cy="695924"/>
          </a:xfrm>
        </p:spPr>
        <p:txBody>
          <a:bodyPr>
            <a:normAutofit fontScale="90000"/>
          </a:bodyPr>
          <a:lstStyle/>
          <a:p>
            <a:r>
              <a:rPr lang="en-US" dirty="0"/>
              <a:t>Record of Resident Assignment Forms (RRA)</a:t>
            </a:r>
            <a:br>
              <a:rPr lang="en-US" dirty="0"/>
            </a:br>
            <a:endParaRPr lang="en-US" sz="3600" dirty="0"/>
          </a:p>
        </p:txBody>
      </p:sp>
      <p:sp>
        <p:nvSpPr>
          <p:cNvPr id="3" name="Content Placeholder 2">
            <a:extLst>
              <a:ext uri="{FF2B5EF4-FFF2-40B4-BE49-F238E27FC236}">
                <a16:creationId xmlns:a16="http://schemas.microsoft.com/office/drawing/2014/main" id="{8C247BC5-2F39-BAD1-C95C-9C6DEBFB1FC1}"/>
              </a:ext>
            </a:extLst>
          </p:cNvPr>
          <p:cNvSpPr>
            <a:spLocks noGrp="1"/>
          </p:cNvSpPr>
          <p:nvPr>
            <p:ph sz="half" idx="1"/>
          </p:nvPr>
        </p:nvSpPr>
        <p:spPr/>
        <p:txBody>
          <a:bodyPr>
            <a:normAutofit/>
          </a:bodyPr>
          <a:lstStyle/>
          <a:p>
            <a:pPr>
              <a:lnSpc>
                <a:spcPct val="110000"/>
              </a:lnSpc>
            </a:pPr>
            <a:r>
              <a:rPr lang="en-US" sz="2600" dirty="0"/>
              <a:t>Yearly documentation provided by residency program to ABOS</a:t>
            </a:r>
          </a:p>
          <a:p>
            <a:pPr>
              <a:lnSpc>
                <a:spcPct val="110000"/>
              </a:lnSpc>
            </a:pPr>
            <a:r>
              <a:rPr lang="en-US" sz="2600" dirty="0"/>
              <a:t>Weeks on Rotation</a:t>
            </a:r>
          </a:p>
          <a:p>
            <a:pPr>
              <a:lnSpc>
                <a:spcPct val="110000"/>
              </a:lnSpc>
            </a:pPr>
            <a:r>
              <a:rPr lang="en-US" sz="2600" dirty="0"/>
              <a:t> Residents will need to have met minimums laid out via the </a:t>
            </a:r>
            <a:r>
              <a:rPr lang="en-US" sz="2600" dirty="0">
                <a:hlinkClick r:id="rId2"/>
              </a:rPr>
              <a:t>ABOS Part I Rules and Procedures</a:t>
            </a:r>
            <a:endParaRPr lang="en-US" sz="2200" dirty="0"/>
          </a:p>
          <a:p>
            <a:pPr marL="0" indent="0">
              <a:buNone/>
            </a:pPr>
            <a:endParaRPr lang="en-US" dirty="0"/>
          </a:p>
        </p:txBody>
      </p:sp>
      <p:grpSp>
        <p:nvGrpSpPr>
          <p:cNvPr id="4" name="Group 3">
            <a:extLst>
              <a:ext uri="{FF2B5EF4-FFF2-40B4-BE49-F238E27FC236}">
                <a16:creationId xmlns:a16="http://schemas.microsoft.com/office/drawing/2014/main" id="{9F0D701E-0A70-D8FC-DA53-8C4DD335EB1C}"/>
              </a:ext>
            </a:extLst>
          </p:cNvPr>
          <p:cNvGrpSpPr/>
          <p:nvPr/>
        </p:nvGrpSpPr>
        <p:grpSpPr>
          <a:xfrm>
            <a:off x="133242" y="6040575"/>
            <a:ext cx="704958" cy="704958"/>
            <a:chOff x="7873369" y="1235724"/>
            <a:chExt cx="704958" cy="704958"/>
          </a:xfrm>
        </p:grpSpPr>
        <p:sp>
          <p:nvSpPr>
            <p:cNvPr id="5" name="Oval 4">
              <a:extLst>
                <a:ext uri="{FF2B5EF4-FFF2-40B4-BE49-F238E27FC236}">
                  <a16:creationId xmlns:a16="http://schemas.microsoft.com/office/drawing/2014/main" id="{11864CBF-1A70-D7C5-A07E-A109A7F54A7E}"/>
                </a:ext>
              </a:extLst>
            </p:cNvPr>
            <p:cNvSpPr/>
            <p:nvPr/>
          </p:nvSpPr>
          <p:spPr>
            <a:xfrm>
              <a:off x="7873369" y="1235724"/>
              <a:ext cx="704958" cy="704958"/>
            </a:xfrm>
            <a:prstGeom prst="ellipse">
              <a:avLst/>
            </a:prstGeom>
            <a:solidFill>
              <a:schemeClr val="tx2"/>
            </a:solidFill>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en-US"/>
            </a:p>
          </p:txBody>
        </p:sp>
        <p:sp>
          <p:nvSpPr>
            <p:cNvPr id="6" name="Oval 4">
              <a:extLst>
                <a:ext uri="{FF2B5EF4-FFF2-40B4-BE49-F238E27FC236}">
                  <a16:creationId xmlns:a16="http://schemas.microsoft.com/office/drawing/2014/main" id="{23D853DD-45DE-E118-CBBF-373B0BC92D9A}"/>
                </a:ext>
              </a:extLst>
            </p:cNvPr>
            <p:cNvSpPr txBox="1"/>
            <p:nvPr/>
          </p:nvSpPr>
          <p:spPr>
            <a:xfrm>
              <a:off x="7976608" y="1338963"/>
              <a:ext cx="498480" cy="4984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4961" tIns="12700" rIns="54961" bIns="12700" numCol="1" spcCol="1270" anchor="ctr" anchorCtr="0">
              <a:noAutofit/>
            </a:bodyPr>
            <a:lstStyle/>
            <a:p>
              <a:pPr marL="0" lvl="0" indent="0" algn="ctr" defTabSz="1600200">
                <a:lnSpc>
                  <a:spcPct val="90000"/>
                </a:lnSpc>
                <a:spcBef>
                  <a:spcPct val="0"/>
                </a:spcBef>
                <a:spcAft>
                  <a:spcPct val="35000"/>
                </a:spcAft>
                <a:buNone/>
              </a:pPr>
              <a:r>
                <a:rPr lang="en-US" sz="3600" kern="1200"/>
                <a:t>5</a:t>
              </a:r>
            </a:p>
          </p:txBody>
        </p:sp>
      </p:grpSp>
      <p:pic>
        <p:nvPicPr>
          <p:cNvPr id="13" name="Content Placeholder 3" descr="A screenshot of a computer&#10;&#10;Description automatically generated">
            <a:extLst>
              <a:ext uri="{FF2B5EF4-FFF2-40B4-BE49-F238E27FC236}">
                <a16:creationId xmlns:a16="http://schemas.microsoft.com/office/drawing/2014/main" id="{C86B01BA-C0FE-E966-A300-569060C10C8A}"/>
              </a:ext>
            </a:extLst>
          </p:cNvPr>
          <p:cNvPicPr>
            <a:picLocks noChangeAspect="1"/>
          </p:cNvPicPr>
          <p:nvPr/>
        </p:nvPicPr>
        <p:blipFill>
          <a:blip r:embed="rId3"/>
          <a:stretch>
            <a:fillRect/>
          </a:stretch>
        </p:blipFill>
        <p:spPr>
          <a:xfrm>
            <a:off x="6838134" y="1790010"/>
            <a:ext cx="4085667" cy="4353804"/>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845D09DD-1FB3-9395-BDC2-E6F8BAD5D65F}"/>
              </a:ext>
            </a:extLst>
          </p:cNvPr>
          <p:cNvSpPr txBox="1"/>
          <p:nvPr/>
        </p:nvSpPr>
        <p:spPr>
          <a:xfrm>
            <a:off x="562551" y="1022170"/>
            <a:ext cx="10669760" cy="646331"/>
          </a:xfrm>
          <a:prstGeom prst="rect">
            <a:avLst/>
          </a:prstGeom>
          <a:noFill/>
        </p:spPr>
        <p:txBody>
          <a:bodyPr wrap="square" rtlCol="0">
            <a:spAutoFit/>
          </a:bodyPr>
          <a:lstStyle/>
          <a:p>
            <a:r>
              <a:rPr lang="en-US" dirty="0">
                <a:solidFill>
                  <a:srgbClr val="FF0000"/>
                </a:solidFill>
              </a:rPr>
              <a:t>Yearly Forms must be submitted between May 15</a:t>
            </a:r>
            <a:r>
              <a:rPr lang="en-US" baseline="30000" dirty="0">
                <a:solidFill>
                  <a:srgbClr val="FF0000"/>
                </a:solidFill>
              </a:rPr>
              <a:t>th</a:t>
            </a:r>
            <a:r>
              <a:rPr lang="en-US" dirty="0">
                <a:solidFill>
                  <a:srgbClr val="FF0000"/>
                </a:solidFill>
              </a:rPr>
              <a:t> and June 15</a:t>
            </a:r>
            <a:r>
              <a:rPr lang="en-US" baseline="30000" dirty="0">
                <a:solidFill>
                  <a:srgbClr val="FF0000"/>
                </a:solidFill>
              </a:rPr>
              <a:t>th</a:t>
            </a:r>
            <a:r>
              <a:rPr lang="en-US" dirty="0">
                <a:solidFill>
                  <a:srgbClr val="FF0000"/>
                </a:solidFill>
              </a:rPr>
              <a:t>. Program Directors have until June 30</a:t>
            </a:r>
            <a:r>
              <a:rPr lang="en-US" baseline="30000" dirty="0">
                <a:solidFill>
                  <a:srgbClr val="FF0000"/>
                </a:solidFill>
              </a:rPr>
              <a:t>th</a:t>
            </a:r>
            <a:r>
              <a:rPr lang="en-US" dirty="0">
                <a:solidFill>
                  <a:srgbClr val="FF0000"/>
                </a:solidFill>
              </a:rPr>
              <a:t> to sign off. </a:t>
            </a:r>
          </a:p>
        </p:txBody>
      </p:sp>
    </p:spTree>
    <p:extLst>
      <p:ext uri="{BB962C8B-B14F-4D97-AF65-F5344CB8AC3E}">
        <p14:creationId xmlns:p14="http://schemas.microsoft.com/office/powerpoint/2010/main" val="1813081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63C6-6932-9F94-777B-AD30C64AE47D}"/>
              </a:ext>
            </a:extLst>
          </p:cNvPr>
          <p:cNvSpPr>
            <a:spLocks noGrp="1"/>
          </p:cNvSpPr>
          <p:nvPr>
            <p:ph type="title"/>
          </p:nvPr>
        </p:nvSpPr>
        <p:spPr/>
        <p:txBody>
          <a:bodyPr/>
          <a:lstStyle/>
          <a:p>
            <a:r>
              <a:rPr lang="en-US" dirty="0"/>
              <a:t>Profile </a:t>
            </a:r>
          </a:p>
        </p:txBody>
      </p:sp>
      <p:sp>
        <p:nvSpPr>
          <p:cNvPr id="4" name="Text Placeholder 3">
            <a:extLst>
              <a:ext uri="{FF2B5EF4-FFF2-40B4-BE49-F238E27FC236}">
                <a16:creationId xmlns:a16="http://schemas.microsoft.com/office/drawing/2014/main" id="{D4785060-377A-8D9C-B088-9B39D9CFE448}"/>
              </a:ext>
            </a:extLst>
          </p:cNvPr>
          <p:cNvSpPr>
            <a:spLocks noGrp="1"/>
          </p:cNvSpPr>
          <p:nvPr>
            <p:ph type="body" idx="1"/>
          </p:nvPr>
        </p:nvSpPr>
        <p:spPr>
          <a:xfrm>
            <a:off x="533428" y="1149734"/>
            <a:ext cx="5257800" cy="823912"/>
          </a:xfrm>
        </p:spPr>
        <p:txBody>
          <a:bodyPr/>
          <a:lstStyle/>
          <a:p>
            <a:r>
              <a:rPr lang="en-US" dirty="0"/>
              <a:t>Keep it up to date</a:t>
            </a:r>
          </a:p>
        </p:txBody>
      </p:sp>
      <p:sp>
        <p:nvSpPr>
          <p:cNvPr id="6" name="Content Placeholder 5">
            <a:extLst>
              <a:ext uri="{FF2B5EF4-FFF2-40B4-BE49-F238E27FC236}">
                <a16:creationId xmlns:a16="http://schemas.microsoft.com/office/drawing/2014/main" id="{5182887F-4704-66A3-9EEA-EB910CC5F19A}"/>
              </a:ext>
            </a:extLst>
          </p:cNvPr>
          <p:cNvSpPr>
            <a:spLocks noGrp="1"/>
          </p:cNvSpPr>
          <p:nvPr>
            <p:ph sz="half" idx="2"/>
          </p:nvPr>
        </p:nvSpPr>
        <p:spPr>
          <a:xfrm>
            <a:off x="441062" y="1973646"/>
            <a:ext cx="5257800" cy="4076992"/>
          </a:xfrm>
        </p:spPr>
        <p:txBody>
          <a:bodyPr>
            <a:normAutofit/>
          </a:bodyPr>
          <a:lstStyle/>
          <a:p>
            <a:pPr>
              <a:lnSpc>
                <a:spcPct val="100000"/>
              </a:lnSpc>
            </a:pPr>
            <a:r>
              <a:rPr lang="en-US" dirty="0"/>
              <a:t>My Profile Tab helps us communicate with you</a:t>
            </a:r>
          </a:p>
          <a:p>
            <a:pPr>
              <a:lnSpc>
                <a:spcPct val="100000"/>
              </a:lnSpc>
            </a:pPr>
            <a:r>
              <a:rPr lang="en-US" dirty="0"/>
              <a:t>The ABOS does not send blanket emails</a:t>
            </a:r>
          </a:p>
          <a:p>
            <a:pPr>
              <a:lnSpc>
                <a:spcPct val="100000"/>
              </a:lnSpc>
            </a:pPr>
            <a:r>
              <a:rPr lang="en-US" dirty="0"/>
              <a:t>If there is a personnel change, please contact us</a:t>
            </a:r>
          </a:p>
        </p:txBody>
      </p:sp>
      <p:pic>
        <p:nvPicPr>
          <p:cNvPr id="9" name="Picture 8">
            <a:extLst>
              <a:ext uri="{FF2B5EF4-FFF2-40B4-BE49-F238E27FC236}">
                <a16:creationId xmlns:a16="http://schemas.microsoft.com/office/drawing/2014/main" id="{F19B1E84-FB07-5EDE-FA36-8D1D40D0C415}"/>
              </a:ext>
            </a:extLst>
          </p:cNvPr>
          <p:cNvPicPr>
            <a:picLocks noChangeAspect="1"/>
          </p:cNvPicPr>
          <p:nvPr/>
        </p:nvPicPr>
        <p:blipFill>
          <a:blip r:embed="rId2"/>
          <a:stretch>
            <a:fillRect/>
          </a:stretch>
        </p:blipFill>
        <p:spPr>
          <a:xfrm>
            <a:off x="6012901" y="1810326"/>
            <a:ext cx="5424528" cy="3063304"/>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13CFDDDC-D221-A341-56E5-1AA5F43E5E33}"/>
              </a:ext>
            </a:extLst>
          </p:cNvPr>
          <p:cNvSpPr/>
          <p:nvPr/>
        </p:nvSpPr>
        <p:spPr>
          <a:xfrm>
            <a:off x="8372414" y="3016788"/>
            <a:ext cx="1750641" cy="123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Georgia" panose="02040502050405020303"/>
              <a:ea typeface="+mn-ea"/>
              <a:cs typeface="+mn-cs"/>
            </a:endParaRPr>
          </a:p>
        </p:txBody>
      </p:sp>
      <p:grpSp>
        <p:nvGrpSpPr>
          <p:cNvPr id="11" name="Group 10">
            <a:extLst>
              <a:ext uri="{FF2B5EF4-FFF2-40B4-BE49-F238E27FC236}">
                <a16:creationId xmlns:a16="http://schemas.microsoft.com/office/drawing/2014/main" id="{C9E7D136-B53F-2B42-A20B-F4D1F2FAC6A6}"/>
              </a:ext>
            </a:extLst>
          </p:cNvPr>
          <p:cNvGrpSpPr/>
          <p:nvPr/>
        </p:nvGrpSpPr>
        <p:grpSpPr>
          <a:xfrm>
            <a:off x="88592" y="6050638"/>
            <a:ext cx="704941" cy="704941"/>
            <a:chOff x="9719455" y="1235746"/>
            <a:chExt cx="704941" cy="704941"/>
          </a:xfrm>
        </p:grpSpPr>
        <p:sp>
          <p:nvSpPr>
            <p:cNvPr id="12" name="Oval 11">
              <a:extLst>
                <a:ext uri="{FF2B5EF4-FFF2-40B4-BE49-F238E27FC236}">
                  <a16:creationId xmlns:a16="http://schemas.microsoft.com/office/drawing/2014/main" id="{6AC4C516-2766-F830-C850-F0F2DE7F3137}"/>
                </a:ext>
              </a:extLst>
            </p:cNvPr>
            <p:cNvSpPr/>
            <p:nvPr/>
          </p:nvSpPr>
          <p:spPr>
            <a:xfrm>
              <a:off x="9719455" y="1235746"/>
              <a:ext cx="704941" cy="704941"/>
            </a:xfrm>
            <a:prstGeom prst="ellipse">
              <a:avLst/>
            </a:prstGeom>
            <a:solidFill>
              <a:schemeClr val="tx2"/>
            </a:solidFill>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a:lstStyle/>
            <a:p>
              <a:endParaRPr lang="en-US"/>
            </a:p>
          </p:txBody>
        </p:sp>
        <p:sp>
          <p:nvSpPr>
            <p:cNvPr id="13" name="Oval 4">
              <a:extLst>
                <a:ext uri="{FF2B5EF4-FFF2-40B4-BE49-F238E27FC236}">
                  <a16:creationId xmlns:a16="http://schemas.microsoft.com/office/drawing/2014/main" id="{F1A85646-61AB-ECE3-EB82-E70DCC6BB967}"/>
                </a:ext>
              </a:extLst>
            </p:cNvPr>
            <p:cNvSpPr txBox="1"/>
            <p:nvPr/>
          </p:nvSpPr>
          <p:spPr>
            <a:xfrm>
              <a:off x="9822691" y="1338982"/>
              <a:ext cx="498469" cy="4984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4960" tIns="12700" rIns="54960" bIns="12700" numCol="1" spcCol="1270" anchor="ctr" anchorCtr="0">
              <a:noAutofit/>
            </a:bodyPr>
            <a:lstStyle/>
            <a:p>
              <a:pPr marL="0" lvl="0" indent="0" algn="ctr" defTabSz="1600200">
                <a:lnSpc>
                  <a:spcPct val="90000"/>
                </a:lnSpc>
                <a:spcBef>
                  <a:spcPct val="0"/>
                </a:spcBef>
                <a:spcAft>
                  <a:spcPct val="35000"/>
                </a:spcAft>
                <a:buNone/>
              </a:pPr>
              <a:r>
                <a:rPr lang="en-US" sz="3600" kern="1200"/>
                <a:t>6</a:t>
              </a:r>
            </a:p>
          </p:txBody>
        </p:sp>
      </p:grpSp>
    </p:spTree>
    <p:extLst>
      <p:ext uri="{BB962C8B-B14F-4D97-AF65-F5344CB8AC3E}">
        <p14:creationId xmlns:p14="http://schemas.microsoft.com/office/powerpoint/2010/main" val="69705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EC1D7-572E-0C96-9B37-A449DDABE1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F94AC-BA5B-05B8-4019-E9E836207C99}"/>
              </a:ext>
            </a:extLst>
          </p:cNvPr>
          <p:cNvSpPr>
            <a:spLocks noGrp="1"/>
          </p:cNvSpPr>
          <p:nvPr>
            <p:ph type="title"/>
          </p:nvPr>
        </p:nvSpPr>
        <p:spPr/>
        <p:txBody>
          <a:bodyPr/>
          <a:lstStyle/>
          <a:p>
            <a:r>
              <a:rPr lang="en-US" dirty="0"/>
              <a:t>Resident Opportunities</a:t>
            </a:r>
          </a:p>
        </p:txBody>
      </p:sp>
    </p:spTree>
    <p:extLst>
      <p:ext uri="{BB962C8B-B14F-4D97-AF65-F5344CB8AC3E}">
        <p14:creationId xmlns:p14="http://schemas.microsoft.com/office/powerpoint/2010/main" val="301045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normAutofit/>
          </a:bodyPr>
          <a:lstStyle/>
          <a:p>
            <a:r>
              <a:rPr lang="en-US" sz="3600" dirty="0"/>
              <a:t>Current ABOS Resident Advisory Panel (RAP)</a:t>
            </a:r>
          </a:p>
        </p:txBody>
      </p:sp>
      <p:sp>
        <p:nvSpPr>
          <p:cNvPr id="10" name="TextBox 9">
            <a:extLst>
              <a:ext uri="{FF2B5EF4-FFF2-40B4-BE49-F238E27FC236}">
                <a16:creationId xmlns:a16="http://schemas.microsoft.com/office/drawing/2014/main" id="{2FDB23B9-6B82-412B-86C6-1AF243DA0DF7}"/>
              </a:ext>
            </a:extLst>
          </p:cNvPr>
          <p:cNvSpPr txBox="1"/>
          <p:nvPr/>
        </p:nvSpPr>
        <p:spPr>
          <a:xfrm>
            <a:off x="546994" y="2820672"/>
            <a:ext cx="21022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Dr. Mary Kate Skalitzky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University of Iowa</a:t>
            </a:r>
          </a:p>
        </p:txBody>
      </p:sp>
      <p:sp>
        <p:nvSpPr>
          <p:cNvPr id="11" name="TextBox 10">
            <a:extLst>
              <a:ext uri="{FF2B5EF4-FFF2-40B4-BE49-F238E27FC236}">
                <a16:creationId xmlns:a16="http://schemas.microsoft.com/office/drawing/2014/main" id="{E32C5332-CF36-4334-B5E8-9E715C8F957D}"/>
              </a:ext>
            </a:extLst>
          </p:cNvPr>
          <p:cNvSpPr txBox="1"/>
          <p:nvPr/>
        </p:nvSpPr>
        <p:spPr>
          <a:xfrm>
            <a:off x="3423160" y="2813500"/>
            <a:ext cx="21022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Dr. Christopher Johnson</a:t>
            </a:r>
            <a:b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b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University of Chicago</a:t>
            </a:r>
          </a:p>
        </p:txBody>
      </p:sp>
      <p:sp>
        <p:nvSpPr>
          <p:cNvPr id="14" name="TextBox 13">
            <a:extLst>
              <a:ext uri="{FF2B5EF4-FFF2-40B4-BE49-F238E27FC236}">
                <a16:creationId xmlns:a16="http://schemas.microsoft.com/office/drawing/2014/main" id="{7886EF24-83B2-4BEF-B810-7A472DDC92EF}"/>
              </a:ext>
            </a:extLst>
          </p:cNvPr>
          <p:cNvSpPr txBox="1"/>
          <p:nvPr/>
        </p:nvSpPr>
        <p:spPr>
          <a:xfrm>
            <a:off x="6484030" y="2813499"/>
            <a:ext cx="1816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Dr. Justice Achonu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Stonybrook University</a:t>
            </a:r>
          </a:p>
        </p:txBody>
      </p:sp>
      <p:sp>
        <p:nvSpPr>
          <p:cNvPr id="15" name="TextBox 14">
            <a:extLst>
              <a:ext uri="{FF2B5EF4-FFF2-40B4-BE49-F238E27FC236}">
                <a16:creationId xmlns:a16="http://schemas.microsoft.com/office/drawing/2014/main" id="{5878A9CE-B9FB-42A2-8664-45A69E643087}"/>
              </a:ext>
            </a:extLst>
          </p:cNvPr>
          <p:cNvSpPr txBox="1"/>
          <p:nvPr/>
        </p:nvSpPr>
        <p:spPr>
          <a:xfrm>
            <a:off x="9161678" y="2817702"/>
            <a:ext cx="1983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Dr. Clay Townsend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63736"/>
                </a:solidFill>
                <a:effectLst/>
                <a:uLnTx/>
                <a:uFillTx/>
                <a:latin typeface="Georgia" panose="02040502050405020303"/>
                <a:ea typeface="+mn-ea"/>
                <a:cs typeface="+mn-cs"/>
              </a:rPr>
              <a:t>Temple University</a:t>
            </a:r>
          </a:p>
        </p:txBody>
      </p:sp>
      <p:pic>
        <p:nvPicPr>
          <p:cNvPr id="4" name="Picture 3">
            <a:extLst>
              <a:ext uri="{FF2B5EF4-FFF2-40B4-BE49-F238E27FC236}">
                <a16:creationId xmlns:a16="http://schemas.microsoft.com/office/drawing/2014/main" id="{2C085960-AF6E-50D6-F629-AAFAAFA6C48D}"/>
              </a:ext>
            </a:extLst>
          </p:cNvPr>
          <p:cNvPicPr>
            <a:picLocks noChangeAspect="1"/>
          </p:cNvPicPr>
          <p:nvPr/>
        </p:nvPicPr>
        <p:blipFill>
          <a:blip r:embed="rId2"/>
          <a:stretch>
            <a:fillRect/>
          </a:stretch>
        </p:blipFill>
        <p:spPr>
          <a:xfrm>
            <a:off x="9244553" y="3525512"/>
            <a:ext cx="1913109" cy="1948602"/>
          </a:xfrm>
          <a:prstGeom prst="rect">
            <a:avLst/>
          </a:prstGeom>
        </p:spPr>
      </p:pic>
      <p:pic>
        <p:nvPicPr>
          <p:cNvPr id="8" name="Picture 7">
            <a:extLst>
              <a:ext uri="{FF2B5EF4-FFF2-40B4-BE49-F238E27FC236}">
                <a16:creationId xmlns:a16="http://schemas.microsoft.com/office/drawing/2014/main" id="{0F3F18F8-C36C-1CF3-6F86-DD85D73A60A0}"/>
              </a:ext>
            </a:extLst>
          </p:cNvPr>
          <p:cNvPicPr>
            <a:picLocks noChangeAspect="1"/>
          </p:cNvPicPr>
          <p:nvPr/>
        </p:nvPicPr>
        <p:blipFill>
          <a:blip r:embed="rId3"/>
          <a:stretch>
            <a:fillRect/>
          </a:stretch>
        </p:blipFill>
        <p:spPr>
          <a:xfrm>
            <a:off x="818091" y="3525512"/>
            <a:ext cx="1548169" cy="1936260"/>
          </a:xfrm>
          <a:prstGeom prst="rect">
            <a:avLst/>
          </a:prstGeom>
        </p:spPr>
      </p:pic>
      <p:pic>
        <p:nvPicPr>
          <p:cNvPr id="16" name="Picture 15">
            <a:extLst>
              <a:ext uri="{FF2B5EF4-FFF2-40B4-BE49-F238E27FC236}">
                <a16:creationId xmlns:a16="http://schemas.microsoft.com/office/drawing/2014/main" id="{80952460-99F9-D176-5636-FC9588DBF433}"/>
              </a:ext>
            </a:extLst>
          </p:cNvPr>
          <p:cNvPicPr>
            <a:picLocks noChangeAspect="1"/>
          </p:cNvPicPr>
          <p:nvPr/>
        </p:nvPicPr>
        <p:blipFill rotWithShape="1">
          <a:blip r:embed="rId4"/>
          <a:srcRect l="21133" r="16862"/>
          <a:stretch/>
        </p:blipFill>
        <p:spPr>
          <a:xfrm>
            <a:off x="3725683" y="3525511"/>
            <a:ext cx="1548169" cy="1885342"/>
          </a:xfrm>
          <a:prstGeom prst="rect">
            <a:avLst/>
          </a:prstGeom>
        </p:spPr>
      </p:pic>
      <p:pic>
        <p:nvPicPr>
          <p:cNvPr id="18" name="Picture 17">
            <a:extLst>
              <a:ext uri="{FF2B5EF4-FFF2-40B4-BE49-F238E27FC236}">
                <a16:creationId xmlns:a16="http://schemas.microsoft.com/office/drawing/2014/main" id="{59199CA2-5531-4108-0CF1-4CEC1729E5A1}"/>
              </a:ext>
            </a:extLst>
          </p:cNvPr>
          <p:cNvPicPr>
            <a:picLocks noChangeAspect="1"/>
          </p:cNvPicPr>
          <p:nvPr/>
        </p:nvPicPr>
        <p:blipFill>
          <a:blip r:embed="rId5"/>
          <a:stretch>
            <a:fillRect/>
          </a:stretch>
        </p:blipFill>
        <p:spPr>
          <a:xfrm>
            <a:off x="6712896" y="3525512"/>
            <a:ext cx="1414657" cy="1885342"/>
          </a:xfrm>
          <a:prstGeom prst="rect">
            <a:avLst/>
          </a:prstGeom>
        </p:spPr>
      </p:pic>
      <p:sp>
        <p:nvSpPr>
          <p:cNvPr id="22" name="TextBox 21">
            <a:extLst>
              <a:ext uri="{FF2B5EF4-FFF2-40B4-BE49-F238E27FC236}">
                <a16:creationId xmlns:a16="http://schemas.microsoft.com/office/drawing/2014/main" id="{8CFA1FC1-6612-46C1-0CDE-C894CC9904DA}"/>
              </a:ext>
            </a:extLst>
          </p:cNvPr>
          <p:cNvSpPr txBox="1"/>
          <p:nvPr/>
        </p:nvSpPr>
        <p:spPr>
          <a:xfrm>
            <a:off x="541032" y="5474114"/>
            <a:ext cx="21022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       Dr. Steven Greene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University of Mississippi</a:t>
            </a:r>
          </a:p>
        </p:txBody>
      </p:sp>
      <p:sp>
        <p:nvSpPr>
          <p:cNvPr id="23" name="TextBox 22">
            <a:extLst>
              <a:ext uri="{FF2B5EF4-FFF2-40B4-BE49-F238E27FC236}">
                <a16:creationId xmlns:a16="http://schemas.microsoft.com/office/drawing/2014/main" id="{AD5F7E27-FCA6-FDA9-61F4-194E0C552329}"/>
              </a:ext>
            </a:extLst>
          </p:cNvPr>
          <p:cNvSpPr txBox="1"/>
          <p:nvPr/>
        </p:nvSpPr>
        <p:spPr>
          <a:xfrm>
            <a:off x="3431993" y="5427440"/>
            <a:ext cx="21022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Dr. Michelle Lawson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Oregon Health &amp; Sciences University</a:t>
            </a:r>
          </a:p>
        </p:txBody>
      </p:sp>
      <p:sp>
        <p:nvSpPr>
          <p:cNvPr id="24" name="TextBox 23">
            <a:extLst>
              <a:ext uri="{FF2B5EF4-FFF2-40B4-BE49-F238E27FC236}">
                <a16:creationId xmlns:a16="http://schemas.microsoft.com/office/drawing/2014/main" id="{9DDB8EA7-52E5-796C-8B6A-EEAC481D4E1D}"/>
              </a:ext>
            </a:extLst>
          </p:cNvPr>
          <p:cNvSpPr txBox="1"/>
          <p:nvPr/>
        </p:nvSpPr>
        <p:spPr>
          <a:xfrm>
            <a:off x="6353593" y="5422885"/>
            <a:ext cx="21022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       Dr. Joseph Sliepka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University of Washington</a:t>
            </a:r>
          </a:p>
        </p:txBody>
      </p:sp>
      <p:sp>
        <p:nvSpPr>
          <p:cNvPr id="25" name="TextBox 24">
            <a:extLst>
              <a:ext uri="{FF2B5EF4-FFF2-40B4-BE49-F238E27FC236}">
                <a16:creationId xmlns:a16="http://schemas.microsoft.com/office/drawing/2014/main" id="{B6AB395C-8788-ACC1-D0C9-1688EC87D17C}"/>
              </a:ext>
            </a:extLst>
          </p:cNvPr>
          <p:cNvSpPr txBox="1"/>
          <p:nvPr/>
        </p:nvSpPr>
        <p:spPr>
          <a:xfrm>
            <a:off x="9092744" y="5434917"/>
            <a:ext cx="21022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Dr. Claire Isabelle Verret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736"/>
                </a:solidFill>
                <a:effectLst/>
                <a:uLnTx/>
                <a:uFillTx/>
                <a:latin typeface="Georgia" panose="02040502050405020303"/>
                <a:ea typeface="+mn-ea"/>
                <a:cs typeface="+mn-cs"/>
              </a:rPr>
              <a:t>Zucker at Hofstra/Northwell</a:t>
            </a:r>
          </a:p>
        </p:txBody>
      </p:sp>
      <p:pic>
        <p:nvPicPr>
          <p:cNvPr id="17" name="Picture 16">
            <a:extLst>
              <a:ext uri="{FF2B5EF4-FFF2-40B4-BE49-F238E27FC236}">
                <a16:creationId xmlns:a16="http://schemas.microsoft.com/office/drawing/2014/main" id="{9EB5AE98-0F04-4D76-461E-A5EC0C7E0DEF}"/>
              </a:ext>
            </a:extLst>
          </p:cNvPr>
          <p:cNvPicPr>
            <a:picLocks noChangeAspect="1"/>
          </p:cNvPicPr>
          <p:nvPr/>
        </p:nvPicPr>
        <p:blipFill>
          <a:blip r:embed="rId6"/>
          <a:stretch>
            <a:fillRect/>
          </a:stretch>
        </p:blipFill>
        <p:spPr>
          <a:xfrm>
            <a:off x="3727680" y="886863"/>
            <a:ext cx="1510909" cy="1933809"/>
          </a:xfrm>
          <a:prstGeom prst="rect">
            <a:avLst/>
          </a:prstGeom>
        </p:spPr>
      </p:pic>
      <p:pic>
        <p:nvPicPr>
          <p:cNvPr id="20" name="Picture 19">
            <a:extLst>
              <a:ext uri="{FF2B5EF4-FFF2-40B4-BE49-F238E27FC236}">
                <a16:creationId xmlns:a16="http://schemas.microsoft.com/office/drawing/2014/main" id="{2BE47D44-5810-12E5-7167-FF6CD7459CBB}"/>
              </a:ext>
            </a:extLst>
          </p:cNvPr>
          <p:cNvPicPr>
            <a:picLocks noChangeAspect="1"/>
          </p:cNvPicPr>
          <p:nvPr/>
        </p:nvPicPr>
        <p:blipFill>
          <a:blip r:embed="rId7"/>
          <a:stretch>
            <a:fillRect/>
          </a:stretch>
        </p:blipFill>
        <p:spPr>
          <a:xfrm>
            <a:off x="6679490" y="890315"/>
            <a:ext cx="1510910" cy="1951912"/>
          </a:xfrm>
          <a:prstGeom prst="rect">
            <a:avLst/>
          </a:prstGeom>
        </p:spPr>
      </p:pic>
      <p:pic>
        <p:nvPicPr>
          <p:cNvPr id="28" name="Picture 27">
            <a:extLst>
              <a:ext uri="{FF2B5EF4-FFF2-40B4-BE49-F238E27FC236}">
                <a16:creationId xmlns:a16="http://schemas.microsoft.com/office/drawing/2014/main" id="{F6954807-4034-A97F-546A-08B945A0FA9A}"/>
              </a:ext>
            </a:extLst>
          </p:cNvPr>
          <p:cNvPicPr>
            <a:picLocks noChangeAspect="1"/>
          </p:cNvPicPr>
          <p:nvPr/>
        </p:nvPicPr>
        <p:blipFill>
          <a:blip r:embed="rId8"/>
          <a:stretch>
            <a:fillRect/>
          </a:stretch>
        </p:blipFill>
        <p:spPr>
          <a:xfrm>
            <a:off x="867745" y="841265"/>
            <a:ext cx="1464215" cy="2000962"/>
          </a:xfrm>
          <a:prstGeom prst="rect">
            <a:avLst/>
          </a:prstGeom>
        </p:spPr>
      </p:pic>
      <p:pic>
        <p:nvPicPr>
          <p:cNvPr id="32" name="Picture 31">
            <a:extLst>
              <a:ext uri="{FF2B5EF4-FFF2-40B4-BE49-F238E27FC236}">
                <a16:creationId xmlns:a16="http://schemas.microsoft.com/office/drawing/2014/main" id="{A7513D9E-2295-3077-83E7-252832BB0542}"/>
              </a:ext>
            </a:extLst>
          </p:cNvPr>
          <p:cNvPicPr>
            <a:picLocks noChangeAspect="1"/>
          </p:cNvPicPr>
          <p:nvPr/>
        </p:nvPicPr>
        <p:blipFill>
          <a:blip r:embed="rId9"/>
          <a:stretch>
            <a:fillRect/>
          </a:stretch>
        </p:blipFill>
        <p:spPr>
          <a:xfrm>
            <a:off x="9454418" y="854343"/>
            <a:ext cx="1597531" cy="1998847"/>
          </a:xfrm>
          <a:prstGeom prst="rect">
            <a:avLst/>
          </a:prstGeom>
        </p:spPr>
      </p:pic>
    </p:spTree>
    <p:extLst>
      <p:ext uri="{BB962C8B-B14F-4D97-AF65-F5344CB8AC3E}">
        <p14:creationId xmlns:p14="http://schemas.microsoft.com/office/powerpoint/2010/main" val="2810021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involved?</a:t>
            </a:r>
          </a:p>
        </p:txBody>
      </p:sp>
      <p:sp>
        <p:nvSpPr>
          <p:cNvPr id="3" name="Content Placeholder 2"/>
          <p:cNvSpPr>
            <a:spLocks noGrp="1"/>
          </p:cNvSpPr>
          <p:nvPr>
            <p:ph idx="1"/>
          </p:nvPr>
        </p:nvSpPr>
        <p:spPr>
          <a:xfrm>
            <a:off x="591042" y="1228876"/>
            <a:ext cx="5157480" cy="5050924"/>
          </a:xfrm>
        </p:spPr>
        <p:txBody>
          <a:bodyPr>
            <a:normAutofit/>
          </a:bodyPr>
          <a:lstStyle/>
          <a:p>
            <a:pPr>
              <a:lnSpc>
                <a:spcPct val="100000"/>
              </a:lnSpc>
            </a:pPr>
            <a:r>
              <a:rPr lang="en-US" dirty="0"/>
              <a:t>Quarterly virtual meetings with GME to learn about MOC</a:t>
            </a:r>
          </a:p>
          <a:p>
            <a:pPr>
              <a:lnSpc>
                <a:spcPct val="100000"/>
              </a:lnSpc>
            </a:pPr>
            <a:r>
              <a:rPr lang="en-US" dirty="0"/>
              <a:t>Work on a project proposal over their two-year terms</a:t>
            </a:r>
          </a:p>
          <a:p>
            <a:pPr>
              <a:lnSpc>
                <a:spcPct val="100000"/>
              </a:lnSpc>
            </a:pPr>
            <a:r>
              <a:rPr lang="en-US" dirty="0"/>
              <a:t>Act as resident champions for resident related initiatives</a:t>
            </a:r>
          </a:p>
          <a:p>
            <a:pPr>
              <a:lnSpc>
                <a:spcPct val="100000"/>
              </a:lnSpc>
            </a:pPr>
            <a:r>
              <a:rPr lang="en-US" dirty="0"/>
              <a:t>Attend conferences, various symposia, and summits</a:t>
            </a:r>
          </a:p>
          <a:p>
            <a:pPr lvl="1"/>
            <a:endParaRPr lang="en-US" dirty="0"/>
          </a:p>
          <a:p>
            <a:pPr marL="457200" lvl="1" indent="0">
              <a:buNone/>
            </a:pPr>
            <a:endParaRPr lang="en-US" dirty="0"/>
          </a:p>
          <a:p>
            <a:pPr lvl="1"/>
            <a:endParaRPr lang="en-US" dirty="0"/>
          </a:p>
          <a:p>
            <a:endParaRPr lang="en-US" dirty="0"/>
          </a:p>
          <a:p>
            <a:pPr marL="914400" lvl="2" indent="0">
              <a:buNone/>
            </a:pPr>
            <a:endParaRPr lang="en-US" dirty="0"/>
          </a:p>
          <a:p>
            <a:pPr marL="914400" lvl="2" indent="0">
              <a:buNone/>
            </a:pPr>
            <a:endParaRPr lang="en-US" dirty="0"/>
          </a:p>
        </p:txBody>
      </p:sp>
      <p:pic>
        <p:nvPicPr>
          <p:cNvPr id="1026" name="Picture 2">
            <a:extLst>
              <a:ext uri="{FF2B5EF4-FFF2-40B4-BE49-F238E27FC236}">
                <a16:creationId xmlns:a16="http://schemas.microsoft.com/office/drawing/2014/main" id="{2C66A911-C795-8B2C-CAC0-84D46489B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447" y="1444624"/>
            <a:ext cx="3908704" cy="3461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55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D931-31A2-4CC0-A0B9-F960224CF384}"/>
              </a:ext>
            </a:extLst>
          </p:cNvPr>
          <p:cNvSpPr>
            <a:spLocks noGrp="1"/>
          </p:cNvSpPr>
          <p:nvPr>
            <p:ph type="title"/>
          </p:nvPr>
        </p:nvSpPr>
        <p:spPr/>
        <p:txBody>
          <a:bodyPr/>
          <a:lstStyle/>
          <a:p>
            <a:r>
              <a:rPr lang="en-US"/>
              <a:t>ABMS/ABOS Visiting Scholar Program</a:t>
            </a:r>
          </a:p>
        </p:txBody>
      </p:sp>
      <p:sp>
        <p:nvSpPr>
          <p:cNvPr id="3" name="Content Placeholder 2">
            <a:extLst>
              <a:ext uri="{FF2B5EF4-FFF2-40B4-BE49-F238E27FC236}">
                <a16:creationId xmlns:a16="http://schemas.microsoft.com/office/drawing/2014/main" id="{EDECA8B9-E960-4CA8-90F6-5C26F8B46896}"/>
              </a:ext>
            </a:extLst>
          </p:cNvPr>
          <p:cNvSpPr>
            <a:spLocks noGrp="1"/>
          </p:cNvSpPr>
          <p:nvPr>
            <p:ph idx="1"/>
          </p:nvPr>
        </p:nvSpPr>
        <p:spPr>
          <a:xfrm>
            <a:off x="441062" y="1389397"/>
            <a:ext cx="10912737" cy="4750145"/>
          </a:xfrm>
        </p:spPr>
        <p:txBody>
          <a:bodyPr>
            <a:normAutofit/>
          </a:bodyPr>
          <a:lstStyle/>
          <a:p>
            <a:pPr>
              <a:lnSpc>
                <a:spcPct val="100000"/>
              </a:lnSpc>
            </a:pPr>
            <a:r>
              <a:rPr lang="en-US" b="0" i="0" dirty="0">
                <a:effectLst/>
                <a:latin typeface="+mj-lt"/>
              </a:rPr>
              <a:t>One Year</a:t>
            </a:r>
          </a:p>
          <a:p>
            <a:pPr>
              <a:lnSpc>
                <a:spcPct val="100000"/>
              </a:lnSpc>
            </a:pPr>
            <a:r>
              <a:rPr lang="en-US" dirty="0">
                <a:latin typeface="+mj-lt"/>
              </a:rPr>
              <a:t>P</a:t>
            </a:r>
            <a:r>
              <a:rPr lang="en-US" b="0" i="0" dirty="0">
                <a:effectLst/>
                <a:latin typeface="+mj-lt"/>
              </a:rPr>
              <a:t>art-time program facilitating research projects related to Board Certification and Maintenance of Certification.</a:t>
            </a:r>
          </a:p>
          <a:p>
            <a:pPr lvl="1">
              <a:lnSpc>
                <a:spcPct val="100000"/>
              </a:lnSpc>
            </a:pPr>
            <a:r>
              <a:rPr lang="en-US" b="0" i="0" dirty="0">
                <a:effectLst/>
                <a:latin typeface="+mj-lt"/>
              </a:rPr>
              <a:t>Exposure to:</a:t>
            </a:r>
          </a:p>
          <a:p>
            <a:pPr lvl="2">
              <a:lnSpc>
                <a:spcPct val="100000"/>
              </a:lnSpc>
            </a:pPr>
            <a:r>
              <a:rPr lang="en-US" dirty="0">
                <a:latin typeface="+mj-lt"/>
              </a:rPr>
              <a:t>P</a:t>
            </a:r>
            <a:r>
              <a:rPr lang="en-US" b="0" i="0" dirty="0">
                <a:effectLst/>
                <a:latin typeface="+mj-lt"/>
              </a:rPr>
              <a:t>rofessional Assessment </a:t>
            </a:r>
          </a:p>
          <a:p>
            <a:pPr lvl="2">
              <a:lnSpc>
                <a:spcPct val="100000"/>
              </a:lnSpc>
            </a:pPr>
            <a:r>
              <a:rPr lang="en-US" dirty="0">
                <a:latin typeface="+mj-lt"/>
              </a:rPr>
              <a:t>E</a:t>
            </a:r>
            <a:r>
              <a:rPr lang="en-US" b="0" i="0" dirty="0">
                <a:effectLst/>
                <a:latin typeface="+mj-lt"/>
              </a:rPr>
              <a:t>ducation</a:t>
            </a:r>
          </a:p>
          <a:p>
            <a:pPr lvl="2">
              <a:lnSpc>
                <a:spcPct val="100000"/>
              </a:lnSpc>
            </a:pPr>
            <a:r>
              <a:rPr lang="en-US" dirty="0">
                <a:latin typeface="+mj-lt"/>
              </a:rPr>
              <a:t>H</a:t>
            </a:r>
            <a:r>
              <a:rPr lang="en-US" b="0" i="0" dirty="0">
                <a:effectLst/>
                <a:latin typeface="+mj-lt"/>
              </a:rPr>
              <a:t>ealth </a:t>
            </a:r>
            <a:r>
              <a:rPr lang="en-US" dirty="0">
                <a:latin typeface="+mj-lt"/>
              </a:rPr>
              <a:t>P</a:t>
            </a:r>
            <a:r>
              <a:rPr lang="en-US" b="0" i="0" dirty="0">
                <a:effectLst/>
                <a:latin typeface="+mj-lt"/>
              </a:rPr>
              <a:t>olicy</a:t>
            </a:r>
            <a:endParaRPr lang="en-US" dirty="0">
              <a:latin typeface="+mj-lt"/>
            </a:endParaRPr>
          </a:p>
          <a:p>
            <a:pPr lvl="2">
              <a:lnSpc>
                <a:spcPct val="100000"/>
              </a:lnSpc>
            </a:pPr>
            <a:r>
              <a:rPr lang="en-US" b="0" i="0" dirty="0">
                <a:effectLst/>
                <a:latin typeface="+mj-lt"/>
              </a:rPr>
              <a:t>Quality </a:t>
            </a:r>
            <a:r>
              <a:rPr lang="en-US" dirty="0">
                <a:latin typeface="+mj-lt"/>
              </a:rPr>
              <a:t>I</a:t>
            </a:r>
            <a:r>
              <a:rPr lang="en-US" b="0" i="0" dirty="0">
                <a:effectLst/>
                <a:latin typeface="+mj-lt"/>
              </a:rPr>
              <a:t>mprovement </a:t>
            </a:r>
          </a:p>
          <a:p>
            <a:pPr>
              <a:lnSpc>
                <a:spcPct val="100000"/>
              </a:lnSpc>
            </a:pPr>
            <a:r>
              <a:rPr lang="en-US" dirty="0">
                <a:latin typeface="+mj-lt"/>
              </a:rPr>
              <a:t>A</a:t>
            </a:r>
            <a:r>
              <a:rPr lang="en-US" b="0" i="0" dirty="0">
                <a:effectLst/>
                <a:latin typeface="+mj-lt"/>
              </a:rPr>
              <a:t>pplication available in March with a deadline of June 2024</a:t>
            </a:r>
          </a:p>
          <a:p>
            <a:pPr lvl="1">
              <a:lnSpc>
                <a:spcPct val="100000"/>
              </a:lnSpc>
            </a:pPr>
            <a:r>
              <a:rPr lang="en-US" dirty="0">
                <a:latin typeface="+mj-lt"/>
              </a:rPr>
              <a:t>Apply through ABMS</a:t>
            </a:r>
          </a:p>
        </p:txBody>
      </p:sp>
    </p:spTree>
    <p:extLst>
      <p:ext uri="{BB962C8B-B14F-4D97-AF65-F5344CB8AC3E}">
        <p14:creationId xmlns:p14="http://schemas.microsoft.com/office/powerpoint/2010/main" val="8097950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CF43E-73A1-4265-0DA4-469F88DCCBD2}"/>
              </a:ext>
            </a:extLst>
          </p:cNvPr>
          <p:cNvPicPr>
            <a:picLocks noChangeAspect="1"/>
          </p:cNvPicPr>
          <p:nvPr/>
        </p:nvPicPr>
        <p:blipFill>
          <a:blip r:embed="rId2"/>
          <a:stretch>
            <a:fillRect/>
          </a:stretch>
        </p:blipFill>
        <p:spPr>
          <a:xfrm>
            <a:off x="0" y="1388107"/>
            <a:ext cx="12192000" cy="4081786"/>
          </a:xfrm>
          <a:prstGeom prst="rect">
            <a:avLst/>
          </a:prstGeom>
        </p:spPr>
      </p:pic>
    </p:spTree>
    <p:extLst>
      <p:ext uri="{BB962C8B-B14F-4D97-AF65-F5344CB8AC3E}">
        <p14:creationId xmlns:p14="http://schemas.microsoft.com/office/powerpoint/2010/main" val="41146680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35025-2054-0F68-9F2F-CB348D4A5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1F1FA-783C-D1ED-E2EE-0FA59ED05EE9}"/>
              </a:ext>
            </a:extLst>
          </p:cNvPr>
          <p:cNvSpPr>
            <a:spLocks noGrp="1"/>
          </p:cNvSpPr>
          <p:nvPr>
            <p:ph type="title"/>
          </p:nvPr>
        </p:nvSpPr>
        <p:spPr/>
        <p:txBody>
          <a:bodyPr/>
          <a:lstStyle/>
          <a:p>
            <a:r>
              <a:rPr lang="en-US" dirty="0"/>
              <a:t>Information &amp; Resources</a:t>
            </a:r>
          </a:p>
        </p:txBody>
      </p:sp>
    </p:spTree>
    <p:extLst>
      <p:ext uri="{BB962C8B-B14F-4D97-AF65-F5344CB8AC3E}">
        <p14:creationId xmlns:p14="http://schemas.microsoft.com/office/powerpoint/2010/main" val="4068698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Rot="1" noChangeArrowheads="1"/>
          </p:cNvSpPr>
          <p:nvPr>
            <p:ph type="body" sz="half" idx="1"/>
          </p:nvPr>
        </p:nvSpPr>
        <p:spPr>
          <a:xfrm>
            <a:off x="914400" y="904008"/>
            <a:ext cx="5428589" cy="5812873"/>
          </a:xfrm>
        </p:spPr>
        <p:txBody>
          <a:bodyPr vert="horz" lIns="90488" tIns="44451" rIns="90488" bIns="44451" rtlCol="0">
            <a:normAutofit/>
          </a:bodyPr>
          <a:lstStyle/>
          <a:p>
            <a:pPr eaLnBrk="1" hangingPunct="1">
              <a:buFont typeface="Arial" charset="0"/>
              <a:buNone/>
              <a:defRPr/>
            </a:pPr>
            <a:endParaRPr lang="en-US" sz="900" b="1" i="1" dirty="0"/>
          </a:p>
          <a:p>
            <a:pPr eaLnBrk="1" hangingPunct="1">
              <a:lnSpc>
                <a:spcPct val="100000"/>
              </a:lnSpc>
              <a:buFont typeface="Arial" panose="020B0604020202020204" pitchFamily="34" charset="0"/>
              <a:buChar char="•"/>
              <a:defRPr/>
            </a:pPr>
            <a:r>
              <a:rPr lang="en-US" sz="2400" dirty="0"/>
              <a:t>Founded in 1934</a:t>
            </a:r>
          </a:p>
          <a:p>
            <a:pPr lvl="1">
              <a:lnSpc>
                <a:spcPct val="100000"/>
              </a:lnSpc>
              <a:buFont typeface="Arial" panose="020B0604020202020204" pitchFamily="34" charset="0"/>
              <a:buChar char="•"/>
              <a:defRPr/>
            </a:pPr>
            <a:r>
              <a:rPr lang="en-US" sz="2000" b="1" i="1" dirty="0">
                <a:solidFill>
                  <a:srgbClr val="000000"/>
                </a:solidFill>
              </a:rPr>
              <a:t>AAOS, AOA, AMA</a:t>
            </a:r>
            <a:endParaRPr lang="en-US" sz="800" b="1" i="1" dirty="0">
              <a:solidFill>
                <a:srgbClr val="000000"/>
              </a:solidFill>
            </a:endParaRPr>
          </a:p>
          <a:p>
            <a:pPr eaLnBrk="1" hangingPunct="1">
              <a:lnSpc>
                <a:spcPct val="100000"/>
              </a:lnSpc>
              <a:buFont typeface="Arial" panose="020B0604020202020204" pitchFamily="34" charset="0"/>
              <a:buChar char="•"/>
              <a:defRPr/>
            </a:pPr>
            <a:r>
              <a:rPr lang="en-US" sz="2400" dirty="0"/>
              <a:t>Private, voluntary, non-profit, autonomous organization</a:t>
            </a:r>
            <a:endParaRPr lang="en-US" sz="800" dirty="0"/>
          </a:p>
          <a:p>
            <a:pPr>
              <a:lnSpc>
                <a:spcPct val="100000"/>
              </a:lnSpc>
              <a:buFont typeface="Arial" panose="020B0604020202020204" pitchFamily="34" charset="0"/>
              <a:buChar char="•"/>
              <a:defRPr/>
            </a:pPr>
            <a:r>
              <a:rPr lang="en-US" sz="2400" dirty="0"/>
              <a:t>Exists to serve the best interests of the public and the medical profession </a:t>
            </a:r>
          </a:p>
          <a:p>
            <a:pPr>
              <a:lnSpc>
                <a:spcPct val="100000"/>
              </a:lnSpc>
              <a:buFont typeface="Arial" panose="020B0604020202020204" pitchFamily="34" charset="0"/>
              <a:buChar char="•"/>
              <a:defRPr/>
            </a:pPr>
            <a:r>
              <a:rPr lang="en-US" sz="2400" dirty="0"/>
              <a:t>Establishes educational standards for orthopaedic residents </a:t>
            </a:r>
          </a:p>
          <a:p>
            <a:pPr>
              <a:lnSpc>
                <a:spcPct val="100000"/>
              </a:lnSpc>
              <a:buFont typeface="Arial" panose="020B0604020202020204" pitchFamily="34" charset="0"/>
              <a:buChar char="•"/>
              <a:defRPr/>
            </a:pPr>
            <a:r>
              <a:rPr lang="en-US" sz="2400" dirty="0"/>
              <a:t>Evaluates the initial and continuing qualifications and competence of practicing </a:t>
            </a:r>
            <a:r>
              <a:rPr lang="en-US" sz="2400" dirty="0" err="1"/>
              <a:t>orthopaedic</a:t>
            </a:r>
            <a:r>
              <a:rPr lang="en-US" sz="2400" dirty="0"/>
              <a:t> surgeons</a:t>
            </a:r>
            <a:endParaRPr lang="en-US" sz="2800" dirty="0">
              <a:solidFill>
                <a:srgbClr val="FFFFFF"/>
              </a:solidFill>
            </a:endParaRPr>
          </a:p>
        </p:txBody>
      </p:sp>
      <p:grpSp>
        <p:nvGrpSpPr>
          <p:cNvPr id="26629" name="Group 10"/>
          <p:cNvGrpSpPr>
            <a:grpSpLocks noChangeAspect="1"/>
          </p:cNvGrpSpPr>
          <p:nvPr/>
        </p:nvGrpSpPr>
        <p:grpSpPr bwMode="auto">
          <a:xfrm>
            <a:off x="6868393" y="482601"/>
            <a:ext cx="3962400" cy="774700"/>
            <a:chOff x="189" y="3498"/>
            <a:chExt cx="3843" cy="750"/>
          </a:xfrm>
        </p:grpSpPr>
        <p:pic>
          <p:nvPicPr>
            <p:cNvPr id="26632" name="Picture 8" descr="american_medical_association_log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89" y="3504"/>
              <a:ext cx="743" cy="74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3" name="Picture 5" descr="logo"/>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89" y="3498"/>
              <a:ext cx="1635" cy="74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4" name="Picture 9" descr="logoSMall">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920" y="3504"/>
              <a:ext cx="1278" cy="74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2"/>
          <p:cNvSpPr>
            <a:spLocks noGrp="1" noRot="1" noChangeArrowheads="1"/>
          </p:cNvSpPr>
          <p:nvPr>
            <p:ph type="title" idx="4294967295"/>
          </p:nvPr>
        </p:nvSpPr>
        <p:spPr>
          <a:xfrm>
            <a:off x="345233" y="365126"/>
            <a:ext cx="10731739" cy="987815"/>
          </a:xfrm>
        </p:spPr>
        <p:txBody>
          <a:bodyPr/>
          <a:lstStyle/>
          <a:p>
            <a:pPr>
              <a:defRPr/>
            </a:pPr>
            <a:r>
              <a:rPr lang="en-US" dirty="0"/>
              <a:t>ABOS</a:t>
            </a:r>
          </a:p>
        </p:txBody>
      </p:sp>
      <p:pic>
        <p:nvPicPr>
          <p:cNvPr id="12" name="Picture 6" descr="The American Board of Orthopaedic Surgery">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5975" y="5643419"/>
            <a:ext cx="4343400" cy="876300"/>
          </a:xfrm>
          <a:prstGeom prst="rect">
            <a:avLst/>
          </a:prstGeom>
          <a:noFill/>
          <a:ln w="28575">
            <a:solidFill>
              <a:srgbClr val="000000"/>
            </a:solidFill>
            <a:miter lim="800000"/>
            <a:headEnd/>
            <a:tailEnd/>
          </a:ln>
        </p:spPr>
      </p:pic>
      <p:pic>
        <p:nvPicPr>
          <p:cNvPr id="10" name="Picture 9" descr="Initial Board.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585367" y="1397000"/>
            <a:ext cx="2526537" cy="4089400"/>
          </a:xfrm>
          <a:prstGeom prst="rect">
            <a:avLst/>
          </a:prstGeom>
          <a:ln w="31750">
            <a:solidFill>
              <a:srgbClr val="006600"/>
            </a:solidFill>
          </a:ln>
        </p:spPr>
      </p:pic>
    </p:spTree>
    <p:extLst>
      <p:ext uri="{BB962C8B-B14F-4D97-AF65-F5344CB8AC3E}">
        <p14:creationId xmlns:p14="http://schemas.microsoft.com/office/powerpoint/2010/main" val="416264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6FD56-E882-833C-7A38-E4E5A7B31AC5}"/>
              </a:ext>
            </a:extLst>
          </p:cNvPr>
          <p:cNvSpPr>
            <a:spLocks noGrp="1"/>
          </p:cNvSpPr>
          <p:nvPr>
            <p:ph type="title"/>
          </p:nvPr>
        </p:nvSpPr>
        <p:spPr/>
        <p:txBody>
          <a:bodyPr/>
          <a:lstStyle/>
          <a:p>
            <a:r>
              <a:rPr lang="en-US" dirty="0"/>
              <a:t>Deadlines</a:t>
            </a:r>
          </a:p>
        </p:txBody>
      </p:sp>
      <p:sp>
        <p:nvSpPr>
          <p:cNvPr id="3" name="Content Placeholder 2">
            <a:extLst>
              <a:ext uri="{FF2B5EF4-FFF2-40B4-BE49-F238E27FC236}">
                <a16:creationId xmlns:a16="http://schemas.microsoft.com/office/drawing/2014/main" id="{D3C5BED8-589E-7072-E7C0-972C2D769F2F}"/>
              </a:ext>
            </a:extLst>
          </p:cNvPr>
          <p:cNvSpPr>
            <a:spLocks noGrp="1"/>
          </p:cNvSpPr>
          <p:nvPr>
            <p:ph idx="1"/>
          </p:nvPr>
        </p:nvSpPr>
        <p:spPr>
          <a:xfrm>
            <a:off x="441063" y="1152765"/>
            <a:ext cx="10912737" cy="4730450"/>
          </a:xfrm>
        </p:spPr>
        <p:txBody>
          <a:bodyPr>
            <a:normAutofit/>
          </a:bodyPr>
          <a:lstStyle/>
          <a:p>
            <a:pPr>
              <a:lnSpc>
                <a:spcPct val="100000"/>
              </a:lnSpc>
            </a:pPr>
            <a:r>
              <a:rPr lang="en-US" dirty="0"/>
              <a:t>Part I Application </a:t>
            </a:r>
          </a:p>
          <a:p>
            <a:pPr lvl="1">
              <a:lnSpc>
                <a:spcPct val="100000"/>
              </a:lnSpc>
            </a:pPr>
            <a:r>
              <a:rPr lang="en-US" dirty="0">
                <a:solidFill>
                  <a:srgbClr val="FF0000"/>
                </a:solidFill>
              </a:rPr>
              <a:t>Opens August 1, 2024</a:t>
            </a:r>
          </a:p>
          <a:p>
            <a:pPr lvl="1">
              <a:lnSpc>
                <a:spcPct val="100000"/>
              </a:lnSpc>
            </a:pPr>
            <a:r>
              <a:rPr lang="en-US" dirty="0">
                <a:solidFill>
                  <a:srgbClr val="FF0000"/>
                </a:solidFill>
              </a:rPr>
              <a:t>Deadline: October 1, 2024</a:t>
            </a:r>
          </a:p>
          <a:p>
            <a:pPr>
              <a:lnSpc>
                <a:spcPct val="100000"/>
              </a:lnSpc>
            </a:pPr>
            <a:r>
              <a:rPr lang="en-US" dirty="0"/>
              <a:t>ABOS Record of Resident Assignment (RRA)</a:t>
            </a:r>
          </a:p>
          <a:p>
            <a:pPr lvl="1">
              <a:lnSpc>
                <a:spcPct val="100000"/>
              </a:lnSpc>
            </a:pPr>
            <a:r>
              <a:rPr lang="en-US" dirty="0">
                <a:solidFill>
                  <a:srgbClr val="FF0000"/>
                </a:solidFill>
              </a:rPr>
              <a:t>May 15-June 15 (Deadline) </a:t>
            </a:r>
          </a:p>
          <a:p>
            <a:pPr lvl="2">
              <a:lnSpc>
                <a:spcPct val="100000"/>
              </a:lnSpc>
            </a:pPr>
            <a:r>
              <a:rPr lang="en-US" dirty="0"/>
              <a:t>Program Coordinators must enter yearly forms</a:t>
            </a:r>
          </a:p>
          <a:p>
            <a:pPr lvl="1">
              <a:lnSpc>
                <a:spcPct val="100000"/>
              </a:lnSpc>
            </a:pPr>
            <a:r>
              <a:rPr lang="en-US" dirty="0">
                <a:solidFill>
                  <a:srgbClr val="FF0000"/>
                </a:solidFill>
              </a:rPr>
              <a:t>June 30</a:t>
            </a:r>
            <a:r>
              <a:rPr lang="en-US" baseline="30000" dirty="0">
                <a:solidFill>
                  <a:srgbClr val="FF0000"/>
                </a:solidFill>
              </a:rPr>
              <a:t>th</a:t>
            </a:r>
            <a:r>
              <a:rPr lang="en-US" dirty="0">
                <a:solidFill>
                  <a:srgbClr val="FF0000"/>
                </a:solidFill>
              </a:rPr>
              <a:t> (Deadline)</a:t>
            </a:r>
          </a:p>
          <a:p>
            <a:pPr lvl="2">
              <a:lnSpc>
                <a:spcPct val="100000"/>
              </a:lnSpc>
            </a:pPr>
            <a:r>
              <a:rPr lang="en-US" dirty="0"/>
              <a:t>Program Director Sign Offs on Forms</a:t>
            </a:r>
          </a:p>
          <a:p>
            <a:pPr>
              <a:lnSpc>
                <a:spcPct val="100000"/>
              </a:lnSpc>
            </a:pPr>
            <a:r>
              <a:rPr lang="en-US" dirty="0"/>
              <a:t>ABOS KSB </a:t>
            </a:r>
          </a:p>
          <a:p>
            <a:pPr lvl="1">
              <a:lnSpc>
                <a:spcPct val="100000"/>
              </a:lnSpc>
            </a:pPr>
            <a:r>
              <a:rPr lang="en-US" dirty="0"/>
              <a:t>Requirement Starts </a:t>
            </a:r>
            <a:r>
              <a:rPr lang="en-US" dirty="0">
                <a:solidFill>
                  <a:srgbClr val="FF0000"/>
                </a:solidFill>
              </a:rPr>
              <a:t>July 1, 2025</a:t>
            </a:r>
          </a:p>
          <a:p>
            <a:pPr marL="0" indent="0">
              <a:lnSpc>
                <a:spcPct val="100000"/>
              </a:lnSpc>
              <a:buNone/>
            </a:pPr>
            <a:endParaRPr lang="en-US" dirty="0"/>
          </a:p>
          <a:p>
            <a:pPr marL="457200" lvl="1" indent="0">
              <a:lnSpc>
                <a:spcPct val="100000"/>
              </a:lnSpc>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839136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FA67-7B6A-D8A0-7993-22C368992B39}"/>
              </a:ext>
            </a:extLst>
          </p:cNvPr>
          <p:cNvSpPr>
            <a:spLocks noGrp="1"/>
          </p:cNvSpPr>
          <p:nvPr>
            <p:ph type="title"/>
          </p:nvPr>
        </p:nvSpPr>
        <p:spPr/>
        <p:txBody>
          <a:bodyPr/>
          <a:lstStyle/>
          <a:p>
            <a:r>
              <a:rPr lang="en-US">
                <a:hlinkClick r:id="rId2"/>
              </a:rPr>
              <a:t>WWW.ABOS.ORG</a:t>
            </a:r>
            <a:endParaRPr lang="en-US"/>
          </a:p>
        </p:txBody>
      </p:sp>
      <p:sp>
        <p:nvSpPr>
          <p:cNvPr id="11" name="TextBox 10">
            <a:extLst>
              <a:ext uri="{FF2B5EF4-FFF2-40B4-BE49-F238E27FC236}">
                <a16:creationId xmlns:a16="http://schemas.microsoft.com/office/drawing/2014/main" id="{F375BC07-7455-B637-CAC5-04C66A622D75}"/>
              </a:ext>
            </a:extLst>
          </p:cNvPr>
          <p:cNvSpPr txBox="1"/>
          <p:nvPr/>
        </p:nvSpPr>
        <p:spPr>
          <a:xfrm>
            <a:off x="8894618" y="1439285"/>
            <a:ext cx="3103418"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Use the </a:t>
            </a:r>
            <a:r>
              <a:rPr kumimoji="0" lang="en-US" sz="1800" b="0" i="1" u="none" strike="noStrike" kern="1200" cap="none" spc="0" normalizeH="0" baseline="0" noProof="0">
                <a:ln>
                  <a:noFill/>
                </a:ln>
                <a:solidFill>
                  <a:srgbClr val="363736"/>
                </a:solidFill>
                <a:effectLst/>
                <a:uLnTx/>
                <a:uFillTx/>
                <a:latin typeface="Georgia" panose="02040502050405020303"/>
                <a:ea typeface="+mn-ea"/>
                <a:cs typeface="+mn-cs"/>
              </a:rPr>
              <a:t>Resident and Program </a:t>
            </a: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Menu option to learn more about all things related to residency including: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ABOS KSB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Part I/OITE Linking Project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rPr>
              <a:t>ABOS Residency Activities Portal</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63736"/>
              </a:solidFill>
              <a:effectLst/>
              <a:uLnTx/>
              <a:uFillTx/>
              <a:latin typeface="Georgia" panose="02040502050405020303"/>
              <a:ea typeface="+mn-ea"/>
              <a:cs typeface="+mn-cs"/>
            </a:endParaRPr>
          </a:p>
        </p:txBody>
      </p:sp>
      <p:pic>
        <p:nvPicPr>
          <p:cNvPr id="4" name="Picture 3">
            <a:extLst>
              <a:ext uri="{FF2B5EF4-FFF2-40B4-BE49-F238E27FC236}">
                <a16:creationId xmlns:a16="http://schemas.microsoft.com/office/drawing/2014/main" id="{6C4BFCA4-3529-CD35-0304-6632E3F4AEE5}"/>
              </a:ext>
            </a:extLst>
          </p:cNvPr>
          <p:cNvPicPr>
            <a:picLocks noChangeAspect="1"/>
          </p:cNvPicPr>
          <p:nvPr/>
        </p:nvPicPr>
        <p:blipFill rotWithShape="1">
          <a:blip r:embed="rId3"/>
          <a:srcRect t="9458"/>
          <a:stretch/>
        </p:blipFill>
        <p:spPr>
          <a:xfrm>
            <a:off x="193964" y="1488350"/>
            <a:ext cx="8358249" cy="3881300"/>
          </a:xfrm>
          <a:prstGeom prst="rect">
            <a:avLst/>
          </a:prstGeom>
          <a:ln>
            <a:noFill/>
          </a:ln>
          <a:effectLst>
            <a:outerShdw blurRad="190500" algn="tl" rotWithShape="0">
              <a:srgbClr val="000000">
                <a:alpha val="70000"/>
              </a:srgbClr>
            </a:outerShdw>
          </a:effectLst>
        </p:spPr>
      </p:pic>
      <p:sp>
        <p:nvSpPr>
          <p:cNvPr id="13" name="Arrow: Down 12">
            <a:extLst>
              <a:ext uri="{FF2B5EF4-FFF2-40B4-BE49-F238E27FC236}">
                <a16:creationId xmlns:a16="http://schemas.microsoft.com/office/drawing/2014/main" id="{F8499489-5791-F51D-6D27-1C0EEF0A33E1}"/>
              </a:ext>
            </a:extLst>
          </p:cNvPr>
          <p:cNvSpPr/>
          <p:nvPr/>
        </p:nvSpPr>
        <p:spPr>
          <a:xfrm>
            <a:off x="3225662" y="915600"/>
            <a:ext cx="613093" cy="57275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Georgia" panose="02040502050405020303"/>
              <a:ea typeface="+mn-ea"/>
              <a:cs typeface="+mn-cs"/>
            </a:endParaRPr>
          </a:p>
        </p:txBody>
      </p:sp>
    </p:spTree>
    <p:extLst>
      <p:ext uri="{BB962C8B-B14F-4D97-AF65-F5344CB8AC3E}">
        <p14:creationId xmlns:p14="http://schemas.microsoft.com/office/powerpoint/2010/main" val="3807469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9CBF-582E-18E4-3526-107C86A45B90}"/>
              </a:ext>
            </a:extLst>
          </p:cNvPr>
          <p:cNvSpPr>
            <a:spLocks noGrp="1"/>
          </p:cNvSpPr>
          <p:nvPr>
            <p:ph type="title"/>
          </p:nvPr>
        </p:nvSpPr>
        <p:spPr/>
        <p:txBody>
          <a:bodyPr/>
          <a:lstStyle/>
          <a:p>
            <a:r>
              <a:rPr lang="en-US">
                <a:hlinkClick r:id="rId2"/>
              </a:rPr>
              <a:t>ABOS Residency to Retirement Roadmap</a:t>
            </a:r>
            <a:endParaRPr lang="en-US"/>
          </a:p>
        </p:txBody>
      </p:sp>
      <p:pic>
        <p:nvPicPr>
          <p:cNvPr id="6" name="Content Placeholder 5">
            <a:hlinkClick r:id="rId3"/>
            <a:extLst>
              <a:ext uri="{FF2B5EF4-FFF2-40B4-BE49-F238E27FC236}">
                <a16:creationId xmlns:a16="http://schemas.microsoft.com/office/drawing/2014/main" id="{1C02A691-C81D-88E4-55AF-AE6FE651167B}"/>
              </a:ext>
            </a:extLst>
          </p:cNvPr>
          <p:cNvPicPr>
            <a:picLocks noGrp="1" noChangeAspect="1"/>
          </p:cNvPicPr>
          <p:nvPr>
            <p:ph idx="1"/>
          </p:nvPr>
        </p:nvPicPr>
        <p:blipFill rotWithShape="1">
          <a:blip r:embed="rId4"/>
          <a:srcRect b="3611"/>
          <a:stretch/>
        </p:blipFill>
        <p:spPr>
          <a:xfrm>
            <a:off x="441063" y="2581038"/>
            <a:ext cx="10912475" cy="3726818"/>
          </a:xfrm>
          <a:prstGeom prst="rect">
            <a:avLst/>
          </a:prstGeom>
          <a:ln>
            <a:noFill/>
          </a:ln>
          <a:effectLst>
            <a:outerShdw blurRad="190500" algn="tl" rotWithShape="0">
              <a:srgbClr val="000000">
                <a:alpha val="70000"/>
              </a:srgbClr>
            </a:outerShdw>
          </a:effectLst>
        </p:spPr>
      </p:pic>
      <p:sp>
        <p:nvSpPr>
          <p:cNvPr id="4" name="Text Placeholder 3">
            <a:extLst>
              <a:ext uri="{FF2B5EF4-FFF2-40B4-BE49-F238E27FC236}">
                <a16:creationId xmlns:a16="http://schemas.microsoft.com/office/drawing/2014/main" id="{23C27178-4BDC-803D-0E9E-3705F99A98BB}"/>
              </a:ext>
            </a:extLst>
          </p:cNvPr>
          <p:cNvSpPr>
            <a:spLocks noGrp="1"/>
          </p:cNvSpPr>
          <p:nvPr>
            <p:ph type="body" sz="quarter" idx="13"/>
          </p:nvPr>
        </p:nvSpPr>
        <p:spPr>
          <a:xfrm>
            <a:off x="441062" y="1561186"/>
            <a:ext cx="10912475" cy="454025"/>
          </a:xfrm>
        </p:spPr>
        <p:txBody>
          <a:bodyPr/>
          <a:lstStyle/>
          <a:p>
            <a:pPr algn="ctr"/>
            <a:r>
              <a:rPr lang="en-US" dirty="0"/>
              <a:t>Discover process residents must take from residency all the way to retirement</a:t>
            </a:r>
          </a:p>
        </p:txBody>
      </p:sp>
      <p:sp>
        <p:nvSpPr>
          <p:cNvPr id="3" name="TextBox 2">
            <a:extLst>
              <a:ext uri="{FF2B5EF4-FFF2-40B4-BE49-F238E27FC236}">
                <a16:creationId xmlns:a16="http://schemas.microsoft.com/office/drawing/2014/main" id="{9576D2A6-A83C-37B0-FA97-61FBF0BBADD5}"/>
              </a:ext>
            </a:extLst>
          </p:cNvPr>
          <p:cNvSpPr txBox="1"/>
          <p:nvPr/>
        </p:nvSpPr>
        <p:spPr>
          <a:xfrm>
            <a:off x="568712" y="995360"/>
            <a:ext cx="10682868" cy="584775"/>
          </a:xfrm>
          <a:prstGeom prst="rect">
            <a:avLst/>
          </a:prstGeom>
          <a:noFill/>
        </p:spPr>
        <p:txBody>
          <a:bodyPr wrap="square" rtlCol="0">
            <a:spAutoFit/>
          </a:bodyPr>
          <a:lstStyle/>
          <a:p>
            <a:pPr algn="ctr"/>
            <a:r>
              <a:rPr lang="en-US" sz="3200" b="1" dirty="0"/>
              <a:t>ABOSRoadMap.org</a:t>
            </a:r>
          </a:p>
        </p:txBody>
      </p:sp>
    </p:spTree>
    <p:extLst>
      <p:ext uri="{BB962C8B-B14F-4D97-AF65-F5344CB8AC3E}">
        <p14:creationId xmlns:p14="http://schemas.microsoft.com/office/powerpoint/2010/main" val="445560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6B59-E611-3BD1-AA97-FF6292AD172D}"/>
              </a:ext>
            </a:extLst>
          </p:cNvPr>
          <p:cNvSpPr>
            <a:spLocks noGrp="1"/>
          </p:cNvSpPr>
          <p:nvPr>
            <p:ph type="title"/>
          </p:nvPr>
        </p:nvSpPr>
        <p:spPr/>
        <p:txBody>
          <a:bodyPr/>
          <a:lstStyle/>
          <a:p>
            <a:pPr algn="ctr"/>
            <a:r>
              <a:rPr lang="en-US"/>
              <a:t>Webinar Series</a:t>
            </a:r>
          </a:p>
        </p:txBody>
      </p:sp>
      <p:graphicFrame>
        <p:nvGraphicFramePr>
          <p:cNvPr id="4" name="Content Placeholder 3">
            <a:extLst>
              <a:ext uri="{FF2B5EF4-FFF2-40B4-BE49-F238E27FC236}">
                <a16:creationId xmlns:a16="http://schemas.microsoft.com/office/drawing/2014/main" id="{F97926BA-775A-2D22-A141-BAACEFDFFFE1}"/>
              </a:ext>
            </a:extLst>
          </p:cNvPr>
          <p:cNvGraphicFramePr>
            <a:graphicFrameLocks noGrp="1"/>
          </p:cNvGraphicFramePr>
          <p:nvPr>
            <p:ph idx="1"/>
          </p:nvPr>
        </p:nvGraphicFramePr>
        <p:xfrm>
          <a:off x="609990" y="1238959"/>
          <a:ext cx="10574882" cy="4724400"/>
        </p:xfrm>
        <a:graphic>
          <a:graphicData uri="http://schemas.openxmlformats.org/drawingml/2006/table">
            <a:tbl>
              <a:tblPr firstRow="1" bandRow="1">
                <a:tableStyleId>{5C22544A-7EE6-4342-B048-85BDC9FD1C3A}</a:tableStyleId>
              </a:tblPr>
              <a:tblGrid>
                <a:gridCol w="5287441">
                  <a:extLst>
                    <a:ext uri="{9D8B030D-6E8A-4147-A177-3AD203B41FA5}">
                      <a16:colId xmlns:a16="http://schemas.microsoft.com/office/drawing/2014/main" val="446304534"/>
                    </a:ext>
                  </a:extLst>
                </a:gridCol>
                <a:gridCol w="5287441">
                  <a:extLst>
                    <a:ext uri="{9D8B030D-6E8A-4147-A177-3AD203B41FA5}">
                      <a16:colId xmlns:a16="http://schemas.microsoft.com/office/drawing/2014/main" val="58885090"/>
                    </a:ext>
                  </a:extLst>
                </a:gridCol>
              </a:tblGrid>
              <a:tr h="154707">
                <a:tc>
                  <a:txBody>
                    <a:bodyPr/>
                    <a:lstStyle/>
                    <a:p>
                      <a:pPr algn="ctr"/>
                      <a:r>
                        <a:rPr lang="en-US" sz="1800"/>
                        <a:t>Webinar Topic</a:t>
                      </a:r>
                    </a:p>
                  </a:txBody>
                  <a:tcPr/>
                </a:tc>
                <a:tc>
                  <a:txBody>
                    <a:bodyPr/>
                    <a:lstStyle/>
                    <a:p>
                      <a:pPr algn="ctr"/>
                      <a:r>
                        <a:rPr lang="en-US" sz="1800"/>
                        <a:t>Month</a:t>
                      </a:r>
                    </a:p>
                  </a:txBody>
                  <a:tcPr/>
                </a:tc>
                <a:extLst>
                  <a:ext uri="{0D108BD9-81ED-4DB2-BD59-A6C34878D82A}">
                    <a16:rowId xmlns:a16="http://schemas.microsoft.com/office/drawing/2014/main" val="2788859863"/>
                  </a:ext>
                </a:extLst>
              </a:tr>
              <a:tr h="278945">
                <a:tc>
                  <a:txBody>
                    <a:bodyPr/>
                    <a:lstStyle/>
                    <a:p>
                      <a:pPr algn="ctr"/>
                      <a:r>
                        <a:rPr lang="en-US" sz="1600" dirty="0"/>
                        <a:t>Who is the ABOS?</a:t>
                      </a:r>
                    </a:p>
                  </a:txBody>
                  <a:tcPr/>
                </a:tc>
                <a:tc>
                  <a:txBody>
                    <a:bodyPr/>
                    <a:lstStyle/>
                    <a:p>
                      <a:pPr algn="ctr"/>
                      <a:r>
                        <a:rPr lang="en-US" sz="1600"/>
                        <a:t>April 2024</a:t>
                      </a:r>
                    </a:p>
                  </a:txBody>
                  <a:tcPr/>
                </a:tc>
                <a:extLst>
                  <a:ext uri="{0D108BD9-81ED-4DB2-BD59-A6C34878D82A}">
                    <a16:rowId xmlns:a16="http://schemas.microsoft.com/office/drawing/2014/main" val="1931261698"/>
                  </a:ext>
                </a:extLst>
              </a:tr>
              <a:tr h="278945">
                <a:tc>
                  <a:txBody>
                    <a:bodyPr/>
                    <a:lstStyle/>
                    <a:p>
                      <a:pPr algn="ctr"/>
                      <a:r>
                        <a:rPr lang="en-US" sz="1600" dirty="0"/>
                        <a:t>ABOS RRA Forms</a:t>
                      </a:r>
                    </a:p>
                  </a:txBody>
                  <a:tcPr/>
                </a:tc>
                <a:tc>
                  <a:txBody>
                    <a:bodyPr/>
                    <a:lstStyle/>
                    <a:p>
                      <a:pPr algn="ctr"/>
                      <a:r>
                        <a:rPr lang="en-US" sz="1600"/>
                        <a:t>May 2024</a:t>
                      </a:r>
                    </a:p>
                  </a:txBody>
                  <a:tcPr/>
                </a:tc>
                <a:extLst>
                  <a:ext uri="{0D108BD9-81ED-4DB2-BD59-A6C34878D82A}">
                    <a16:rowId xmlns:a16="http://schemas.microsoft.com/office/drawing/2014/main" val="2671973978"/>
                  </a:ext>
                </a:extLst>
              </a:tr>
              <a:tr h="278945">
                <a:tc>
                  <a:txBody>
                    <a:bodyPr/>
                    <a:lstStyle/>
                    <a:p>
                      <a:pPr algn="ctr"/>
                      <a:r>
                        <a:rPr lang="en-US" sz="1600"/>
                        <a:t>ABOS KSB Program Requirement-Program vs Resident</a:t>
                      </a:r>
                    </a:p>
                  </a:txBody>
                  <a:tcPr/>
                </a:tc>
                <a:tc>
                  <a:txBody>
                    <a:bodyPr/>
                    <a:lstStyle/>
                    <a:p>
                      <a:pPr algn="ctr"/>
                      <a:r>
                        <a:rPr lang="en-US" sz="1600"/>
                        <a:t>June 2024</a:t>
                      </a:r>
                    </a:p>
                  </a:txBody>
                  <a:tcPr/>
                </a:tc>
                <a:extLst>
                  <a:ext uri="{0D108BD9-81ED-4DB2-BD59-A6C34878D82A}">
                    <a16:rowId xmlns:a16="http://schemas.microsoft.com/office/drawing/2014/main" val="656909151"/>
                  </a:ext>
                </a:extLst>
              </a:tr>
              <a:tr h="278945">
                <a:tc>
                  <a:txBody>
                    <a:bodyPr/>
                    <a:lstStyle/>
                    <a:p>
                      <a:pPr algn="ctr"/>
                      <a:r>
                        <a:rPr lang="en-US" sz="1600"/>
                        <a:t>ABOS KSB+ (Ins and Outs of the ABOS KSB+ Tool)</a:t>
                      </a:r>
                    </a:p>
                  </a:txBody>
                  <a:tcPr/>
                </a:tc>
                <a:tc>
                  <a:txBody>
                    <a:bodyPr/>
                    <a:lstStyle/>
                    <a:p>
                      <a:pPr algn="ctr"/>
                      <a:r>
                        <a:rPr lang="en-US" sz="1600"/>
                        <a:t>July 2024</a:t>
                      </a:r>
                    </a:p>
                  </a:txBody>
                  <a:tcPr/>
                </a:tc>
                <a:extLst>
                  <a:ext uri="{0D108BD9-81ED-4DB2-BD59-A6C34878D82A}">
                    <a16:rowId xmlns:a16="http://schemas.microsoft.com/office/drawing/2014/main" val="713182612"/>
                  </a:ext>
                </a:extLst>
              </a:tr>
              <a:tr h="278945">
                <a:tc>
                  <a:txBody>
                    <a:bodyPr/>
                    <a:lstStyle/>
                    <a:p>
                      <a:pPr algn="ctr"/>
                      <a:r>
                        <a:rPr lang="en-US" sz="1600" dirty="0"/>
                        <a:t>ABOS KSB 360</a:t>
                      </a:r>
                    </a:p>
                  </a:txBody>
                  <a:tcPr/>
                </a:tc>
                <a:tc>
                  <a:txBody>
                    <a:bodyPr/>
                    <a:lstStyle/>
                    <a:p>
                      <a:pPr algn="ctr"/>
                      <a:r>
                        <a:rPr lang="en-US" sz="1600"/>
                        <a:t>August 2024</a:t>
                      </a:r>
                    </a:p>
                  </a:txBody>
                  <a:tcPr/>
                </a:tc>
                <a:extLst>
                  <a:ext uri="{0D108BD9-81ED-4DB2-BD59-A6C34878D82A}">
                    <a16:rowId xmlns:a16="http://schemas.microsoft.com/office/drawing/2014/main" val="727717034"/>
                  </a:ext>
                </a:extLst>
              </a:tr>
              <a:tr h="278945">
                <a:tc>
                  <a:txBody>
                    <a:bodyPr/>
                    <a:lstStyle/>
                    <a:p>
                      <a:pPr algn="ctr"/>
                      <a:r>
                        <a:rPr lang="en-US" sz="1600" dirty="0"/>
                        <a:t>ABOS Part I Application Process</a:t>
                      </a:r>
                    </a:p>
                  </a:txBody>
                  <a:tcPr/>
                </a:tc>
                <a:tc>
                  <a:txBody>
                    <a:bodyPr/>
                    <a:lstStyle/>
                    <a:p>
                      <a:pPr algn="ctr"/>
                      <a:r>
                        <a:rPr lang="en-US" sz="1600"/>
                        <a:t>September 2024</a:t>
                      </a:r>
                    </a:p>
                  </a:txBody>
                  <a:tcPr/>
                </a:tc>
                <a:extLst>
                  <a:ext uri="{0D108BD9-81ED-4DB2-BD59-A6C34878D82A}">
                    <a16:rowId xmlns:a16="http://schemas.microsoft.com/office/drawing/2014/main" val="1492317677"/>
                  </a:ext>
                </a:extLst>
              </a:tr>
              <a:tr h="278945">
                <a:tc>
                  <a:txBody>
                    <a:bodyPr/>
                    <a:lstStyle/>
                    <a:p>
                      <a:pPr algn="ctr"/>
                      <a:r>
                        <a:rPr lang="en-US" sz="1600"/>
                        <a:t>ABOS Surgical Skills- PGY 1 Modules</a:t>
                      </a:r>
                    </a:p>
                  </a:txBody>
                  <a:tcPr/>
                </a:tc>
                <a:tc>
                  <a:txBody>
                    <a:bodyPr/>
                    <a:lstStyle/>
                    <a:p>
                      <a:pPr algn="ctr"/>
                      <a:r>
                        <a:rPr lang="en-US" sz="1600"/>
                        <a:t>October 2024</a:t>
                      </a:r>
                    </a:p>
                  </a:txBody>
                  <a:tcPr/>
                </a:tc>
                <a:extLst>
                  <a:ext uri="{0D108BD9-81ED-4DB2-BD59-A6C34878D82A}">
                    <a16:rowId xmlns:a16="http://schemas.microsoft.com/office/drawing/2014/main" val="446797197"/>
                  </a:ext>
                </a:extLst>
              </a:tr>
              <a:tr h="278945">
                <a:tc>
                  <a:txBody>
                    <a:bodyPr/>
                    <a:lstStyle/>
                    <a:p>
                      <a:pPr algn="ctr"/>
                      <a:r>
                        <a:rPr lang="en-US" sz="1600"/>
                        <a:t>ABOS KSB Town Hall</a:t>
                      </a:r>
                    </a:p>
                  </a:txBody>
                  <a:tcPr/>
                </a:tc>
                <a:tc>
                  <a:txBody>
                    <a:bodyPr/>
                    <a:lstStyle/>
                    <a:p>
                      <a:pPr algn="ctr"/>
                      <a:r>
                        <a:rPr lang="en-US" sz="1600"/>
                        <a:t>November 2024</a:t>
                      </a:r>
                    </a:p>
                  </a:txBody>
                  <a:tcPr/>
                </a:tc>
                <a:extLst>
                  <a:ext uri="{0D108BD9-81ED-4DB2-BD59-A6C34878D82A}">
                    <a16:rowId xmlns:a16="http://schemas.microsoft.com/office/drawing/2014/main" val="2402473376"/>
                  </a:ext>
                </a:extLst>
              </a:tr>
              <a:tr h="278945">
                <a:tc>
                  <a:txBody>
                    <a:bodyPr/>
                    <a:lstStyle/>
                    <a:p>
                      <a:pPr algn="ctr"/>
                      <a:r>
                        <a:rPr lang="en-US" sz="1600"/>
                        <a:t>ABOS KSB+ Troubleshooting</a:t>
                      </a:r>
                    </a:p>
                  </a:txBody>
                  <a:tcPr/>
                </a:tc>
                <a:tc>
                  <a:txBody>
                    <a:bodyPr/>
                    <a:lstStyle/>
                    <a:p>
                      <a:pPr algn="ctr"/>
                      <a:r>
                        <a:rPr lang="en-US" sz="1600" dirty="0"/>
                        <a:t>December 2024</a:t>
                      </a:r>
                    </a:p>
                  </a:txBody>
                  <a:tcPr/>
                </a:tc>
                <a:extLst>
                  <a:ext uri="{0D108BD9-81ED-4DB2-BD59-A6C34878D82A}">
                    <a16:rowId xmlns:a16="http://schemas.microsoft.com/office/drawing/2014/main" val="682118758"/>
                  </a:ext>
                </a:extLst>
              </a:tr>
              <a:tr h="278945">
                <a:tc>
                  <a:txBody>
                    <a:bodyPr/>
                    <a:lstStyle/>
                    <a:p>
                      <a:pPr algn="ctr"/>
                      <a:r>
                        <a:rPr lang="en-US" sz="1600"/>
                        <a:t>ABOS KSB Onboarding</a:t>
                      </a:r>
                    </a:p>
                  </a:txBody>
                  <a:tcPr/>
                </a:tc>
                <a:tc>
                  <a:txBody>
                    <a:bodyPr/>
                    <a:lstStyle/>
                    <a:p>
                      <a:pPr algn="ctr"/>
                      <a:r>
                        <a:rPr lang="en-US" sz="1600" dirty="0"/>
                        <a:t>January 2025</a:t>
                      </a:r>
                    </a:p>
                  </a:txBody>
                  <a:tcPr/>
                </a:tc>
                <a:extLst>
                  <a:ext uri="{0D108BD9-81ED-4DB2-BD59-A6C34878D82A}">
                    <a16:rowId xmlns:a16="http://schemas.microsoft.com/office/drawing/2014/main" val="2348846388"/>
                  </a:ext>
                </a:extLst>
              </a:tr>
              <a:tr h="278945">
                <a:tc>
                  <a:txBody>
                    <a:bodyPr/>
                    <a:lstStyle/>
                    <a:p>
                      <a:pPr algn="ctr"/>
                      <a:r>
                        <a:rPr lang="en-US" sz="1600"/>
                        <a:t>ABOS Resident Opportunities</a:t>
                      </a:r>
                    </a:p>
                  </a:txBody>
                  <a:tcPr/>
                </a:tc>
                <a:tc>
                  <a:txBody>
                    <a:bodyPr/>
                    <a:lstStyle/>
                    <a:p>
                      <a:pPr algn="ctr"/>
                      <a:r>
                        <a:rPr lang="en-US" sz="1600" dirty="0"/>
                        <a:t>February 2025</a:t>
                      </a:r>
                    </a:p>
                  </a:txBody>
                  <a:tcPr/>
                </a:tc>
                <a:extLst>
                  <a:ext uri="{0D108BD9-81ED-4DB2-BD59-A6C34878D82A}">
                    <a16:rowId xmlns:a16="http://schemas.microsoft.com/office/drawing/2014/main" val="2453034648"/>
                  </a:ext>
                </a:extLst>
              </a:tr>
              <a:tr h="278945">
                <a:tc>
                  <a:txBody>
                    <a:bodyPr/>
                    <a:lstStyle/>
                    <a:p>
                      <a:pPr algn="ctr"/>
                      <a:r>
                        <a:rPr lang="en-US" sz="1600"/>
                        <a:t>ABOS KSB Requirement</a:t>
                      </a:r>
                    </a:p>
                  </a:txBody>
                  <a:tcPr/>
                </a:tc>
                <a:tc>
                  <a:txBody>
                    <a:bodyPr/>
                    <a:lstStyle/>
                    <a:p>
                      <a:pPr algn="ctr"/>
                      <a:r>
                        <a:rPr lang="en-US" sz="1600" dirty="0"/>
                        <a:t>April 2025</a:t>
                      </a:r>
                    </a:p>
                  </a:txBody>
                  <a:tcPr/>
                </a:tc>
                <a:extLst>
                  <a:ext uri="{0D108BD9-81ED-4DB2-BD59-A6C34878D82A}">
                    <a16:rowId xmlns:a16="http://schemas.microsoft.com/office/drawing/2014/main" val="2976900734"/>
                  </a:ext>
                </a:extLst>
              </a:tr>
              <a:tr h="278945">
                <a:tc>
                  <a:txBody>
                    <a:bodyPr/>
                    <a:lstStyle/>
                    <a:p>
                      <a:pPr algn="ctr"/>
                      <a:r>
                        <a:rPr lang="en-US" sz="1600"/>
                        <a:t>ABOS KSB Troubleshooting</a:t>
                      </a:r>
                    </a:p>
                  </a:txBody>
                  <a:tcPr/>
                </a:tc>
                <a:tc>
                  <a:txBody>
                    <a:bodyPr/>
                    <a:lstStyle/>
                    <a:p>
                      <a:pPr algn="ctr"/>
                      <a:r>
                        <a:rPr lang="en-US" sz="1600" dirty="0"/>
                        <a:t>May 2025</a:t>
                      </a:r>
                    </a:p>
                  </a:txBody>
                  <a:tcPr/>
                </a:tc>
                <a:extLst>
                  <a:ext uri="{0D108BD9-81ED-4DB2-BD59-A6C34878D82A}">
                    <a16:rowId xmlns:a16="http://schemas.microsoft.com/office/drawing/2014/main" val="2722210012"/>
                  </a:ext>
                </a:extLst>
              </a:tr>
            </a:tbl>
          </a:graphicData>
        </a:graphic>
      </p:graphicFrame>
      <p:sp>
        <p:nvSpPr>
          <p:cNvPr id="5" name="TextBox 4">
            <a:extLst>
              <a:ext uri="{FF2B5EF4-FFF2-40B4-BE49-F238E27FC236}">
                <a16:creationId xmlns:a16="http://schemas.microsoft.com/office/drawing/2014/main" id="{2E39DE98-6E14-5918-81CD-A7F1FFC84C20}"/>
              </a:ext>
            </a:extLst>
          </p:cNvPr>
          <p:cNvSpPr txBox="1"/>
          <p:nvPr/>
        </p:nvSpPr>
        <p:spPr>
          <a:xfrm>
            <a:off x="3794760" y="6419088"/>
            <a:ext cx="5779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EFFFF"/>
                </a:solidFill>
                <a:effectLst/>
                <a:uLnTx/>
                <a:uFillTx/>
                <a:latin typeface="Georgia" panose="02040502050405020303"/>
                <a:ea typeface="+mn-ea"/>
                <a:cs typeface="+mn-cs"/>
              </a:rPr>
              <a:t>Recordings will be made available</a:t>
            </a:r>
          </a:p>
        </p:txBody>
      </p:sp>
    </p:spTree>
    <p:extLst>
      <p:ext uri="{BB962C8B-B14F-4D97-AF65-F5344CB8AC3E}">
        <p14:creationId xmlns:p14="http://schemas.microsoft.com/office/powerpoint/2010/main" val="104300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FBC657-AD8C-1F58-D2A2-9453294862FF}"/>
              </a:ext>
            </a:extLst>
          </p:cNvPr>
          <p:cNvSpPr>
            <a:spLocks noGrp="1"/>
          </p:cNvSpPr>
          <p:nvPr>
            <p:ph type="body" idx="1"/>
          </p:nvPr>
        </p:nvSpPr>
        <p:spPr/>
        <p:txBody>
          <a:bodyPr/>
          <a:lstStyle/>
          <a:p>
            <a:pPr algn="ctr"/>
            <a:r>
              <a:rPr lang="en-US"/>
              <a:t>ABOS KSB Website</a:t>
            </a:r>
          </a:p>
        </p:txBody>
      </p:sp>
      <p:sp>
        <p:nvSpPr>
          <p:cNvPr id="5" name="Text Placeholder 4">
            <a:extLst>
              <a:ext uri="{FF2B5EF4-FFF2-40B4-BE49-F238E27FC236}">
                <a16:creationId xmlns:a16="http://schemas.microsoft.com/office/drawing/2014/main" id="{1B813EE2-DC7C-CB5D-8C7B-0B646CA8B871}"/>
              </a:ext>
            </a:extLst>
          </p:cNvPr>
          <p:cNvSpPr>
            <a:spLocks noGrp="1"/>
          </p:cNvSpPr>
          <p:nvPr>
            <p:ph type="body" sz="quarter" idx="3"/>
          </p:nvPr>
        </p:nvSpPr>
        <p:spPr/>
        <p:txBody>
          <a:bodyPr/>
          <a:lstStyle/>
          <a:p>
            <a:pPr algn="ctr"/>
            <a:r>
              <a:rPr lang="en-US"/>
              <a:t>Materials &amp; Tools</a:t>
            </a:r>
          </a:p>
        </p:txBody>
      </p:sp>
      <p:sp>
        <p:nvSpPr>
          <p:cNvPr id="7" name="Title 1">
            <a:extLst>
              <a:ext uri="{FF2B5EF4-FFF2-40B4-BE49-F238E27FC236}">
                <a16:creationId xmlns:a16="http://schemas.microsoft.com/office/drawing/2014/main" id="{165F5B1A-8325-CA68-8F0F-38B44F298614}"/>
              </a:ext>
            </a:extLst>
          </p:cNvPr>
          <p:cNvSpPr>
            <a:spLocks noGrp="1"/>
          </p:cNvSpPr>
          <p:nvPr>
            <p:ph type="title"/>
          </p:nvPr>
        </p:nvSpPr>
        <p:spPr>
          <a:xfrm>
            <a:off x="441325" y="365126"/>
            <a:ext cx="10914063" cy="962416"/>
          </a:xfrm>
        </p:spPr>
        <p:txBody>
          <a:bodyPr/>
          <a:lstStyle/>
          <a:p>
            <a:r>
              <a:rPr lang="en-US"/>
              <a:t>ABOS KSB Website (www.abos.org/abosksb)</a:t>
            </a:r>
          </a:p>
        </p:txBody>
      </p:sp>
      <p:pic>
        <p:nvPicPr>
          <p:cNvPr id="10" name="Content Placeholder 9">
            <a:extLst>
              <a:ext uri="{FF2B5EF4-FFF2-40B4-BE49-F238E27FC236}">
                <a16:creationId xmlns:a16="http://schemas.microsoft.com/office/drawing/2014/main" id="{9B289F2E-ECE6-9B54-AE9A-91D43C159BC6}"/>
              </a:ext>
            </a:extLst>
          </p:cNvPr>
          <p:cNvPicPr>
            <a:picLocks noGrp="1" noChangeAspect="1"/>
          </p:cNvPicPr>
          <p:nvPr>
            <p:ph sz="half" idx="2"/>
          </p:nvPr>
        </p:nvPicPr>
        <p:blipFill>
          <a:blip r:embed="rId2"/>
          <a:stretch>
            <a:fillRect/>
          </a:stretch>
        </p:blipFill>
        <p:spPr>
          <a:xfrm>
            <a:off x="441325" y="2858697"/>
            <a:ext cx="5257800" cy="2977344"/>
          </a:xfrm>
        </p:spPr>
      </p:pic>
      <p:sp>
        <p:nvSpPr>
          <p:cNvPr id="11" name="Arrow: Right 10">
            <a:extLst>
              <a:ext uri="{FF2B5EF4-FFF2-40B4-BE49-F238E27FC236}">
                <a16:creationId xmlns:a16="http://schemas.microsoft.com/office/drawing/2014/main" id="{4B40261E-29EE-66F1-B4DA-56178F3734FB}"/>
              </a:ext>
            </a:extLst>
          </p:cNvPr>
          <p:cNvSpPr/>
          <p:nvPr/>
        </p:nvSpPr>
        <p:spPr>
          <a:xfrm>
            <a:off x="362310" y="5055079"/>
            <a:ext cx="1078302" cy="2932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Georgia" panose="02040502050405020303"/>
              <a:ea typeface="+mn-ea"/>
              <a:cs typeface="+mn-cs"/>
            </a:endParaRPr>
          </a:p>
        </p:txBody>
      </p:sp>
      <p:pic>
        <p:nvPicPr>
          <p:cNvPr id="15" name="Content Placeholder 14">
            <a:extLst>
              <a:ext uri="{FF2B5EF4-FFF2-40B4-BE49-F238E27FC236}">
                <a16:creationId xmlns:a16="http://schemas.microsoft.com/office/drawing/2014/main" id="{75AB2F3F-13E9-774C-89FC-9A040E20949A}"/>
              </a:ext>
            </a:extLst>
          </p:cNvPr>
          <p:cNvPicPr>
            <a:picLocks noGrp="1" noChangeAspect="1"/>
          </p:cNvPicPr>
          <p:nvPr>
            <p:ph sz="quarter" idx="4"/>
          </p:nvPr>
        </p:nvPicPr>
        <p:blipFill>
          <a:blip r:embed="rId3"/>
          <a:stretch>
            <a:fillRect/>
          </a:stretch>
        </p:blipFill>
        <p:spPr>
          <a:xfrm>
            <a:off x="6104593" y="2505075"/>
            <a:ext cx="5242201" cy="3684588"/>
          </a:xfrm>
        </p:spPr>
      </p:pic>
    </p:spTree>
    <p:extLst>
      <p:ext uri="{BB962C8B-B14F-4D97-AF65-F5344CB8AC3E}">
        <p14:creationId xmlns:p14="http://schemas.microsoft.com/office/powerpoint/2010/main" val="297774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633E-467D-49D6-8F1C-66A2C280778B}"/>
              </a:ext>
            </a:extLst>
          </p:cNvPr>
          <p:cNvSpPr>
            <a:spLocks noGrp="1"/>
          </p:cNvSpPr>
          <p:nvPr>
            <p:ph type="title"/>
          </p:nvPr>
        </p:nvSpPr>
        <p:spPr/>
        <p:txBody>
          <a:bodyPr/>
          <a:lstStyle/>
          <a:p>
            <a:r>
              <a:rPr lang="en-US" dirty="0"/>
              <a:t>ABOS Podcast</a:t>
            </a:r>
          </a:p>
        </p:txBody>
      </p:sp>
      <p:sp>
        <p:nvSpPr>
          <p:cNvPr id="3" name="Content Placeholder 2">
            <a:extLst>
              <a:ext uri="{FF2B5EF4-FFF2-40B4-BE49-F238E27FC236}">
                <a16:creationId xmlns:a16="http://schemas.microsoft.com/office/drawing/2014/main" id="{70F1D8DE-C8E9-4CA9-B35C-D04CF1D35D95}"/>
              </a:ext>
            </a:extLst>
          </p:cNvPr>
          <p:cNvSpPr>
            <a:spLocks noGrp="1"/>
          </p:cNvSpPr>
          <p:nvPr>
            <p:ph idx="1"/>
          </p:nvPr>
        </p:nvSpPr>
        <p:spPr>
          <a:xfrm>
            <a:off x="66675" y="1027907"/>
            <a:ext cx="5204684" cy="662781"/>
          </a:xfrm>
        </p:spPr>
        <p:txBody>
          <a:bodyPr>
            <a:normAutofit fontScale="25000" lnSpcReduction="20000"/>
          </a:bodyPr>
          <a:lstStyle/>
          <a:p>
            <a:pPr marL="0" indent="0" algn="ctr">
              <a:lnSpc>
                <a:spcPct val="110000"/>
              </a:lnSpc>
              <a:buNone/>
            </a:pPr>
            <a:r>
              <a:rPr lang="en-US" sz="11200" b="1" i="1" dirty="0"/>
              <a:t>anchor.fm/ABOS</a:t>
            </a:r>
          </a:p>
          <a:p>
            <a:pPr marL="0" indent="0" algn="r">
              <a:lnSpc>
                <a:spcPct val="110000"/>
              </a:lnSpc>
              <a:buNone/>
            </a:pPr>
            <a:br>
              <a:rPr lang="en-US" i="1" dirty="0"/>
            </a:br>
            <a:endParaRPr lang="en-US" i="1" dirty="0"/>
          </a:p>
        </p:txBody>
      </p:sp>
      <p:pic>
        <p:nvPicPr>
          <p:cNvPr id="10" name="Picture 9" descr="A picture containing bottle, green, sitting, player&#10;&#10;Description automatically generated">
            <a:extLst>
              <a:ext uri="{FF2B5EF4-FFF2-40B4-BE49-F238E27FC236}">
                <a16:creationId xmlns:a16="http://schemas.microsoft.com/office/drawing/2014/main" id="{786B65BD-93E5-484C-B85B-5A9123C3B9AA}"/>
              </a:ext>
            </a:extLst>
          </p:cNvPr>
          <p:cNvPicPr>
            <a:picLocks noChangeAspect="1"/>
          </p:cNvPicPr>
          <p:nvPr/>
        </p:nvPicPr>
        <p:blipFill>
          <a:blip r:embed="rId2"/>
          <a:stretch>
            <a:fillRect/>
          </a:stretch>
        </p:blipFill>
        <p:spPr>
          <a:xfrm>
            <a:off x="540346" y="1624370"/>
            <a:ext cx="4394266" cy="4394266"/>
          </a:xfrm>
          <a:prstGeom prst="rect">
            <a:avLst/>
          </a:prstGeom>
        </p:spPr>
      </p:pic>
      <p:pic>
        <p:nvPicPr>
          <p:cNvPr id="5" name="Picture 4">
            <a:extLst>
              <a:ext uri="{FF2B5EF4-FFF2-40B4-BE49-F238E27FC236}">
                <a16:creationId xmlns:a16="http://schemas.microsoft.com/office/drawing/2014/main" id="{188A7266-3246-DEBA-E5A1-99ECE3FF1EA9}"/>
              </a:ext>
            </a:extLst>
          </p:cNvPr>
          <p:cNvPicPr>
            <a:picLocks noChangeAspect="1"/>
          </p:cNvPicPr>
          <p:nvPr/>
        </p:nvPicPr>
        <p:blipFill>
          <a:blip r:embed="rId3"/>
          <a:stretch>
            <a:fillRect/>
          </a:stretch>
        </p:blipFill>
        <p:spPr>
          <a:xfrm>
            <a:off x="7457414" y="1915816"/>
            <a:ext cx="2562583" cy="3191320"/>
          </a:xfrm>
          <a:prstGeom prst="rect">
            <a:avLst/>
          </a:prstGeom>
          <a:ln>
            <a:noFill/>
          </a:ln>
          <a:effectLst>
            <a:outerShdw blurRad="190500" algn="tl" rotWithShape="0">
              <a:srgbClr val="000000">
                <a:alpha val="70000"/>
              </a:srgbClr>
            </a:outerShdw>
          </a:effectLst>
        </p:spPr>
      </p:pic>
      <p:sp>
        <p:nvSpPr>
          <p:cNvPr id="6" name="Title 1">
            <a:extLst>
              <a:ext uri="{FF2B5EF4-FFF2-40B4-BE49-F238E27FC236}">
                <a16:creationId xmlns:a16="http://schemas.microsoft.com/office/drawing/2014/main" id="{9D674461-5764-7652-D571-BBE80B2B431F}"/>
              </a:ext>
            </a:extLst>
          </p:cNvPr>
          <p:cNvSpPr txBox="1">
            <a:spLocks/>
          </p:cNvSpPr>
          <p:nvPr/>
        </p:nvSpPr>
        <p:spPr>
          <a:xfrm>
            <a:off x="6438240" y="5558826"/>
            <a:ext cx="5467350" cy="459810"/>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4000" i="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1" u="none" strike="noStrike" kern="1200" cap="none" spc="0" normalizeH="0" baseline="0" noProof="0" dirty="0">
                <a:ln>
                  <a:noFill/>
                </a:ln>
                <a:solidFill>
                  <a:srgbClr val="107C5F"/>
                </a:solidFill>
                <a:effectLst/>
                <a:uLnTx/>
                <a:uFillTx/>
                <a:latin typeface="Georgia" panose="02040502050405020303"/>
                <a:ea typeface="+mj-ea"/>
                <a:cs typeface="+mj-cs"/>
              </a:rPr>
              <a:t>Hosted By: David Elstein</a:t>
            </a:r>
          </a:p>
        </p:txBody>
      </p:sp>
    </p:spTree>
    <p:extLst>
      <p:ext uri="{BB962C8B-B14F-4D97-AF65-F5344CB8AC3E}">
        <p14:creationId xmlns:p14="http://schemas.microsoft.com/office/powerpoint/2010/main" val="2931665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58AD-D578-E977-6FBA-209961027C07}"/>
              </a:ext>
            </a:extLst>
          </p:cNvPr>
          <p:cNvSpPr>
            <a:spLocks noGrp="1"/>
          </p:cNvSpPr>
          <p:nvPr>
            <p:ph type="title"/>
          </p:nvPr>
        </p:nvSpPr>
        <p:spPr/>
        <p:txBody>
          <a:bodyPr/>
          <a:lstStyle/>
          <a:p>
            <a:pPr algn="ctr"/>
            <a:r>
              <a:rPr lang="en-US"/>
              <a:t>Contact Information</a:t>
            </a:r>
          </a:p>
        </p:txBody>
      </p:sp>
      <p:sp>
        <p:nvSpPr>
          <p:cNvPr id="5" name="Text Placeholder 4">
            <a:extLst>
              <a:ext uri="{FF2B5EF4-FFF2-40B4-BE49-F238E27FC236}">
                <a16:creationId xmlns:a16="http://schemas.microsoft.com/office/drawing/2014/main" id="{D038A2D7-120C-A4B6-972D-D4245D1BAA56}"/>
              </a:ext>
            </a:extLst>
          </p:cNvPr>
          <p:cNvSpPr>
            <a:spLocks noGrp="1"/>
          </p:cNvSpPr>
          <p:nvPr>
            <p:ph type="body" idx="1"/>
          </p:nvPr>
        </p:nvSpPr>
        <p:spPr>
          <a:xfrm>
            <a:off x="441063" y="1608984"/>
            <a:ext cx="5257800" cy="823912"/>
          </a:xfrm>
        </p:spPr>
        <p:txBody>
          <a:bodyPr>
            <a:normAutofit fontScale="62500" lnSpcReduction="20000"/>
          </a:bodyPr>
          <a:lstStyle/>
          <a:p>
            <a:pPr algn="ctr">
              <a:lnSpc>
                <a:spcPct val="120000"/>
              </a:lnSpc>
            </a:pPr>
            <a:r>
              <a:rPr lang="en-US"/>
              <a:t>Rotations, Rules and Procedures, Part I Application, and General RRA Inquires</a:t>
            </a:r>
          </a:p>
          <a:p>
            <a:endParaRPr lang="en-US"/>
          </a:p>
        </p:txBody>
      </p:sp>
      <p:sp>
        <p:nvSpPr>
          <p:cNvPr id="7" name="Text Placeholder 6">
            <a:extLst>
              <a:ext uri="{FF2B5EF4-FFF2-40B4-BE49-F238E27FC236}">
                <a16:creationId xmlns:a16="http://schemas.microsoft.com/office/drawing/2014/main" id="{1DB6D50E-156B-596E-D725-4DBB90E66520}"/>
              </a:ext>
            </a:extLst>
          </p:cNvPr>
          <p:cNvSpPr>
            <a:spLocks noGrp="1"/>
          </p:cNvSpPr>
          <p:nvPr>
            <p:ph type="body" sz="quarter" idx="3"/>
          </p:nvPr>
        </p:nvSpPr>
        <p:spPr>
          <a:xfrm>
            <a:off x="6096000" y="1527280"/>
            <a:ext cx="5259388" cy="823912"/>
          </a:xfrm>
        </p:spPr>
        <p:txBody>
          <a:bodyPr>
            <a:normAutofit fontScale="62500" lnSpcReduction="20000"/>
          </a:bodyPr>
          <a:lstStyle/>
          <a:p>
            <a:pPr algn="ctr">
              <a:lnSpc>
                <a:spcPct val="120000"/>
              </a:lnSpc>
            </a:pPr>
            <a:r>
              <a:rPr lang="en-US"/>
              <a:t>ABOS KSB Program, Login, Technical Issues (RRA or KSB), ABOS Resident Dashboard, ABOS KSB+ Platform</a:t>
            </a:r>
          </a:p>
        </p:txBody>
      </p:sp>
      <p:sp>
        <p:nvSpPr>
          <p:cNvPr id="9" name="Content Placeholder 2">
            <a:extLst>
              <a:ext uri="{FF2B5EF4-FFF2-40B4-BE49-F238E27FC236}">
                <a16:creationId xmlns:a16="http://schemas.microsoft.com/office/drawing/2014/main" id="{675472A1-6B2D-FB09-BB07-7A16408503E0}"/>
              </a:ext>
            </a:extLst>
          </p:cNvPr>
          <p:cNvSpPr txBox="1">
            <a:spLocks noGrp="1"/>
          </p:cNvSpPr>
          <p:nvPr>
            <p:ph sz="half" idx="2"/>
          </p:nvPr>
        </p:nvSpPr>
        <p:spPr>
          <a:xfrm>
            <a:off x="441063" y="2432896"/>
            <a:ext cx="5257800" cy="36845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Font typeface="Arial" panose="020B0604020202020204" pitchFamily="34" charset="0"/>
              <a:buNone/>
            </a:pPr>
            <a:r>
              <a:rPr lang="en-US" sz="2400" b="1">
                <a:solidFill>
                  <a:srgbClr val="000000"/>
                </a:solidFill>
                <a:latin typeface="+mj-lt"/>
                <a:ea typeface="Calibri" panose="020F0502020204030204" pitchFamily="34" charset="0"/>
              </a:rPr>
              <a:t>Sonya Parker</a:t>
            </a:r>
            <a:endParaRPr lang="en-US" sz="2400">
              <a:latin typeface="+mj-lt"/>
              <a:ea typeface="Calibri" panose="020F0502020204030204" pitchFamily="34" charset="0"/>
            </a:endParaRPr>
          </a:p>
          <a:p>
            <a:pPr marL="0" indent="0" algn="ctr">
              <a:lnSpc>
                <a:spcPct val="115000"/>
              </a:lnSpc>
              <a:spcBef>
                <a:spcPts val="0"/>
              </a:spcBef>
              <a:buFont typeface="Arial" panose="020B0604020202020204" pitchFamily="34" charset="0"/>
              <a:buNone/>
            </a:pPr>
            <a:r>
              <a:rPr lang="en-US" sz="2400">
                <a:solidFill>
                  <a:srgbClr val="000000"/>
                </a:solidFill>
                <a:latin typeface="+mj-lt"/>
                <a:ea typeface="Calibri" panose="020F0502020204030204" pitchFamily="34" charset="0"/>
              </a:rPr>
              <a:t>Certification Specialist</a:t>
            </a:r>
            <a:endParaRPr lang="en-US" sz="2400">
              <a:latin typeface="+mj-lt"/>
              <a:ea typeface="Calibri" panose="020F0502020204030204" pitchFamily="34" charset="0"/>
            </a:endParaRPr>
          </a:p>
          <a:p>
            <a:pPr marL="0" indent="0" algn="ctr">
              <a:lnSpc>
                <a:spcPct val="115000"/>
              </a:lnSpc>
              <a:spcBef>
                <a:spcPts val="0"/>
              </a:spcBef>
              <a:buFont typeface="Arial" panose="020B0604020202020204" pitchFamily="34" charset="0"/>
              <a:buNone/>
            </a:pPr>
            <a:r>
              <a:rPr lang="en-US" sz="2400" b="1" i="1">
                <a:solidFill>
                  <a:srgbClr val="339966"/>
                </a:solidFill>
                <a:latin typeface="+mj-lt"/>
                <a:ea typeface="Calibri" panose="020F0502020204030204" pitchFamily="34" charset="0"/>
              </a:rPr>
              <a:t>American Board of Orthopaedic Surgery</a:t>
            </a:r>
            <a:endParaRPr lang="en-US" sz="2400">
              <a:latin typeface="+mj-lt"/>
              <a:ea typeface="Calibri" panose="020F0502020204030204" pitchFamily="34" charset="0"/>
            </a:endParaRPr>
          </a:p>
          <a:p>
            <a:pPr marL="0" indent="0" algn="ctr">
              <a:lnSpc>
                <a:spcPct val="115000"/>
              </a:lnSpc>
              <a:spcBef>
                <a:spcPts val="0"/>
              </a:spcBef>
              <a:buFont typeface="Arial" panose="020B0604020202020204" pitchFamily="34" charset="0"/>
              <a:buNone/>
            </a:pPr>
            <a:r>
              <a:rPr lang="en-US" sz="2400">
                <a:solidFill>
                  <a:srgbClr val="000000"/>
                </a:solidFill>
                <a:latin typeface="+mj-lt"/>
                <a:ea typeface="Calibri" panose="020F0502020204030204" pitchFamily="34" charset="0"/>
              </a:rPr>
              <a:t>sparker@abos.org</a:t>
            </a:r>
            <a:br>
              <a:rPr lang="en-US" sz="2400">
                <a:solidFill>
                  <a:srgbClr val="000000"/>
                </a:solidFill>
                <a:latin typeface="+mj-lt"/>
                <a:ea typeface="Calibri" panose="020F0502020204030204" pitchFamily="34" charset="0"/>
              </a:rPr>
            </a:br>
            <a:r>
              <a:rPr lang="en-US" sz="2400">
                <a:solidFill>
                  <a:srgbClr val="000000"/>
                </a:solidFill>
                <a:latin typeface="+mj-lt"/>
                <a:ea typeface="Calibri" panose="020F0502020204030204" pitchFamily="34" charset="0"/>
              </a:rPr>
              <a:t>(919) 929-7103</a:t>
            </a:r>
            <a:endParaRPr lang="en-US" sz="2400">
              <a:latin typeface="+mj-lt"/>
              <a:ea typeface="Calibri" panose="020F0502020204030204" pitchFamily="34" charset="0"/>
            </a:endParaRPr>
          </a:p>
        </p:txBody>
      </p:sp>
      <p:sp>
        <p:nvSpPr>
          <p:cNvPr id="10" name="Content Placeholder 2">
            <a:extLst>
              <a:ext uri="{FF2B5EF4-FFF2-40B4-BE49-F238E27FC236}">
                <a16:creationId xmlns:a16="http://schemas.microsoft.com/office/drawing/2014/main" id="{B2ABE319-5436-19D8-A553-D0662B92B00B}"/>
              </a:ext>
            </a:extLst>
          </p:cNvPr>
          <p:cNvSpPr>
            <a:spLocks noGrp="1"/>
          </p:cNvSpPr>
          <p:nvPr>
            <p:ph sz="quarter" idx="4"/>
          </p:nvPr>
        </p:nvSpPr>
        <p:spPr>
          <a:xfrm>
            <a:off x="6096000" y="2436064"/>
            <a:ext cx="5259388" cy="3684588"/>
          </a:xfrm>
        </p:spPr>
        <p:txBody>
          <a:bodyPr>
            <a:normAutofit lnSpcReduction="10000"/>
          </a:bodyPr>
          <a:lstStyle/>
          <a:p>
            <a:pPr marL="0" marR="0" indent="0" algn="ctr">
              <a:lnSpc>
                <a:spcPct val="115000"/>
              </a:lnSpc>
              <a:spcBef>
                <a:spcPts val="0"/>
              </a:spcBef>
              <a:spcAft>
                <a:spcPts val="0"/>
              </a:spcAft>
              <a:buNone/>
            </a:pPr>
            <a:r>
              <a:rPr lang="en-US" sz="2400" b="1">
                <a:solidFill>
                  <a:srgbClr val="000000"/>
                </a:solidFill>
                <a:effectLst/>
                <a:latin typeface="+mj-lt"/>
                <a:ea typeface="Calibri" panose="020F0502020204030204" pitchFamily="34" charset="0"/>
              </a:rPr>
              <a:t>Mona Saniei</a:t>
            </a:r>
            <a:endParaRPr lang="en-US" sz="2400">
              <a:effectLst/>
              <a:latin typeface="+mj-lt"/>
              <a:ea typeface="Calibri" panose="020F0502020204030204" pitchFamily="34" charset="0"/>
            </a:endParaRPr>
          </a:p>
          <a:p>
            <a:pPr marL="0" marR="0" indent="0" algn="ctr">
              <a:lnSpc>
                <a:spcPct val="115000"/>
              </a:lnSpc>
              <a:spcBef>
                <a:spcPts val="0"/>
              </a:spcBef>
              <a:spcAft>
                <a:spcPts val="0"/>
              </a:spcAft>
              <a:buNone/>
            </a:pPr>
            <a:r>
              <a:rPr lang="en-US" sz="2400">
                <a:solidFill>
                  <a:srgbClr val="000000"/>
                </a:solidFill>
                <a:effectLst/>
                <a:latin typeface="+mj-lt"/>
                <a:ea typeface="Calibri" panose="020F0502020204030204" pitchFamily="34" charset="0"/>
              </a:rPr>
              <a:t>Graduate and Professional Education Specialist</a:t>
            </a:r>
            <a:endParaRPr lang="en-US" sz="2400">
              <a:effectLst/>
              <a:latin typeface="+mj-lt"/>
              <a:ea typeface="Calibri" panose="020F0502020204030204" pitchFamily="34" charset="0"/>
            </a:endParaRPr>
          </a:p>
          <a:p>
            <a:pPr marL="0" marR="0" indent="0" algn="ctr">
              <a:lnSpc>
                <a:spcPct val="115000"/>
              </a:lnSpc>
              <a:spcBef>
                <a:spcPts val="0"/>
              </a:spcBef>
              <a:spcAft>
                <a:spcPts val="0"/>
              </a:spcAft>
              <a:buNone/>
            </a:pPr>
            <a:r>
              <a:rPr lang="en-US" sz="2400" b="1" i="1">
                <a:solidFill>
                  <a:srgbClr val="339966"/>
                </a:solidFill>
                <a:effectLst/>
                <a:latin typeface="+mj-lt"/>
                <a:ea typeface="Calibri" panose="020F0502020204030204" pitchFamily="34" charset="0"/>
              </a:rPr>
              <a:t>American Board of Orthopaedic Surgery</a:t>
            </a:r>
            <a:endParaRPr lang="en-US" sz="2400">
              <a:effectLst/>
              <a:latin typeface="+mj-lt"/>
              <a:ea typeface="Calibri" panose="020F0502020204030204" pitchFamily="34" charset="0"/>
            </a:endParaRPr>
          </a:p>
          <a:p>
            <a:pPr marL="0" marR="0" indent="0" algn="ctr">
              <a:lnSpc>
                <a:spcPct val="115000"/>
              </a:lnSpc>
              <a:spcBef>
                <a:spcPts val="0"/>
              </a:spcBef>
              <a:spcAft>
                <a:spcPts val="0"/>
              </a:spcAft>
              <a:buNone/>
            </a:pPr>
            <a:r>
              <a:rPr lang="en-US" sz="2400">
                <a:solidFill>
                  <a:srgbClr val="000000"/>
                </a:solidFill>
                <a:effectLst/>
                <a:latin typeface="+mj-lt"/>
                <a:ea typeface="Calibri" panose="020F0502020204030204" pitchFamily="34" charset="0"/>
              </a:rPr>
              <a:t>msaniei@abos.org</a:t>
            </a:r>
            <a:br>
              <a:rPr lang="en-US" sz="2400">
                <a:solidFill>
                  <a:srgbClr val="000000"/>
                </a:solidFill>
                <a:effectLst/>
                <a:latin typeface="+mj-lt"/>
                <a:ea typeface="Calibri" panose="020F0502020204030204" pitchFamily="34" charset="0"/>
              </a:rPr>
            </a:br>
            <a:r>
              <a:rPr lang="en-US" sz="2400">
                <a:solidFill>
                  <a:srgbClr val="000000"/>
                </a:solidFill>
                <a:effectLst/>
                <a:latin typeface="+mj-lt"/>
                <a:ea typeface="Calibri" panose="020F0502020204030204" pitchFamily="34" charset="0"/>
              </a:rPr>
              <a:t>(919) 929-7103</a:t>
            </a:r>
            <a:endParaRPr lang="en-US" sz="2400">
              <a:effectLst/>
              <a:latin typeface="+mj-lt"/>
              <a:ea typeface="Calibri" panose="020F0502020204030204" pitchFamily="34" charset="0"/>
            </a:endParaRPr>
          </a:p>
          <a:p>
            <a:pPr marL="0" indent="0" algn="ctr">
              <a:buNone/>
            </a:pPr>
            <a:r>
              <a:rPr lang="en-US"/>
              <a:t>Make a virtual helpdesk appointment: </a:t>
            </a:r>
            <a:r>
              <a:rPr lang="en-US">
                <a:hlinkClick r:id="rId2"/>
              </a:rPr>
              <a:t>CLICK HERE</a:t>
            </a:r>
            <a:endParaRPr lang="en-US"/>
          </a:p>
        </p:txBody>
      </p:sp>
    </p:spTree>
    <p:extLst>
      <p:ext uri="{BB962C8B-B14F-4D97-AF65-F5344CB8AC3E}">
        <p14:creationId xmlns:p14="http://schemas.microsoft.com/office/powerpoint/2010/main" val="385434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34CEDA-BC64-F283-9FB6-F0413603DE59}"/>
              </a:ext>
            </a:extLst>
          </p:cNvPr>
          <p:cNvPicPr>
            <a:picLocks noChangeAspect="1"/>
          </p:cNvPicPr>
          <p:nvPr/>
        </p:nvPicPr>
        <p:blipFill>
          <a:blip r:embed="rId3"/>
          <a:stretch>
            <a:fillRect/>
          </a:stretch>
        </p:blipFill>
        <p:spPr>
          <a:xfrm>
            <a:off x="7197715" y="1072223"/>
            <a:ext cx="4405179" cy="2095519"/>
          </a:xfrm>
          <a:prstGeom prst="rect">
            <a:avLst/>
          </a:prstGeom>
          <a:ln w="38100">
            <a:solidFill>
              <a:srgbClr val="000000"/>
            </a:solidFill>
          </a:ln>
        </p:spPr>
      </p:pic>
      <p:sp>
        <p:nvSpPr>
          <p:cNvPr id="8" name="Title 1"/>
          <p:cNvSpPr>
            <a:spLocks noGrp="1"/>
          </p:cNvSpPr>
          <p:nvPr>
            <p:ph type="title"/>
          </p:nvPr>
        </p:nvSpPr>
        <p:spPr>
          <a:xfrm>
            <a:off x="655213" y="339982"/>
            <a:ext cx="10912737" cy="1310838"/>
          </a:xfrm>
        </p:spPr>
        <p:txBody>
          <a:bodyPr>
            <a:normAutofit/>
          </a:bodyPr>
          <a:lstStyle/>
          <a:p>
            <a:pPr algn="ctr"/>
            <a:r>
              <a:rPr lang="en-US" dirty="0"/>
              <a:t>ABOS Composition – Who is the ABOS today?</a:t>
            </a:r>
          </a:p>
        </p:txBody>
      </p:sp>
      <p:sp>
        <p:nvSpPr>
          <p:cNvPr id="122883" name="Rectangle 3"/>
          <p:cNvSpPr>
            <a:spLocks noGrp="1" noRot="1" noChangeArrowheads="1"/>
          </p:cNvSpPr>
          <p:nvPr>
            <p:ph idx="1"/>
          </p:nvPr>
        </p:nvSpPr>
        <p:spPr>
          <a:xfrm>
            <a:off x="903281" y="1053295"/>
            <a:ext cx="10912737" cy="5373498"/>
          </a:xfrm>
        </p:spPr>
        <p:txBody>
          <a:bodyPr>
            <a:normAutofit/>
          </a:bodyPr>
          <a:lstStyle/>
          <a:p>
            <a:pPr marL="0" indent="0">
              <a:lnSpc>
                <a:spcPct val="120000"/>
              </a:lnSpc>
              <a:buNone/>
            </a:pPr>
            <a:r>
              <a:rPr lang="en-US" sz="2800" b="1" i="1"/>
              <a:t>Board of Directors</a:t>
            </a:r>
          </a:p>
          <a:p>
            <a:pPr lvl="1">
              <a:lnSpc>
                <a:spcPct val="120000"/>
              </a:lnSpc>
            </a:pPr>
            <a:r>
              <a:rPr lang="en-US" sz="2000"/>
              <a:t>21 Member Board (National/Voluntary)</a:t>
            </a:r>
          </a:p>
          <a:p>
            <a:pPr lvl="2">
              <a:lnSpc>
                <a:spcPct val="120000"/>
              </a:lnSpc>
            </a:pPr>
            <a:r>
              <a:rPr lang="en-US" sz="1800"/>
              <a:t>20 Orthopaedic Surgeons</a:t>
            </a:r>
          </a:p>
          <a:p>
            <a:pPr lvl="3">
              <a:lnSpc>
                <a:spcPct val="120000"/>
              </a:lnSpc>
            </a:pPr>
            <a:r>
              <a:rPr lang="en-US"/>
              <a:t>10-year term (two new Directors each year)</a:t>
            </a:r>
          </a:p>
          <a:p>
            <a:pPr lvl="2">
              <a:lnSpc>
                <a:spcPct val="120000"/>
              </a:lnSpc>
            </a:pPr>
            <a:r>
              <a:rPr lang="en-US" sz="1800"/>
              <a:t>1  Public Member</a:t>
            </a:r>
          </a:p>
          <a:p>
            <a:pPr lvl="3">
              <a:lnSpc>
                <a:spcPct val="120000"/>
              </a:lnSpc>
            </a:pPr>
            <a:r>
              <a:rPr lang="en-US"/>
              <a:t>6-year term</a:t>
            </a:r>
          </a:p>
          <a:p>
            <a:pPr lvl="1">
              <a:lnSpc>
                <a:spcPct val="120000"/>
              </a:lnSpc>
            </a:pPr>
            <a:endParaRPr lang="en-US" sz="400"/>
          </a:p>
          <a:p>
            <a:pPr marL="0" indent="0">
              <a:lnSpc>
                <a:spcPct val="120000"/>
              </a:lnSpc>
              <a:buNone/>
            </a:pPr>
            <a:r>
              <a:rPr lang="en-US" sz="2800" b="1" i="1"/>
              <a:t>Full Time Staff  - Chapel Hill</a:t>
            </a:r>
          </a:p>
          <a:p>
            <a:pPr lvl="1">
              <a:lnSpc>
                <a:spcPct val="120000"/>
              </a:lnSpc>
            </a:pPr>
            <a:r>
              <a:rPr lang="en-US" sz="2000"/>
              <a:t>14 Staff Members</a:t>
            </a:r>
          </a:p>
          <a:p>
            <a:pPr lvl="2">
              <a:lnSpc>
                <a:spcPct val="120000"/>
              </a:lnSpc>
            </a:pPr>
            <a:r>
              <a:rPr lang="en-US" sz="1800"/>
              <a:t>Executive Director/Associate Executive Director</a:t>
            </a:r>
          </a:p>
          <a:p>
            <a:pPr lvl="2">
              <a:lnSpc>
                <a:spcPct val="120000"/>
              </a:lnSpc>
            </a:pPr>
            <a:r>
              <a:rPr lang="en-US" sz="1800"/>
              <a:t>Examination/Credentialing/Communications/IT</a:t>
            </a:r>
          </a:p>
          <a:p>
            <a:pPr lvl="1">
              <a:lnSpc>
                <a:spcPct val="120000"/>
              </a:lnSpc>
            </a:pPr>
            <a:r>
              <a:rPr lang="en-US" sz="2000"/>
              <a:t>Advisors: Legal, IT, Web, Psychometrics</a:t>
            </a:r>
          </a:p>
        </p:txBody>
      </p:sp>
      <p:pic>
        <p:nvPicPr>
          <p:cNvPr id="9" name="Picture 8">
            <a:extLst>
              <a:ext uri="{FF2B5EF4-FFF2-40B4-BE49-F238E27FC236}">
                <a16:creationId xmlns:a16="http://schemas.microsoft.com/office/drawing/2014/main" id="{9049B1A8-D421-4441-BC4F-E78715F235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27550" y="5855789"/>
            <a:ext cx="750803" cy="890738"/>
          </a:xfrm>
          <a:prstGeom prst="rect">
            <a:avLst/>
          </a:prstGeom>
        </p:spPr>
      </p:pic>
      <p:sp>
        <p:nvSpPr>
          <p:cNvPr id="5" name="Text Box 3">
            <a:extLst>
              <a:ext uri="{FF2B5EF4-FFF2-40B4-BE49-F238E27FC236}">
                <a16:creationId xmlns:a16="http://schemas.microsoft.com/office/drawing/2014/main" id="{B9F34BC9-FAED-042B-F5A0-B3B2FBEA9CBF}"/>
              </a:ext>
            </a:extLst>
          </p:cNvPr>
          <p:cNvSpPr txBox="1">
            <a:spLocks noChangeArrowheads="1"/>
          </p:cNvSpPr>
          <p:nvPr/>
        </p:nvSpPr>
        <p:spPr bwMode="auto">
          <a:xfrm>
            <a:off x="7592814" y="2664229"/>
            <a:ext cx="3619902" cy="553998"/>
          </a:xfrm>
          <a:prstGeom prst="rect">
            <a:avLst/>
          </a:prstGeom>
          <a:noFill/>
          <a:ln w="9525">
            <a:noFill/>
            <a:miter lim="800000"/>
            <a:headEnd/>
            <a:tailEnd/>
          </a:ln>
          <a:effectLst/>
        </p:spPr>
        <p:txBody>
          <a:bodyPr wrap="none">
            <a:spAutoFit/>
          </a:bodyPr>
          <a:lstStyle/>
          <a:p>
            <a:pPr algn="ctr" eaLnBrk="0" hangingPunct="0">
              <a:defRPr/>
            </a:pPr>
            <a:r>
              <a:rPr lang="en-US" sz="1000" b="1">
                <a:solidFill>
                  <a:srgbClr val="FFFFFF"/>
                </a:solidFill>
                <a:effectLst>
                  <a:outerShdw blurRad="38100" dist="38100" dir="2700000" algn="tl">
                    <a:srgbClr val="000000"/>
                  </a:outerShdw>
                </a:effectLst>
                <a:latin typeface="Copperplate Gothic Bold" pitchFamily="34" charset="0"/>
              </a:rPr>
              <a:t>AMERICAN BOARD OF ORTHOPAEDIC SURGERY</a:t>
            </a:r>
          </a:p>
          <a:p>
            <a:pPr algn="ctr" eaLnBrk="0" hangingPunct="0">
              <a:defRPr/>
            </a:pPr>
            <a:r>
              <a:rPr lang="en-US" sz="1000" b="1">
                <a:solidFill>
                  <a:srgbClr val="FFFFFF"/>
                </a:solidFill>
                <a:effectLst>
                  <a:outerShdw blurRad="38100" dist="38100" dir="2700000" algn="tl">
                    <a:srgbClr val="000000"/>
                  </a:outerShdw>
                </a:effectLst>
                <a:latin typeface="Copperplate Gothic Bold" pitchFamily="34" charset="0"/>
              </a:rPr>
              <a:t>Fall Meeting</a:t>
            </a:r>
          </a:p>
          <a:p>
            <a:pPr algn="ctr" eaLnBrk="0" hangingPunct="0">
              <a:defRPr/>
            </a:pPr>
            <a:r>
              <a:rPr lang="en-US" sz="1000" b="1">
                <a:solidFill>
                  <a:srgbClr val="FFFFFF"/>
                </a:solidFill>
                <a:effectLst>
                  <a:outerShdw blurRad="38100" dist="38100" dir="2700000" algn="tl">
                    <a:srgbClr val="000000"/>
                  </a:outerShdw>
                </a:effectLst>
                <a:latin typeface="Copperplate Gothic Bold" pitchFamily="34" charset="0"/>
              </a:rPr>
              <a:t>2023</a:t>
            </a:r>
            <a:endParaRPr lang="en-US" sz="1100" b="1">
              <a:solidFill>
                <a:srgbClr val="FFFFFF"/>
              </a:solidFill>
              <a:effectLst>
                <a:outerShdw blurRad="38100" dist="38100" dir="2700000" algn="tl">
                  <a:srgbClr val="000000"/>
                </a:outerShdw>
              </a:effectLst>
              <a:latin typeface="Copperplate Gothic Bold" pitchFamily="34" charset="0"/>
            </a:endParaRPr>
          </a:p>
        </p:txBody>
      </p:sp>
      <p:pic>
        <p:nvPicPr>
          <p:cNvPr id="6" name="Picture 5" descr="A group of people posing for a photo&#10;&#10;Description automatically generated">
            <a:extLst>
              <a:ext uri="{FF2B5EF4-FFF2-40B4-BE49-F238E27FC236}">
                <a16:creationId xmlns:a16="http://schemas.microsoft.com/office/drawing/2014/main" id="{600D3951-CF0C-323D-7F03-96ACE6221176}"/>
              </a:ext>
            </a:extLst>
          </p:cNvPr>
          <p:cNvPicPr>
            <a:picLocks noChangeAspect="1"/>
          </p:cNvPicPr>
          <p:nvPr/>
        </p:nvPicPr>
        <p:blipFill>
          <a:blip r:embed="rId5"/>
          <a:stretch>
            <a:fillRect/>
          </a:stretch>
        </p:blipFill>
        <p:spPr>
          <a:xfrm>
            <a:off x="7500006" y="3321387"/>
            <a:ext cx="3806766" cy="2719277"/>
          </a:xfrm>
          <a:prstGeom prst="rect">
            <a:avLst/>
          </a:prstGeom>
          <a:ln w="38100">
            <a:solidFill>
              <a:srgbClr val="000000"/>
            </a:solidFill>
          </a:ln>
        </p:spPr>
      </p:pic>
      <p:sp>
        <p:nvSpPr>
          <p:cNvPr id="7" name="Text Box 3">
            <a:extLst>
              <a:ext uri="{FF2B5EF4-FFF2-40B4-BE49-F238E27FC236}">
                <a16:creationId xmlns:a16="http://schemas.microsoft.com/office/drawing/2014/main" id="{D6999E1B-642F-C8ED-600A-67D12D7F1A91}"/>
              </a:ext>
            </a:extLst>
          </p:cNvPr>
          <p:cNvSpPr txBox="1">
            <a:spLocks noChangeArrowheads="1"/>
          </p:cNvSpPr>
          <p:nvPr/>
        </p:nvSpPr>
        <p:spPr bwMode="auto">
          <a:xfrm>
            <a:off x="7675017" y="5540793"/>
            <a:ext cx="3727062" cy="553998"/>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EFFFF"/>
                </a:solidFill>
                <a:effectLst>
                  <a:outerShdw blurRad="38100" dist="38100" dir="2700000" algn="tl">
                    <a:srgbClr val="000000"/>
                  </a:outerShdw>
                </a:effectLst>
                <a:uLnTx/>
                <a:uFillTx/>
                <a:latin typeface="Copperplate Gothic Bold" pitchFamily="34" charset="0"/>
                <a:ea typeface="+mn-ea"/>
                <a:cs typeface="+mn-cs"/>
              </a:rPr>
              <a:t>AMERICAN BOARD OF ORTHOPAEDIC SURGERY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EFFFF"/>
                </a:solidFill>
                <a:effectLst>
                  <a:outerShdw blurRad="38100" dist="38100" dir="2700000" algn="tl">
                    <a:srgbClr val="000000"/>
                  </a:outerShdw>
                </a:effectLst>
                <a:uLnTx/>
                <a:uFillTx/>
                <a:latin typeface="Copperplate Gothic Bold" pitchFamily="34" charset="0"/>
                <a:ea typeface="+mn-ea"/>
                <a:cs typeface="+mn-cs"/>
              </a:rPr>
              <a:t>Full time Staff</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EFFFF"/>
                </a:solidFill>
                <a:effectLst>
                  <a:outerShdw blurRad="38100" dist="38100" dir="2700000" algn="tl">
                    <a:srgbClr val="000000"/>
                  </a:outerShdw>
                </a:effectLst>
                <a:uLnTx/>
                <a:uFillTx/>
                <a:latin typeface="Copperplate Gothic Bold" pitchFamily="34" charset="0"/>
                <a:ea typeface="+mn-ea"/>
                <a:cs typeface="+mn-cs"/>
              </a:rPr>
              <a:t>2022</a:t>
            </a:r>
          </a:p>
        </p:txBody>
      </p:sp>
    </p:spTree>
    <p:extLst>
      <p:ext uri="{BB962C8B-B14F-4D97-AF65-F5344CB8AC3E}">
        <p14:creationId xmlns:p14="http://schemas.microsoft.com/office/powerpoint/2010/main" val="297715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907595" y="939448"/>
            <a:ext cx="10912737" cy="5209570"/>
          </a:xfrm>
        </p:spPr>
        <p:txBody>
          <a:bodyPr vert="horz" wrap="square" lIns="90488" tIns="44451" rIns="90488" bIns="44451" rtlCol="0">
            <a:spAutoFit/>
          </a:bodyPr>
          <a:lstStyle/>
          <a:p>
            <a:pPr>
              <a:lnSpc>
                <a:spcPct val="150000"/>
              </a:lnSpc>
              <a:buFont typeface="Arial" charset="0"/>
              <a:buNone/>
            </a:pPr>
            <a:r>
              <a:rPr lang="en-US" sz="2400" b="1"/>
              <a:t>‘The Written Examination’</a:t>
            </a:r>
            <a:endParaRPr lang="en-US" sz="2000"/>
          </a:p>
          <a:p>
            <a:pPr>
              <a:lnSpc>
                <a:spcPct val="150000"/>
              </a:lnSpc>
            </a:pPr>
            <a:r>
              <a:rPr lang="en-US" sz="2400"/>
              <a:t>General </a:t>
            </a:r>
            <a:r>
              <a:rPr lang="en-US" sz="2400" err="1"/>
              <a:t>Orthopaedics</a:t>
            </a:r>
            <a:r>
              <a:rPr lang="en-US" sz="2400"/>
              <a:t> / Basic Science / Problem Solving</a:t>
            </a:r>
          </a:p>
          <a:p>
            <a:pPr lvl="1">
              <a:lnSpc>
                <a:spcPct val="150000"/>
              </a:lnSpc>
            </a:pPr>
            <a:r>
              <a:rPr lang="en-US" sz="1867"/>
              <a:t>Diagnosis and treatment of patients</a:t>
            </a:r>
          </a:p>
          <a:p>
            <a:pPr>
              <a:lnSpc>
                <a:spcPct val="150000"/>
              </a:lnSpc>
            </a:pPr>
            <a:r>
              <a:rPr lang="en-US" sz="2400"/>
              <a:t>328 multiple choice questions</a:t>
            </a:r>
          </a:p>
          <a:p>
            <a:pPr>
              <a:lnSpc>
                <a:spcPct val="150000"/>
              </a:lnSpc>
            </a:pPr>
            <a:r>
              <a:rPr lang="en-US" sz="2400"/>
              <a:t>8 hours of testing time over a 9-hour day – Pearson Vue Testing Centers</a:t>
            </a:r>
          </a:p>
          <a:p>
            <a:pPr marL="914377" lvl="1" indent="-304792" defTabSz="1219170">
              <a:lnSpc>
                <a:spcPct val="150000"/>
              </a:lnSpc>
              <a:buClr>
                <a:srgbClr val="007A5E"/>
              </a:buClr>
            </a:pPr>
            <a:r>
              <a:rPr lang="en-US" sz="1867" b="1" i="1">
                <a:solidFill>
                  <a:srgbClr val="434C53"/>
                </a:solidFill>
              </a:rPr>
              <a:t>40 minutes of break time</a:t>
            </a:r>
          </a:p>
          <a:p>
            <a:pPr marL="914377" lvl="1" indent="-304792" defTabSz="1219170">
              <a:lnSpc>
                <a:spcPct val="150000"/>
              </a:lnSpc>
              <a:buClr>
                <a:srgbClr val="007A5E"/>
              </a:buClr>
            </a:pPr>
            <a:r>
              <a:rPr lang="en-US" sz="1867" b="1" i="1">
                <a:solidFill>
                  <a:srgbClr val="434C53"/>
                </a:solidFill>
              </a:rPr>
              <a:t>20 minutes of tutorial time</a:t>
            </a:r>
          </a:p>
          <a:p>
            <a:pPr marL="304807" indent="-304792" defTabSz="1219170">
              <a:lnSpc>
                <a:spcPct val="150000"/>
              </a:lnSpc>
              <a:buClr>
                <a:srgbClr val="007A5E"/>
              </a:buClr>
            </a:pPr>
            <a:r>
              <a:rPr lang="en-US" sz="2400">
                <a:solidFill>
                  <a:srgbClr val="434C53"/>
                </a:solidFill>
              </a:rPr>
              <a:t>Extra time is available</a:t>
            </a:r>
          </a:p>
          <a:p>
            <a:pPr lvl="1">
              <a:lnSpc>
                <a:spcPct val="100000"/>
              </a:lnSpc>
            </a:pPr>
            <a:endParaRPr lang="en-US" sz="1867"/>
          </a:p>
        </p:txBody>
      </p:sp>
      <p:sp>
        <p:nvSpPr>
          <p:cNvPr id="9" name="Title 11">
            <a:extLst>
              <a:ext uri="{FF2B5EF4-FFF2-40B4-BE49-F238E27FC236}">
                <a16:creationId xmlns:a16="http://schemas.microsoft.com/office/drawing/2014/main" id="{8CA9C345-4761-4D88-A7F2-CE062E5E4683}"/>
              </a:ext>
            </a:extLst>
          </p:cNvPr>
          <p:cNvSpPr>
            <a:spLocks noGrp="1"/>
          </p:cNvSpPr>
          <p:nvPr>
            <p:ph type="title"/>
          </p:nvPr>
        </p:nvSpPr>
        <p:spPr>
          <a:xfrm>
            <a:off x="441063" y="365125"/>
            <a:ext cx="10912737" cy="1325563"/>
          </a:xfrm>
        </p:spPr>
        <p:txBody>
          <a:bodyPr/>
          <a:lstStyle/>
          <a:p>
            <a:r>
              <a:rPr lang="en-US"/>
              <a:t>ABOS Part I Examination</a:t>
            </a:r>
          </a:p>
        </p:txBody>
      </p:sp>
      <p:pic>
        <p:nvPicPr>
          <p:cNvPr id="1026" name="Picture 2" descr="Pearson Vue Testing Center — GLENN ADULT PROGRAMS">
            <a:extLst>
              <a:ext uri="{FF2B5EF4-FFF2-40B4-BE49-F238E27FC236}">
                <a16:creationId xmlns:a16="http://schemas.microsoft.com/office/drawing/2014/main" id="{BB658502-4AEA-84B8-0BE9-55C987ABE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365" y="4114799"/>
            <a:ext cx="2424250" cy="202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9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9FC69AF-D59D-3241-AEA6-A520004BE2A8}"/>
              </a:ext>
            </a:extLst>
          </p:cNvPr>
          <p:cNvSpPr>
            <a:spLocks noGrp="1"/>
          </p:cNvSpPr>
          <p:nvPr>
            <p:ph type="title"/>
          </p:nvPr>
        </p:nvSpPr>
        <p:spPr/>
        <p:txBody>
          <a:bodyPr/>
          <a:lstStyle/>
          <a:p>
            <a:r>
              <a:rPr lang="en-US"/>
              <a:t>ABOS Part II Oral Examination</a:t>
            </a:r>
          </a:p>
        </p:txBody>
      </p:sp>
      <p:sp>
        <p:nvSpPr>
          <p:cNvPr id="13" name="Content Placeholder 12">
            <a:extLst>
              <a:ext uri="{FF2B5EF4-FFF2-40B4-BE49-F238E27FC236}">
                <a16:creationId xmlns:a16="http://schemas.microsoft.com/office/drawing/2014/main" id="{DADA36BE-A5FC-AD46-B988-49AE06E7D6D1}"/>
              </a:ext>
            </a:extLst>
          </p:cNvPr>
          <p:cNvSpPr>
            <a:spLocks noGrp="1"/>
          </p:cNvSpPr>
          <p:nvPr>
            <p:ph idx="1"/>
          </p:nvPr>
        </p:nvSpPr>
        <p:spPr>
          <a:xfrm>
            <a:off x="2518003" y="1333256"/>
            <a:ext cx="8408847" cy="4351338"/>
          </a:xfrm>
        </p:spPr>
        <p:txBody>
          <a:bodyPr/>
          <a:lstStyle/>
          <a:p>
            <a:pPr marL="0" indent="0">
              <a:lnSpc>
                <a:spcPct val="100000"/>
              </a:lnSpc>
              <a:buNone/>
            </a:pPr>
            <a:r>
              <a:rPr lang="en-US" b="1"/>
              <a:t>The Oral Examination</a:t>
            </a:r>
          </a:p>
          <a:p>
            <a:pPr lvl="1">
              <a:lnSpc>
                <a:spcPct val="100000"/>
              </a:lnSpc>
            </a:pPr>
            <a:r>
              <a:rPr lang="en-US" sz="2800"/>
              <a:t>Judgment / Knowledge / Decision Making</a:t>
            </a:r>
          </a:p>
          <a:p>
            <a:pPr lvl="2">
              <a:lnSpc>
                <a:spcPct val="100000"/>
              </a:lnSpc>
            </a:pPr>
            <a:r>
              <a:rPr lang="en-US" sz="2400"/>
              <a:t>Not easily assessed by a written examination</a:t>
            </a:r>
          </a:p>
          <a:p>
            <a:pPr lvl="1">
              <a:lnSpc>
                <a:spcPct val="100000"/>
              </a:lnSpc>
            </a:pPr>
            <a:r>
              <a:rPr lang="en-US" sz="2800"/>
              <a:t>Practice-based examination</a:t>
            </a:r>
          </a:p>
          <a:p>
            <a:pPr lvl="1">
              <a:lnSpc>
                <a:spcPct val="100000"/>
              </a:lnSpc>
            </a:pPr>
            <a:r>
              <a:rPr lang="en-US" sz="2800"/>
              <a:t>ABOS: ‘Best Test’</a:t>
            </a:r>
          </a:p>
        </p:txBody>
      </p:sp>
      <p:grpSp>
        <p:nvGrpSpPr>
          <p:cNvPr id="4" name="Group 3">
            <a:extLst>
              <a:ext uri="{FF2B5EF4-FFF2-40B4-BE49-F238E27FC236}">
                <a16:creationId xmlns:a16="http://schemas.microsoft.com/office/drawing/2014/main" id="{01842F26-8571-4D9D-BED8-D2B3506C66CF}"/>
              </a:ext>
            </a:extLst>
          </p:cNvPr>
          <p:cNvGrpSpPr/>
          <p:nvPr/>
        </p:nvGrpSpPr>
        <p:grpSpPr>
          <a:xfrm>
            <a:off x="2812232" y="3991784"/>
            <a:ext cx="6174573" cy="2310173"/>
            <a:chOff x="3071027" y="4393179"/>
            <a:chExt cx="6174573" cy="2310173"/>
          </a:xfrm>
        </p:grpSpPr>
        <p:pic>
          <p:nvPicPr>
            <p:cNvPr id="5" name="Picture 5" descr="Osteo-1">
              <a:extLst>
                <a:ext uri="{FF2B5EF4-FFF2-40B4-BE49-F238E27FC236}">
                  <a16:creationId xmlns:a16="http://schemas.microsoft.com/office/drawing/2014/main" id="{47572734-EB28-41CB-917B-2DEBD7C253C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12690" y="4432157"/>
              <a:ext cx="1032910" cy="2227724"/>
            </a:xfrm>
            <a:prstGeom prst="rect">
              <a:avLst/>
            </a:prstGeom>
            <a:noFill/>
            <a:ln w="38100">
              <a:solidFill>
                <a:schemeClr val="tx1"/>
              </a:solidFill>
              <a:miter lim="800000"/>
              <a:headEnd/>
              <a:tailEnd/>
            </a:ln>
          </p:spPr>
        </p:pic>
        <p:pic>
          <p:nvPicPr>
            <p:cNvPr id="6" name="Picture 6" descr="hipxray">
              <a:extLst>
                <a:ext uri="{FF2B5EF4-FFF2-40B4-BE49-F238E27FC236}">
                  <a16:creationId xmlns:a16="http://schemas.microsoft.com/office/drawing/2014/main" id="{BA478C4F-A428-4DA2-8E70-0719EB00B6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5230" y="4432157"/>
              <a:ext cx="1727709" cy="2227724"/>
            </a:xfrm>
            <a:prstGeom prst="rect">
              <a:avLst/>
            </a:prstGeom>
            <a:noFill/>
            <a:ln w="38100">
              <a:solidFill>
                <a:schemeClr val="tx1"/>
              </a:solidFill>
              <a:miter lim="800000"/>
              <a:headEnd/>
              <a:tailEnd/>
            </a:ln>
          </p:spPr>
        </p:pic>
        <p:pic>
          <p:nvPicPr>
            <p:cNvPr id="7" name="Picture 6">
              <a:extLst>
                <a:ext uri="{FF2B5EF4-FFF2-40B4-BE49-F238E27FC236}">
                  <a16:creationId xmlns:a16="http://schemas.microsoft.com/office/drawing/2014/main" id="{29AC560A-B53C-40AA-9F4A-39381D0D4998}"/>
                </a:ext>
              </a:extLst>
            </p:cNvPr>
            <p:cNvPicPr>
              <a:picLocks noChangeAspect="1"/>
            </p:cNvPicPr>
            <p:nvPr/>
          </p:nvPicPr>
          <p:blipFill>
            <a:blip r:embed="rId4"/>
            <a:stretch>
              <a:fillRect/>
            </a:stretch>
          </p:blipFill>
          <p:spPr>
            <a:xfrm>
              <a:off x="3071027" y="4393179"/>
              <a:ext cx="3078578" cy="2310173"/>
            </a:xfrm>
            <a:prstGeom prst="rect">
              <a:avLst/>
            </a:prstGeom>
          </p:spPr>
        </p:pic>
      </p:grpSp>
    </p:spTree>
    <p:extLst>
      <p:ext uri="{BB962C8B-B14F-4D97-AF65-F5344CB8AC3E}">
        <p14:creationId xmlns:p14="http://schemas.microsoft.com/office/powerpoint/2010/main" val="3167176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26DB1-4FB4-2BF1-DB94-B852E7C09686}"/>
              </a:ext>
            </a:extLst>
          </p:cNvPr>
          <p:cNvSpPr>
            <a:spLocks noGrp="1"/>
          </p:cNvSpPr>
          <p:nvPr>
            <p:ph type="title"/>
          </p:nvPr>
        </p:nvSpPr>
        <p:spPr/>
        <p:txBody>
          <a:bodyPr/>
          <a:lstStyle/>
          <a:p>
            <a:r>
              <a:rPr lang="en-US" dirty="0"/>
              <a:t>Residency Programs and ABOS	</a:t>
            </a:r>
          </a:p>
        </p:txBody>
      </p:sp>
      <p:sp>
        <p:nvSpPr>
          <p:cNvPr id="3" name="Content Placeholder 2">
            <a:extLst>
              <a:ext uri="{FF2B5EF4-FFF2-40B4-BE49-F238E27FC236}">
                <a16:creationId xmlns:a16="http://schemas.microsoft.com/office/drawing/2014/main" id="{D9B03B0F-65FD-1C22-C021-3BCEC67DDFFB}"/>
              </a:ext>
            </a:extLst>
          </p:cNvPr>
          <p:cNvSpPr>
            <a:spLocks noGrp="1"/>
          </p:cNvSpPr>
          <p:nvPr>
            <p:ph idx="1"/>
          </p:nvPr>
        </p:nvSpPr>
        <p:spPr>
          <a:xfrm>
            <a:off x="441063" y="1471942"/>
            <a:ext cx="10912737" cy="4351338"/>
          </a:xfrm>
        </p:spPr>
        <p:txBody>
          <a:bodyPr/>
          <a:lstStyle/>
          <a:p>
            <a:pPr>
              <a:lnSpc>
                <a:spcPct val="150000"/>
              </a:lnSpc>
            </a:pPr>
            <a:r>
              <a:rPr lang="en-US" dirty="0"/>
              <a:t>Highest Standards for Graduate Medical Education</a:t>
            </a:r>
          </a:p>
          <a:p>
            <a:pPr lvl="1">
              <a:lnSpc>
                <a:spcPct val="150000"/>
              </a:lnSpc>
            </a:pPr>
            <a:r>
              <a:rPr lang="en-US" dirty="0"/>
              <a:t>ABOS Rules and Procedures for Part I</a:t>
            </a:r>
          </a:p>
          <a:p>
            <a:pPr lvl="2">
              <a:lnSpc>
                <a:spcPct val="150000"/>
              </a:lnSpc>
            </a:pPr>
            <a:r>
              <a:rPr lang="en-US" dirty="0"/>
              <a:t>ABOS RRA</a:t>
            </a:r>
          </a:p>
          <a:p>
            <a:pPr lvl="1">
              <a:lnSpc>
                <a:spcPct val="150000"/>
              </a:lnSpc>
            </a:pPr>
            <a:r>
              <a:rPr lang="en-US" dirty="0"/>
              <a:t>Competency-Based Assessment</a:t>
            </a:r>
          </a:p>
          <a:p>
            <a:pPr lvl="2">
              <a:lnSpc>
                <a:spcPct val="150000"/>
              </a:lnSpc>
            </a:pPr>
            <a:r>
              <a:rPr lang="en-US" dirty="0"/>
              <a:t>ABOS KSB Program</a:t>
            </a:r>
          </a:p>
          <a:p>
            <a:pPr lvl="1">
              <a:lnSpc>
                <a:spcPct val="150000"/>
              </a:lnSpc>
            </a:pPr>
            <a:r>
              <a:rPr lang="en-US" dirty="0"/>
              <a:t>PGY-1 Surgical Skills/6 months of Orthopaedic Rotations</a:t>
            </a:r>
          </a:p>
          <a:p>
            <a:pPr marL="457200" lvl="1" indent="0">
              <a:buNone/>
            </a:pPr>
            <a:endParaRPr lang="en-US" dirty="0"/>
          </a:p>
        </p:txBody>
      </p:sp>
    </p:spTree>
    <p:extLst>
      <p:ext uri="{BB962C8B-B14F-4D97-AF65-F5344CB8AC3E}">
        <p14:creationId xmlns:p14="http://schemas.microsoft.com/office/powerpoint/2010/main" val="41548724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theme/theme1.xml><?xml version="1.0" encoding="utf-8"?>
<a:theme xmlns:a="http://schemas.openxmlformats.org/drawingml/2006/main" name="1_Office Theme">
  <a:themeElements>
    <a:clrScheme name="2019-ABOS palette ƒ">
      <a:dk1>
        <a:srgbClr val="363736"/>
      </a:dk1>
      <a:lt1>
        <a:srgbClr val="FEFFFF"/>
      </a:lt1>
      <a:dk2>
        <a:srgbClr val="107C5F"/>
      </a:dk2>
      <a:lt2>
        <a:srgbClr val="C0C1C0"/>
      </a:lt2>
      <a:accent1>
        <a:srgbClr val="6AAA0F"/>
      </a:accent1>
      <a:accent2>
        <a:srgbClr val="26B0EC"/>
      </a:accent2>
      <a:accent3>
        <a:srgbClr val="DA5CBE"/>
      </a:accent3>
      <a:accent4>
        <a:srgbClr val="DA7024"/>
      </a:accent4>
      <a:accent5>
        <a:srgbClr val="015038"/>
      </a:accent5>
      <a:accent6>
        <a:srgbClr val="41627B"/>
      </a:accent6>
      <a:hlink>
        <a:srgbClr val="26B0EC"/>
      </a:hlink>
      <a:folHlink>
        <a:srgbClr val="DA5CB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OS-2019_template_082919ƒ.potx" id="{D831D96F-2E6B-8C48-BCDC-9C5740943247}" vid="{B95B7501-F4DB-314E-8AD4-7018C554A74F}"/>
    </a:ext>
  </a:extLst>
</a:theme>
</file>

<file path=ppt/theme/theme2.xml><?xml version="1.0" encoding="utf-8"?>
<a:theme xmlns:a="http://schemas.openxmlformats.org/drawingml/2006/main" name="2_Office Theme">
  <a:themeElements>
    <a:clrScheme name="2019-ABOS palette ƒ">
      <a:dk1>
        <a:srgbClr val="363736"/>
      </a:dk1>
      <a:lt1>
        <a:srgbClr val="FEFFFF"/>
      </a:lt1>
      <a:dk2>
        <a:srgbClr val="107C5F"/>
      </a:dk2>
      <a:lt2>
        <a:srgbClr val="C0C1C0"/>
      </a:lt2>
      <a:accent1>
        <a:srgbClr val="6AAA0F"/>
      </a:accent1>
      <a:accent2>
        <a:srgbClr val="26B0EC"/>
      </a:accent2>
      <a:accent3>
        <a:srgbClr val="DA5CBE"/>
      </a:accent3>
      <a:accent4>
        <a:srgbClr val="DA7024"/>
      </a:accent4>
      <a:accent5>
        <a:srgbClr val="015038"/>
      </a:accent5>
      <a:accent6>
        <a:srgbClr val="41627B"/>
      </a:accent6>
      <a:hlink>
        <a:srgbClr val="26B0EC"/>
      </a:hlink>
      <a:folHlink>
        <a:srgbClr val="DA5CB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OS-2019_template_082919ƒ.potx" id="{D831D96F-2E6B-8C48-BCDC-9C5740943247}" vid="{B95B7501-F4DB-314E-8AD4-7018C554A74F}"/>
    </a:ext>
  </a:extLst>
</a:theme>
</file>

<file path=ppt/theme/theme3.xml><?xml version="1.0" encoding="utf-8"?>
<a:theme xmlns:a="http://schemas.openxmlformats.org/drawingml/2006/main" name="3_Office Theme">
  <a:themeElements>
    <a:clrScheme name="2019-ABOS palette ƒ">
      <a:dk1>
        <a:srgbClr val="363736"/>
      </a:dk1>
      <a:lt1>
        <a:srgbClr val="FEFFFF"/>
      </a:lt1>
      <a:dk2>
        <a:srgbClr val="107C5F"/>
      </a:dk2>
      <a:lt2>
        <a:srgbClr val="C0C1C0"/>
      </a:lt2>
      <a:accent1>
        <a:srgbClr val="6AAA0F"/>
      </a:accent1>
      <a:accent2>
        <a:srgbClr val="26B0EC"/>
      </a:accent2>
      <a:accent3>
        <a:srgbClr val="DA5CBE"/>
      </a:accent3>
      <a:accent4>
        <a:srgbClr val="DA7024"/>
      </a:accent4>
      <a:accent5>
        <a:srgbClr val="015038"/>
      </a:accent5>
      <a:accent6>
        <a:srgbClr val="41627B"/>
      </a:accent6>
      <a:hlink>
        <a:srgbClr val="26B0EC"/>
      </a:hlink>
      <a:folHlink>
        <a:srgbClr val="DA5CB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OS-2019_template_082719ƒ.potx" id="{4B409CD9-75FA-CE44-B695-FC1C0EA47B17}" vid="{CE804FAD-544A-DD48-A599-E00543444917}"/>
    </a:ext>
  </a:extLst>
</a:theme>
</file>

<file path=ppt/theme/theme4.xml><?xml version="1.0" encoding="utf-8"?>
<a:theme xmlns:a="http://schemas.openxmlformats.org/drawingml/2006/main" name="4_Office Theme">
  <a:themeElements>
    <a:clrScheme name="2019-ABOS palette ƒ">
      <a:dk1>
        <a:srgbClr val="363736"/>
      </a:dk1>
      <a:lt1>
        <a:srgbClr val="FEFFFF"/>
      </a:lt1>
      <a:dk2>
        <a:srgbClr val="107C5F"/>
      </a:dk2>
      <a:lt2>
        <a:srgbClr val="C0C1C0"/>
      </a:lt2>
      <a:accent1>
        <a:srgbClr val="6AAA0F"/>
      </a:accent1>
      <a:accent2>
        <a:srgbClr val="26B0EC"/>
      </a:accent2>
      <a:accent3>
        <a:srgbClr val="DA5CBE"/>
      </a:accent3>
      <a:accent4>
        <a:srgbClr val="DA7024"/>
      </a:accent4>
      <a:accent5>
        <a:srgbClr val="015038"/>
      </a:accent5>
      <a:accent6>
        <a:srgbClr val="41627B"/>
      </a:accent6>
      <a:hlink>
        <a:srgbClr val="26B0EC"/>
      </a:hlink>
      <a:folHlink>
        <a:srgbClr val="DA5CBE"/>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OS-2019_template_082719ƒ.potx" id="{4B409CD9-75FA-CE44-B695-FC1C0EA47B17}" vid="{CE804FAD-544A-DD48-A599-E0054344491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d79e0d9-c659-48c7-b8b3-f12f092bc746" xsi:nil="true"/>
    <_Flow_SignoffStatus xmlns="510932ee-2f8a-4205-b718-574fbeb07ce0" xsi:nil="true"/>
    <lcf76f155ced4ddcb4097134ff3c332f xmlns="510932ee-2f8a-4205-b718-574fbeb07ce0">
      <Terms xmlns="http://schemas.microsoft.com/office/infopath/2007/PartnerControls"/>
    </lcf76f155ced4ddcb4097134ff3c332f>
    <SharedWithUsers xmlns="0d79e0d9-c659-48c7-b8b3-f12f092bc746">
      <UserInfo>
        <DisplayName>David F. Martin</DisplayName>
        <AccountId>23</AccountId>
        <AccountType/>
      </UserInfo>
      <UserInfo>
        <DisplayName>David Elstein</DisplayName>
        <AccountId>19</AccountId>
        <AccountType/>
      </UserInfo>
      <UserInfo>
        <DisplayName>Sonya Parker</DisplayName>
        <AccountId>30</AccountId>
        <AccountType/>
      </UserInfo>
      <UserInfo>
        <DisplayName>Mona Saniei</DisplayName>
        <AccountId>702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BF62E697F4C4D93ADB20FF252E5D2" ma:contentTypeVersion="21" ma:contentTypeDescription="Create a new document." ma:contentTypeScope="" ma:versionID="f29eec8b43832bd52ec2c03b7b1bf6c5">
  <xsd:schema xmlns:xsd="http://www.w3.org/2001/XMLSchema" xmlns:xs="http://www.w3.org/2001/XMLSchema" xmlns:p="http://schemas.microsoft.com/office/2006/metadata/properties" xmlns:ns2="0d79e0d9-c659-48c7-b8b3-f12f092bc746" xmlns:ns3="510932ee-2f8a-4205-b718-574fbeb07ce0" targetNamespace="http://schemas.microsoft.com/office/2006/metadata/properties" ma:root="true" ma:fieldsID="9501362d9b902ca1b76419ca8003ea5a" ns2:_="" ns3:_="">
    <xsd:import namespace="0d79e0d9-c659-48c7-b8b3-f12f092bc746"/>
    <xsd:import namespace="510932ee-2f8a-4205-b718-574fbeb07ce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_Flow_SignoffStatu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79e0d9-c659-48c7-b8b3-f12f092bc74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7021d466-b1b2-4464-967c-7f2ef0c38869}" ma:internalName="TaxCatchAll" ma:showField="CatchAllData" ma:web="0d79e0d9-c659-48c7-b8b3-f12f092bc7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0932ee-2f8a-4205-b718-574fbeb07ce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e5b45aa-86ce-4d3e-800e-22d3466b61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57381C-7021-454D-874C-E244CA7E7323}">
  <ds:schemaRefs>
    <ds:schemaRef ds:uri="http://schemas.microsoft.com/office/2006/metadata/properties"/>
    <ds:schemaRef ds:uri="http://schemas.microsoft.com/office/infopath/2007/PartnerControls"/>
    <ds:schemaRef ds:uri="0d79e0d9-c659-48c7-b8b3-f12f092bc746"/>
    <ds:schemaRef ds:uri="510932ee-2f8a-4205-b718-574fbeb07ce0"/>
  </ds:schemaRefs>
</ds:datastoreItem>
</file>

<file path=customXml/itemProps2.xml><?xml version="1.0" encoding="utf-8"?>
<ds:datastoreItem xmlns:ds="http://schemas.openxmlformats.org/officeDocument/2006/customXml" ds:itemID="{76ADA7D5-2FCE-4A17-A3D0-55E5BD6F24BE}">
  <ds:schemaRefs>
    <ds:schemaRef ds:uri="http://schemas.microsoft.com/sharepoint/v3/contenttype/forms"/>
  </ds:schemaRefs>
</ds:datastoreItem>
</file>

<file path=customXml/itemProps3.xml><?xml version="1.0" encoding="utf-8"?>
<ds:datastoreItem xmlns:ds="http://schemas.openxmlformats.org/officeDocument/2006/customXml" ds:itemID="{5EBFC391-88B2-4AD2-99DE-B613A12259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79e0d9-c659-48c7-b8b3-f12f092bc746"/>
    <ds:schemaRef ds:uri="510932ee-2f8a-4205-b718-574fbeb07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TotalTime>
  <Words>2680</Words>
  <Application>Microsoft Office PowerPoint</Application>
  <PresentationFormat>Widescreen</PresentationFormat>
  <Paragraphs>457</Paragraphs>
  <Slides>56</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56</vt:i4>
      </vt:variant>
    </vt:vector>
  </HeadingPairs>
  <TitlesOfParts>
    <vt:vector size="70" baseType="lpstr">
      <vt:lpstr>AdvP41153C</vt:lpstr>
      <vt:lpstr>AdvP4B2E3F</vt:lpstr>
      <vt:lpstr>Arial</vt:lpstr>
      <vt:lpstr>Calibri</vt:lpstr>
      <vt:lpstr>Copperplate Gothic Bold</vt:lpstr>
      <vt:lpstr>Georgia</vt:lpstr>
      <vt:lpstr>GuardianSansGR-Regular</vt:lpstr>
      <vt:lpstr>GuardianSans-Semibold</vt:lpstr>
      <vt:lpstr>System Font Regular</vt:lpstr>
      <vt:lpstr>Tahoma</vt:lpstr>
      <vt:lpstr>1_Office Theme</vt:lpstr>
      <vt:lpstr>2_Office Theme</vt:lpstr>
      <vt:lpstr>3_Office Theme</vt:lpstr>
      <vt:lpstr>4_Office Theme</vt:lpstr>
      <vt:lpstr>American Board of Orthopaedic Surgery Report to ARCOS: Graduate Medical Education Initiatives </vt:lpstr>
      <vt:lpstr>ABOS Mission Statement</vt:lpstr>
      <vt:lpstr>Licensure vs. Accreditation vs. Certification</vt:lpstr>
      <vt:lpstr>PowerPoint Presentation</vt:lpstr>
      <vt:lpstr>ABOS</vt:lpstr>
      <vt:lpstr>ABOS Composition – Who is the ABOS today?</vt:lpstr>
      <vt:lpstr>ABOS Part I Examination</vt:lpstr>
      <vt:lpstr>ABOS Part II Oral Examination</vt:lpstr>
      <vt:lpstr>Residency Programs and ABOS </vt:lpstr>
      <vt:lpstr>Topics </vt:lpstr>
      <vt:lpstr>ABOS KSB</vt:lpstr>
      <vt:lpstr>ABOS Knowledge, Skills, and Behavior Program </vt:lpstr>
      <vt:lpstr>ABOS KSB Program in Residency</vt:lpstr>
      <vt:lpstr>MYTH VS. FACT</vt:lpstr>
      <vt:lpstr>PowerPoint Presentation</vt:lpstr>
      <vt:lpstr>ABOS KSB</vt:lpstr>
      <vt:lpstr>PowerPoint Presentation</vt:lpstr>
      <vt:lpstr>ABOS KSB Requirement</vt:lpstr>
      <vt:lpstr>How It Works-Surgical Skills</vt:lpstr>
      <vt:lpstr>What Residents Need to Do</vt:lpstr>
      <vt:lpstr>How it Works-Professional Behavior</vt:lpstr>
      <vt:lpstr>What Residents Need to Do</vt:lpstr>
      <vt:lpstr>Faculty Interface</vt:lpstr>
      <vt:lpstr>Surgical Skills Assessment </vt:lpstr>
      <vt:lpstr>Professional Behavior Assessment</vt:lpstr>
      <vt:lpstr>ABOS KSB+ Integrated Platform App &amp; Web Portal</vt:lpstr>
      <vt:lpstr>ABOS KSB+ FAQs</vt:lpstr>
      <vt:lpstr>ABOS KSB+ Platform Availability</vt:lpstr>
      <vt:lpstr>ABOS KSB Onboarding Email -February</vt:lpstr>
      <vt:lpstr>ABOS KSB Onboarding Emails</vt:lpstr>
      <vt:lpstr>ABOS RRA</vt:lpstr>
      <vt:lpstr>Record of Resident Assignment Forms (RRA) </vt:lpstr>
      <vt:lpstr>New Features</vt:lpstr>
      <vt:lpstr>Unusual Situations</vt:lpstr>
      <vt:lpstr>RRA Program Coordinator Steps:</vt:lpstr>
      <vt:lpstr>ABOS Residency Activities Portal</vt:lpstr>
      <vt:lpstr>ABOS Program Coordinator Quick Guide</vt:lpstr>
      <vt:lpstr>Maintain Resident List</vt:lpstr>
      <vt:lpstr>Maintain Faculty List</vt:lpstr>
      <vt:lpstr>Pull ABOS Reports</vt:lpstr>
      <vt:lpstr>ABOS KSB 360</vt:lpstr>
      <vt:lpstr>Record of Resident Assignment Forms (RRA) </vt:lpstr>
      <vt:lpstr>Profile </vt:lpstr>
      <vt:lpstr>Resident Opportunities</vt:lpstr>
      <vt:lpstr>Current ABOS Resident Advisory Panel (RAP)</vt:lpstr>
      <vt:lpstr>What is involved?</vt:lpstr>
      <vt:lpstr>ABMS/ABOS Visiting Scholar Program</vt:lpstr>
      <vt:lpstr>PowerPoint Presentation</vt:lpstr>
      <vt:lpstr>Information &amp; Resources</vt:lpstr>
      <vt:lpstr>Deadlines</vt:lpstr>
      <vt:lpstr>WWW.ABOS.ORG</vt:lpstr>
      <vt:lpstr>ABOS Residency to Retirement Roadmap</vt:lpstr>
      <vt:lpstr>Webinar Series</vt:lpstr>
      <vt:lpstr>ABOS KSB Website (www.abos.org/abosksb)</vt:lpstr>
      <vt:lpstr>ABOS Podcast</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Board of Orthopaedic Surgery Report to ARCOS: Graduate Medical Education Initiatives</dc:title>
  <dc:creator>Mona Saniei</dc:creator>
  <cp:lastModifiedBy>David F. Martin</cp:lastModifiedBy>
  <cp:revision>19</cp:revision>
  <dcterms:created xsi:type="dcterms:W3CDTF">2024-02-12T00:20:34Z</dcterms:created>
  <dcterms:modified xsi:type="dcterms:W3CDTF">2024-02-14T17:12:01Z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0x01010087BBF62E697F4C4D93ADB20FF252E5D2</vt:lpwstr>
  </property>
  <property fmtid="{D5CDD505-2E9C-101B-9397-08002B2CF9AE}" pid="3" name="MediaServiceImageTags">
    <vt:lpwstr/>
  </property>
</Properties>
</file>