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822" r:id="rId4"/>
  </p:sldMasterIdLst>
  <p:notesMasterIdLst>
    <p:notesMasterId r:id="rId21"/>
  </p:notesMasterIdLst>
  <p:sldIdLst>
    <p:sldId id="257" r:id="rId5"/>
    <p:sldId id="258" r:id="rId6"/>
    <p:sldId id="259" r:id="rId7"/>
    <p:sldId id="260" r:id="rId8"/>
    <p:sldId id="294" r:id="rId9"/>
    <p:sldId id="288" r:id="rId10"/>
    <p:sldId id="311" r:id="rId11"/>
    <p:sldId id="291" r:id="rId12"/>
    <p:sldId id="298" r:id="rId13"/>
    <p:sldId id="299" r:id="rId14"/>
    <p:sldId id="308" r:id="rId15"/>
    <p:sldId id="293" r:id="rId16"/>
    <p:sldId id="312" r:id="rId17"/>
    <p:sldId id="313" r:id="rId18"/>
    <p:sldId id="314" r:id="rId19"/>
    <p:sldId id="274" r:id="rId2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1357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3381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5405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7429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8BC61B-20B4-E34C-8F1C-358E59523F2E}" name="Guest User" initials="GU" userId="S::urn:spo:anon#2a2f527737d77f64ecfdeaa589926d597eb284ab987697914b8677f1f4762aa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6" d="100"/>
          <a:sy n="26" d="100"/>
        </p:scale>
        <p:origin x="310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2DE7A-CCFC-E94E-A533-DBA90220A6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E1B5-EC73-F346-9822-0D08F53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1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5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E1B5-EC73-F346-9822-0D08F537C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7" y="1933918"/>
            <a:ext cx="8556625" cy="103999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3094565"/>
            <a:ext cx="8556625" cy="64346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577" y="4819230"/>
            <a:ext cx="1232647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2" y="334358"/>
            <a:ext cx="990016" cy="11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5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2577" y="171451"/>
            <a:ext cx="6387167" cy="4758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57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7"/>
            <a:ext cx="554038" cy="273844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1003" y="2945607"/>
            <a:ext cx="2910673" cy="15668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649990" y="2945607"/>
            <a:ext cx="2910673" cy="15668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80243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70" y="334358"/>
            <a:ext cx="990016" cy="1192144"/>
          </a:xfrm>
          <a:prstGeom prst="rect">
            <a:avLst/>
          </a:prstGeom>
        </p:spPr>
      </p:pic>
      <p:sp>
        <p:nvSpPr>
          <p:cNvPr id="2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02438" y="1820739"/>
            <a:ext cx="2057400" cy="1475424"/>
          </a:xfrm>
        </p:spPr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20718" y="4639432"/>
            <a:ext cx="219678" cy="219678"/>
            <a:chOff x="680215" y="6240338"/>
            <a:chExt cx="235180" cy="235180"/>
          </a:xfrm>
        </p:grpSpPr>
        <p:sp>
          <p:nvSpPr>
            <p:cNvPr id="31" name="Oval 30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5A768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7"/>
          <p:cNvSpPr>
            <a:spLocks noEditPoints="1"/>
          </p:cNvSpPr>
          <p:nvPr userDrawn="1"/>
        </p:nvSpPr>
        <p:spPr bwMode="auto">
          <a:xfrm>
            <a:off x="388502" y="4644110"/>
            <a:ext cx="208872" cy="208180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88623" y="4643666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700" dirty="0">
                <a:solidFill>
                  <a:srgbClr val="FFFFFF"/>
                </a:solidFill>
                <a:latin typeface="Georgia"/>
                <a:cs typeface="Georgia"/>
              </a:rPr>
              <a:t>@ACGME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621671" y="4649478"/>
            <a:ext cx="10182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00" dirty="0">
                <a:solidFill>
                  <a:srgbClr val="FFFFFF"/>
                </a:solidFill>
                <a:latin typeface="Georgia"/>
                <a:cs typeface="Georgia"/>
              </a:rPr>
              <a:t>WWW.ACGME.ORG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1459855" y="4657619"/>
            <a:ext cx="185242" cy="185856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82568"/>
            <a:ext cx="9144000" cy="466344"/>
          </a:xfrm>
          <a:prstGeom prst="rect">
            <a:avLst/>
          </a:prstGeom>
        </p:spPr>
      </p:pic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333611"/>
            <a:ext cx="8229600" cy="366941"/>
          </a:xfrm>
        </p:spPr>
        <p:txBody>
          <a:bodyPr anchor="t">
            <a:normAutofit/>
          </a:bodyPr>
          <a:lstStyle>
            <a:lvl1pPr algn="l">
              <a:defRPr sz="1800" cap="all">
                <a:solidFill>
                  <a:srgbClr val="D9272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 flipH="1">
            <a:off x="8454900" y="4910132"/>
            <a:ext cx="273844" cy="1588"/>
          </a:xfrm>
          <a:prstGeom prst="line">
            <a:avLst/>
          </a:prstGeom>
          <a:ln>
            <a:solidFill>
              <a:srgbClr val="6C8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38532"/>
            <a:ext cx="8229600" cy="2553953"/>
          </a:xfrm>
        </p:spPr>
        <p:txBody>
          <a:bodyPr/>
          <a:lstStyle>
            <a:lvl1pPr>
              <a:defRPr sz="2100" b="1">
                <a:solidFill>
                  <a:srgbClr val="536C74"/>
                </a:solidFill>
              </a:defRPr>
            </a:lvl1pPr>
            <a:lvl2pPr>
              <a:defRPr sz="1800" i="1">
                <a:solidFill>
                  <a:srgbClr val="536C74"/>
                </a:solidFill>
              </a:defRPr>
            </a:lvl2pPr>
            <a:lvl3pPr>
              <a:defRPr sz="1500">
                <a:solidFill>
                  <a:srgbClr val="6C6F64"/>
                </a:solidFill>
              </a:defRPr>
            </a:lvl3pPr>
            <a:lvl4pPr>
              <a:defRPr sz="1350">
                <a:solidFill>
                  <a:srgbClr val="6C6F64"/>
                </a:solidFill>
              </a:defRPr>
            </a:lvl4pPr>
            <a:lvl5pPr>
              <a:defRPr sz="1350">
                <a:solidFill>
                  <a:srgbClr val="6C6F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8"/>
          <p:cNvSpPr>
            <a:spLocks noGrp="1"/>
          </p:cNvSpPr>
          <p:nvPr>
            <p:ph type="sldNum" sz="quarter" idx="13"/>
          </p:nvPr>
        </p:nvSpPr>
        <p:spPr>
          <a:xfrm>
            <a:off x="8604499" y="4761942"/>
            <a:ext cx="505979" cy="273844"/>
          </a:xfrm>
        </p:spPr>
        <p:txBody>
          <a:bodyPr/>
          <a:lstStyle/>
          <a:p>
            <a:fld id="{B696E30C-8842-6C40-880D-064A5BB5AC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headerline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727528"/>
            <a:ext cx="8229600" cy="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7A87-D2E8-4167-B0B1-32135DA1E6E4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79A-B874-48CF-BC54-147C210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4914" indent="-342900">
              <a:buSzPct val="100000"/>
              <a:buFont typeface="Arial" panose="020B0604020202020204" pitchFamily="34" charset="0"/>
              <a:buChar char="•"/>
              <a:defRPr sz="2800" b="1"/>
            </a:lvl1pPr>
            <a:lvl2pPr marL="641604" indent="-342900">
              <a:buSzPct val="100000"/>
              <a:buFont typeface="Courier New" panose="02070309020205020404" pitchFamily="49" charset="0"/>
              <a:buChar char="o"/>
              <a:defRPr/>
            </a:lvl2pPr>
            <a:lvl3pPr marL="828294" indent="-342900">
              <a:buSzPct val="100000"/>
              <a:buFont typeface="Courier New" panose="02070309020205020404" pitchFamily="49" charset="0"/>
              <a:buChar char="o"/>
              <a:defRPr i="1"/>
            </a:lvl3pPr>
            <a:lvl4pPr marL="1198563" indent="-342900">
              <a:buSzPct val="100000"/>
              <a:buFont typeface="Arial" panose="020B0604020202020204" pitchFamily="34" charset="0"/>
              <a:buChar char="•"/>
              <a:tabLst>
                <a:tab pos="1260475" algn="l"/>
              </a:tabLst>
              <a:defRPr sz="2000"/>
            </a:lvl4pPr>
            <a:lvl5pPr marL="1544638" indent="-342900">
              <a:lnSpc>
                <a:spcPct val="10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  <a:tabLst/>
              <a:defRPr sz="2000"/>
            </a:lvl5pPr>
            <a:lvl6pPr marL="1944688" indent="-400050">
              <a:lnSpc>
                <a:spcPct val="100000"/>
              </a:lnSpc>
              <a:spcBef>
                <a:spcPts val="1200"/>
              </a:spcBef>
              <a:buSzPct val="100000"/>
              <a:defRPr lang="en-US" sz="2000" dirty="0">
                <a:solidFill>
                  <a:schemeClr val="tx1"/>
                </a:solidFill>
                <a:latin typeface="Georgia"/>
                <a:ea typeface="+mn-ea"/>
                <a:cs typeface="Georgia"/>
                <a:sym typeface="Gill Sans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8299" y="147353"/>
            <a:ext cx="8472510" cy="89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073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1" y="1621064"/>
            <a:ext cx="7742507" cy="297356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4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5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52289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340" y="1715626"/>
            <a:ext cx="3657600" cy="2809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1248" y="1715626"/>
            <a:ext cx="3657600" cy="2809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6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7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8207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631" y="2019813"/>
            <a:ext cx="3657600" cy="25191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1248" y="2019813"/>
            <a:ext cx="3657600" cy="25191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631" y="1737425"/>
            <a:ext cx="3657600" cy="242047"/>
          </a:xfrm>
          <a:prstGeom prst="rect">
            <a:avLst/>
          </a:prstGeom>
          <a:solidFill>
            <a:srgbClr val="5A7681"/>
          </a:solidFill>
          <a:ln>
            <a:noFill/>
          </a:ln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1248" y="1737425"/>
            <a:ext cx="3657600" cy="242047"/>
          </a:xfrm>
          <a:prstGeom prst="rect">
            <a:avLst/>
          </a:prstGeom>
          <a:solidFill>
            <a:srgbClr val="5A7681"/>
          </a:solidFill>
          <a:ln>
            <a:noFill/>
          </a:ln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9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4149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340" y="1715626"/>
            <a:ext cx="7742508" cy="12937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3"/>
          </p:nvPr>
        </p:nvSpPr>
        <p:spPr>
          <a:xfrm>
            <a:off x="1186340" y="3161074"/>
            <a:ext cx="7742508" cy="13580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6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7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5000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7897" y="1729134"/>
            <a:ext cx="3657600" cy="12968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1186340" y="1729134"/>
            <a:ext cx="3657600" cy="28022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097897" y="3255636"/>
            <a:ext cx="3657600" cy="1275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9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119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1186343" y="1702117"/>
            <a:ext cx="3718381" cy="12563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188468" y="1702117"/>
            <a:ext cx="3740382" cy="12563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21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22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1186343" y="3093530"/>
            <a:ext cx="3718381" cy="12563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9"/>
          </p:nvPr>
        </p:nvSpPr>
        <p:spPr>
          <a:xfrm>
            <a:off x="5188468" y="3093530"/>
            <a:ext cx="3740382" cy="12563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07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4608" y="1023173"/>
            <a:ext cx="780002" cy="49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4608" y="1144764"/>
            <a:ext cx="78000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4607" y="202153"/>
            <a:ext cx="780002" cy="748716"/>
            <a:chOff x="142110" y="2071669"/>
            <a:chExt cx="547076" cy="525133"/>
          </a:xfrm>
        </p:grpSpPr>
        <p:sp>
          <p:nvSpPr>
            <p:cNvPr id="14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CD0F2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5" name="ACGME_I_LogoB&amp;W.png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4277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7" y="171451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57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7"/>
            <a:ext cx="554038" cy="273844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1003" y="2945607"/>
            <a:ext cx="2910673" cy="15668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649990" y="2945607"/>
            <a:ext cx="2910673" cy="15668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80243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70" y="334358"/>
            <a:ext cx="990016" cy="1192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02438" y="1820739"/>
            <a:ext cx="2057400" cy="1475424"/>
          </a:xfrm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20718" y="4642154"/>
            <a:ext cx="219678" cy="219678"/>
            <a:chOff x="680215" y="6240338"/>
            <a:chExt cx="235180" cy="235180"/>
          </a:xfrm>
        </p:grpSpPr>
        <p:sp>
          <p:nvSpPr>
            <p:cNvPr id="26" name="Oval 25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7"/>
          <p:cNvSpPr>
            <a:spLocks noEditPoints="1"/>
          </p:cNvSpPr>
          <p:nvPr userDrawn="1"/>
        </p:nvSpPr>
        <p:spPr bwMode="auto">
          <a:xfrm>
            <a:off x="388502" y="4646832"/>
            <a:ext cx="208872" cy="208180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888623" y="4646388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700" dirty="0">
                <a:solidFill>
                  <a:srgbClr val="FFFFFF"/>
                </a:solidFill>
                <a:latin typeface="Georgia"/>
                <a:cs typeface="Georgia"/>
              </a:rPr>
              <a:t>@ACGME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621671" y="4649478"/>
            <a:ext cx="10182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00" dirty="0">
                <a:solidFill>
                  <a:srgbClr val="FFFFFF"/>
                </a:solidFill>
                <a:latin typeface="Georgia"/>
                <a:cs typeface="Georgia"/>
              </a:rPr>
              <a:t>WWW.ACGME.ORG</a:t>
            </a:r>
          </a:p>
        </p:txBody>
      </p: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459855" y="4657619"/>
            <a:ext cx="185242" cy="185856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7" y="363069"/>
            <a:ext cx="7556313" cy="1366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7" y="1823697"/>
            <a:ext cx="7556313" cy="277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049727" y="4949419"/>
            <a:ext cx="8964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dirty="0">
                <a:solidFill>
                  <a:srgbClr val="000000"/>
                </a:solidFill>
                <a:latin typeface="Georgia"/>
                <a:ea typeface="Century Schoolbook"/>
                <a:cs typeface="Georgia"/>
                <a:sym typeface="Century Schoolbook"/>
              </a:rPr>
              <a:t>© 2017  ACGME</a:t>
            </a:r>
            <a:r>
              <a:rPr lang="en-US" sz="700" b="0" cap="all" dirty="0">
                <a:solidFill>
                  <a:srgbClr val="000000"/>
                </a:solidFill>
                <a:latin typeface="Georgia"/>
                <a:ea typeface="Century Schoolbook"/>
                <a:cs typeface="Georgia"/>
                <a:sym typeface="Century Schoolbook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658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8" r:id="rId9"/>
    <p:sldLayoutId id="2147484854" r:id="rId10"/>
    <p:sldLayoutId id="2147484855" r:id="rId11"/>
    <p:sldLayoutId id="2147484856" r:id="rId12"/>
    <p:sldLayoutId id="21474848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3200" b="1" kern="1200">
          <a:solidFill>
            <a:srgbClr val="000000"/>
          </a:solidFill>
          <a:latin typeface="Georgia"/>
          <a:ea typeface="+mn-ea"/>
          <a:cs typeface="Georgia"/>
        </a:defRPr>
      </a:lvl1pPr>
      <a:lvl2pPr marL="568325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Arial" panose="020B0604020202020204" pitchFamily="34" charset="0"/>
        <a:buChar char="•"/>
        <a:defRPr sz="2800" i="1" kern="1200">
          <a:solidFill>
            <a:srgbClr val="000000"/>
          </a:solidFill>
          <a:latin typeface="Georgia"/>
          <a:ea typeface="+mn-ea"/>
          <a:cs typeface="Georgia"/>
        </a:defRPr>
      </a:lvl2pPr>
      <a:lvl3pPr marL="860425" indent="-280988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Georgia"/>
          <a:ea typeface="+mn-ea"/>
          <a:cs typeface="Georgia"/>
        </a:defRPr>
      </a:lvl3pPr>
      <a:lvl4pPr marL="1260475" indent="-344488" algn="l" defTabSz="914400" rtl="0" eaLnBrk="1" latinLnBrk="0" hangingPunct="1">
        <a:spcBef>
          <a:spcPts val="1200"/>
        </a:spcBef>
        <a:buClr>
          <a:schemeClr val="accent1">
            <a:lumMod val="60000"/>
            <a:lumOff val="40000"/>
          </a:schemeClr>
        </a:buClr>
        <a:buSzPct val="75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Georgia"/>
          <a:ea typeface="+mn-ea"/>
          <a:cs typeface="Georgia"/>
        </a:defRPr>
      </a:lvl4pPr>
      <a:lvl5pPr marL="1257300" indent="-342900" algn="l" defTabSz="914400" rtl="0" eaLnBrk="1" latinLnBrk="0" hangingPunct="1">
        <a:spcBef>
          <a:spcPts val="12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Georgia"/>
          <a:ea typeface="+mn-ea"/>
          <a:cs typeface="Georg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7" y="1933918"/>
            <a:ext cx="8556625" cy="196522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Lao UI" panose="020B0502040204020203" pitchFamily="34" charset="0"/>
              </a:rPr>
              <a:t>ACGME </a:t>
            </a:r>
            <a:br>
              <a:rPr lang="en-US" dirty="0">
                <a:cs typeface="Lao UI" panose="020B0502040204020203" pitchFamily="34" charset="0"/>
              </a:rPr>
            </a:br>
            <a:r>
              <a:rPr lang="en-US" dirty="0">
                <a:cs typeface="Lao UI" panose="020B0502040204020203" pitchFamily="34" charset="0"/>
              </a:rPr>
              <a:t>Coordinator Advisory Group</a:t>
            </a:r>
            <a:br>
              <a:rPr lang="en-US" dirty="0">
                <a:cs typeface="Lao UI" panose="020B0502040204020203" pitchFamily="34" charset="0"/>
              </a:rPr>
            </a:br>
            <a:r>
              <a:rPr lang="en-US" dirty="0">
                <a:cs typeface="Lao UI" panose="020B0502040204020203" pitchFamily="34" charset="0"/>
              </a:rPr>
              <a:t>History and Accomplishments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3899140"/>
            <a:ext cx="8556625" cy="11103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September 2023</a:t>
            </a:r>
          </a:p>
          <a:p>
            <a:r>
              <a:rPr lang="en-US" dirty="0"/>
              <a:t>				       ARCOS 2024 Annual Meeting</a:t>
            </a:r>
          </a:p>
          <a:p>
            <a:r>
              <a:rPr lang="en-US" dirty="0"/>
              <a:t>				       Cindy Thompson,  C-TAGME</a:t>
            </a:r>
          </a:p>
        </p:txBody>
      </p:sp>
    </p:spTree>
    <p:extLst>
      <p:ext uri="{BB962C8B-B14F-4D97-AF65-F5344CB8AC3E}">
        <p14:creationId xmlns:p14="http://schemas.microsoft.com/office/powerpoint/2010/main" val="293046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2"/>
            <a:ext cx="7742508" cy="8071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Input and Advice </a:t>
            </a:r>
            <a:r>
              <a:rPr lang="en-US" sz="2800" dirty="0">
                <a:latin typeface="+mn-lt"/>
              </a:rPr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>
            <a:normAutofit fontScale="77500" lnSpcReduction="20000"/>
          </a:bodyPr>
          <a:lstStyle/>
          <a:p>
            <a:pPr lvl="1" indent="-320040"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400" i="0" dirty="0">
                <a:latin typeface="Lao UI" panose="020B0502040204020203" pitchFamily="34" charset="0"/>
                <a:cs typeface="Lao UI" panose="020B0502040204020203" pitchFamily="34" charset="0"/>
              </a:rPr>
              <a:t>Institutional Accreditation and Recognition </a:t>
            </a:r>
          </a:p>
          <a:p>
            <a:pPr lvl="2" indent="-320040">
              <a:lnSpc>
                <a:spcPct val="120000"/>
              </a:lnSpc>
              <a:buSzPct val="65000"/>
              <a:buFont typeface="Wingdings" panose="05000000000000000000" pitchFamily="2" charset="2"/>
              <a:buChar char="v"/>
            </a:pPr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New Institutional Coordinator Workshop topics and format</a:t>
            </a:r>
          </a:p>
          <a:p>
            <a:pPr lvl="2" indent="-320040">
              <a:lnSpc>
                <a:spcPct val="120000"/>
              </a:lnSpc>
              <a:buSzPct val="65000"/>
              <a:buFont typeface="Wingdings" panose="05000000000000000000" pitchFamily="2" charset="2"/>
              <a:buChar char="v"/>
            </a:pPr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FAQs for Sponsoring Institutions with nonstandard programs</a:t>
            </a:r>
          </a:p>
          <a:p>
            <a:pPr lvl="2" indent="-320040">
              <a:lnSpc>
                <a:spcPct val="120000"/>
              </a:lnSpc>
              <a:buSzPct val="65000"/>
              <a:buFont typeface="Wingdings" panose="05000000000000000000" pitchFamily="2" charset="2"/>
              <a:buChar char="v"/>
            </a:pPr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FAQs for leaves of absence requirements</a:t>
            </a:r>
          </a:p>
          <a:p>
            <a:pPr lvl="1" indent="-320040"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400" i="0" dirty="0">
                <a:latin typeface="Lao UI" panose="020B0502040204020203" pitchFamily="34" charset="0"/>
                <a:cs typeface="Lao UI" panose="020B0502040204020203" pitchFamily="34" charset="0"/>
              </a:rPr>
              <a:t>Program Requirements related to protected time for program directors, assistant/associate program directors, program coordinators, and core faculty members </a:t>
            </a:r>
          </a:p>
          <a:p>
            <a:pPr lvl="1" indent="-320040"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400" i="0" dirty="0">
                <a:latin typeface="Lao UI" panose="020B0502040204020203" pitchFamily="34" charset="0"/>
                <a:cs typeface="Lao UI" panose="020B0502040204020203" pitchFamily="34" charset="0"/>
              </a:rPr>
              <a:t>Diversity, Equity, and Inclusion (DEI) Annual Update data and the role of coordinators in improving and promoting DEI</a:t>
            </a:r>
          </a:p>
          <a:p>
            <a:pPr lvl="1" indent="-320040"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400" i="0" dirty="0">
                <a:latin typeface="Lao UI" panose="020B0502040204020203" pitchFamily="34" charset="0"/>
                <a:cs typeface="Lao UI" panose="020B0502040204020203" pitchFamily="34" charset="0"/>
              </a:rPr>
              <a:t>Virtual Site Visits and Self-Studies </a:t>
            </a:r>
          </a:p>
          <a:p>
            <a:pPr lvl="1">
              <a:lnSpc>
                <a:spcPct val="120000"/>
              </a:lnSpc>
              <a:buSzPct val="100000"/>
            </a:pPr>
            <a:endParaRPr lang="en-US" sz="1800" dirty="0">
              <a:latin typeface="+mn-lt"/>
            </a:endParaRPr>
          </a:p>
          <a:p>
            <a:pPr lvl="1">
              <a:lnSpc>
                <a:spcPct val="120000"/>
              </a:lnSpc>
              <a:buSzPct val="100000"/>
            </a:pPr>
            <a:endParaRPr lang="en-US" sz="1800" dirty="0">
              <a:latin typeface="+mn-lt"/>
            </a:endParaRPr>
          </a:p>
          <a:p>
            <a:pPr>
              <a:lnSpc>
                <a:spcPct val="120000"/>
              </a:lnSpc>
              <a:buSzPct val="100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2"/>
            <a:ext cx="7742508" cy="807139"/>
          </a:xfrm>
        </p:spPr>
        <p:txBody>
          <a:bodyPr/>
          <a:lstStyle/>
          <a:p>
            <a:r>
              <a:rPr lang="en-US" dirty="0"/>
              <a:t>Tools for the GME Community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Developed new coordinator timelines for residency, fellowship and institutional coordinators </a:t>
            </a:r>
          </a:p>
          <a:p>
            <a:pPr lvl="1"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000" b="0" i="0" dirty="0">
                <a:latin typeface="Lao UI" panose="020B0502040204020203" pitchFamily="34" charset="0"/>
                <a:cs typeface="Lao UI" panose="020B0502040204020203" pitchFamily="34" charset="0"/>
              </a:rPr>
              <a:t>Published on ACGME Website</a:t>
            </a:r>
          </a:p>
          <a:p>
            <a:pPr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Developing a Coordinator Handbook </a:t>
            </a:r>
          </a:p>
          <a:p>
            <a:pPr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Working with Distance Learning to develop an online course for coordinators</a:t>
            </a:r>
          </a:p>
        </p:txBody>
      </p:sp>
    </p:spTree>
    <p:extLst>
      <p:ext uri="{BB962C8B-B14F-4D97-AF65-F5344CB8AC3E}">
        <p14:creationId xmlns:p14="http://schemas.microsoft.com/office/powerpoint/2010/main" val="142080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7381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Coordinator Well-Being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CAG is now a member on the ACGME’s Task Force on Physician Well-Being </a:t>
            </a:r>
          </a:p>
          <a:p>
            <a:pPr>
              <a:buSzPct val="120000"/>
            </a:pPr>
            <a:r>
              <a:rPr lang="en-US" sz="2000" b="0" i="0" dirty="0">
                <a:latin typeface="Lao UI" panose="020B0502040204020203" pitchFamily="34" charset="0"/>
                <a:cs typeface="Lao UI" panose="020B0502040204020203" pitchFamily="34" charset="0"/>
              </a:rPr>
              <a:t>Provided advice towards survey questions in the Coordinator Well-Being Survey </a:t>
            </a:r>
            <a:endParaRPr lang="en-US" sz="2000" b="0" i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>
              <a:buSzPct val="120000"/>
            </a:pPr>
            <a:r>
              <a:rPr lang="en-US" sz="2000" b="0" i="0" dirty="0">
                <a:latin typeface="Lao UI" panose="020B0502040204020203" pitchFamily="34" charset="0"/>
                <a:cs typeface="Lao UI" panose="020B0502040204020203" pitchFamily="34" charset="0"/>
              </a:rPr>
              <a:t>Well-Being Research Survey Committee </a:t>
            </a:r>
            <a:endParaRPr lang="en-US" sz="2000" b="0" i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922655" lvl="2" indent="-342900">
              <a:buSzPct val="65000"/>
              <a:buFont typeface="Wingdings" panose="05000000000000000000" pitchFamily="2" charset="2"/>
              <a:buChar char="v"/>
            </a:pPr>
            <a:r>
              <a:rPr lang="en-US" i="0" dirty="0">
                <a:latin typeface="Lao UI" panose="020B0502040204020203" pitchFamily="34" charset="0"/>
                <a:cs typeface="Lao UI" panose="020B0502040204020203" pitchFamily="34" charset="0"/>
              </a:rPr>
              <a:t>2 current members will continue after their CAG term 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267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2"/>
            <a:ext cx="7742508" cy="8071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Additional Accomplishments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20040">
              <a:lnSpc>
                <a:spcPct val="120000"/>
              </a:lnSpc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Reviewed session proposals for the 2020 through 2024 Coordinator Forum Pre-Conferences</a:t>
            </a:r>
          </a:p>
          <a:p>
            <a:pPr indent="-320040">
              <a:lnSpc>
                <a:spcPct val="120000"/>
              </a:lnSpc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Participated in “Connecting with Coordinators” Zoom calls</a:t>
            </a:r>
          </a:p>
          <a:p>
            <a:pPr indent="-320040">
              <a:lnSpc>
                <a:spcPct val="120000"/>
              </a:lnSpc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CAG membership on the ACGME Board’s Awards Committee</a:t>
            </a:r>
          </a:p>
          <a:p>
            <a:pPr indent="-320040">
              <a:lnSpc>
                <a:spcPct val="120000"/>
              </a:lnSpc>
              <a:buSzPct val="120000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Participated in a Dominant Norms Workshop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2"/>
            <a:ext cx="7742508" cy="807139"/>
          </a:xfrm>
        </p:spPr>
        <p:txBody>
          <a:bodyPr/>
          <a:lstStyle/>
          <a:p>
            <a:r>
              <a:rPr lang="en-US" dirty="0"/>
              <a:t>Sharing with the GME Community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320040">
              <a:buSzPct val="120000"/>
              <a:buFont typeface="Arial" panose="020B0604020202020204" pitchFamily="34" charset="0"/>
              <a:buChar char="•"/>
            </a:pPr>
            <a:r>
              <a:rPr lang="en-US" sz="2000" b="0" dirty="0">
                <a:latin typeface="Lao UI" panose="020B0502040204020203" pitchFamily="34" charset="0"/>
                <a:cs typeface="Lao UI" panose="020B0502040204020203" pitchFamily="34" charset="0"/>
              </a:rPr>
              <a:t>Delivered at least 20 presentations on behalf of the CAG: 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000" i="0" dirty="0">
                <a:latin typeface="Lao UI" panose="020B0502040204020203" pitchFamily="34" charset="0"/>
                <a:cs typeface="Lao UI" panose="020B0502040204020203" pitchFamily="34" charset="0"/>
              </a:rPr>
              <a:t>ACGME New Coordinator Conference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000" i="0" dirty="0">
                <a:latin typeface="Lao UI" panose="020B0502040204020203" pitchFamily="34" charset="0"/>
                <a:cs typeface="Lao UI" panose="020B0502040204020203" pitchFamily="34" charset="0"/>
              </a:rPr>
              <a:t>“Connecting with Coordinators” Zoom calls during COVID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000" i="0" dirty="0">
                <a:latin typeface="Lao UI" panose="020B0502040204020203" pitchFamily="34" charset="0"/>
                <a:cs typeface="Lao UI" panose="020B0502040204020203" pitchFamily="34" charset="0"/>
              </a:rPr>
              <a:t>Association for Hospital Medical Education 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000" i="0" dirty="0">
                <a:latin typeface="Lao UI" panose="020B0502040204020203" pitchFamily="34" charset="0"/>
                <a:cs typeface="Lao UI" panose="020B0502040204020203" pitchFamily="34" charset="0"/>
              </a:rPr>
              <a:t>National Society Meetings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000" i="0" dirty="0">
                <a:latin typeface="Lao UI" panose="020B0502040204020203" pitchFamily="34" charset="0"/>
                <a:cs typeface="Lao UI" panose="020B0502040204020203" pitchFamily="34" charset="0"/>
              </a:rPr>
              <a:t>Home Institution Meetings</a:t>
            </a:r>
          </a:p>
        </p:txBody>
      </p:sp>
    </p:spTree>
    <p:extLst>
      <p:ext uri="{BB962C8B-B14F-4D97-AF65-F5344CB8AC3E}">
        <p14:creationId xmlns:p14="http://schemas.microsoft.com/office/powerpoint/2010/main" val="59901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2"/>
            <a:ext cx="7742508" cy="807139"/>
          </a:xfrm>
        </p:spPr>
        <p:txBody>
          <a:bodyPr/>
          <a:lstStyle/>
          <a:p>
            <a:r>
              <a:rPr lang="en-US" dirty="0"/>
              <a:t>September 2023 Meeting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742507" cy="369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320040">
              <a:buSzPct val="120000"/>
              <a:buFont typeface="Arial" panose="020B0604020202020204" pitchFamily="34" charset="0"/>
              <a:buChar char="•"/>
            </a:pPr>
            <a:r>
              <a:rPr lang="en-US" sz="2200" b="0" dirty="0">
                <a:latin typeface="Lao UI" panose="020B0502040204020203" pitchFamily="34" charset="0"/>
                <a:cs typeface="Lao UI" panose="020B0502040204020203" pitchFamily="34" charset="0"/>
              </a:rPr>
              <a:t>This was a joint meeting with the 2019-2023 and 2023-2026 Coordinator Advisory Group. The agenda included: </a:t>
            </a:r>
          </a:p>
          <a:p>
            <a:pPr marL="76581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200" i="0" dirty="0">
                <a:latin typeface="Lao UI" panose="020B0502040204020203" pitchFamily="34" charset="0"/>
                <a:cs typeface="Lao UI" panose="020B0502040204020203" pitchFamily="34" charset="0"/>
              </a:rPr>
              <a:t>Received updates and provided input and advice on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Distance learning initiatives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i="0" dirty="0">
                <a:latin typeface="Lao UI" panose="020B0502040204020203" pitchFamily="34" charset="0"/>
                <a:cs typeface="Lao UI" panose="020B0502040204020203" pitchFamily="34" charset="0"/>
              </a:rPr>
              <a:t>2024 Coordinator Forum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Coordinator Wellbeing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Department of Communications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Department of Diversity, Equity, and Inclusion 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Accreditation Data System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dirty="0">
                <a:latin typeface="Lao UI" panose="020B0502040204020203" pitchFamily="34" charset="0"/>
                <a:cs typeface="Lao UI" panose="020B0502040204020203" pitchFamily="34" charset="0"/>
              </a:rPr>
              <a:t>The Site Visit Process</a:t>
            </a:r>
          </a:p>
          <a:p>
            <a:pPr marL="105791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400" i="0" dirty="0">
                <a:latin typeface="Lao UI" panose="020B0502040204020203" pitchFamily="34" charset="0"/>
                <a:cs typeface="Lao UI" panose="020B0502040204020203" pitchFamily="34" charset="0"/>
              </a:rPr>
              <a:t>Institutional Accreditation  and Recognition</a:t>
            </a:r>
          </a:p>
          <a:p>
            <a:pPr marL="765810" lvl="1" indent="-342900">
              <a:buSzPct val="65000"/>
              <a:buFont typeface="Wingdings" panose="05000000000000000000" pitchFamily="2" charset="2"/>
              <a:buChar char="v"/>
            </a:pPr>
            <a:r>
              <a:rPr lang="en-US" sz="2200" i="0" dirty="0">
                <a:latin typeface="Lao UI" panose="020B0502040204020203" pitchFamily="34" charset="0"/>
                <a:cs typeface="Lao UI" panose="020B0502040204020203" pitchFamily="34" charset="0"/>
              </a:rPr>
              <a:t>Discussed goals and potential projects for the 2023-2026 Coordinator Advisory Group</a:t>
            </a:r>
          </a:p>
          <a:p>
            <a:pPr marL="765810" lvl="1" indent="-342900">
              <a:buSzPct val="65000"/>
              <a:buFont typeface="Wingdings" panose="05000000000000000000" pitchFamily="2" charset="2"/>
              <a:buChar char="v"/>
            </a:pPr>
            <a:endParaRPr lang="en-US" sz="2200" i="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1307736"/>
          </a:xfrm>
        </p:spPr>
        <p:txBody>
          <a:bodyPr anchor="t">
            <a:normAutofit/>
          </a:bodyPr>
          <a:lstStyle/>
          <a:p>
            <a:r>
              <a:rPr lang="en-US"/>
              <a:t>Thank You!</a:t>
            </a:r>
          </a:p>
        </p:txBody>
      </p:sp>
      <p:pic>
        <p:nvPicPr>
          <p:cNvPr id="4" name="Picture 3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71B80839-044F-5357-F623-F68FEAE8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04" r="-1" b="16818"/>
          <a:stretch/>
        </p:blipFill>
        <p:spPr>
          <a:xfrm>
            <a:off x="1186341" y="1621064"/>
            <a:ext cx="7742507" cy="297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4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677741"/>
          </a:xfrm>
        </p:spPr>
        <p:txBody>
          <a:bodyPr anchor="t">
            <a:normAutofit/>
          </a:bodyPr>
          <a:lstStyle/>
          <a:p>
            <a:r>
              <a:rPr lang="en-US" dirty="0">
                <a:cs typeface="Lao UI" panose="020B0604020202020204" pitchFamily="34" charset="0"/>
              </a:rPr>
              <a:t>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6341" y="1115568"/>
            <a:ext cx="7483205" cy="2973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To advise ACGME administration concerning coordinator, GME, learning environment, and accreditation matters</a:t>
            </a:r>
          </a:p>
          <a:p>
            <a:pPr>
              <a:lnSpc>
                <a:spcPct val="90000"/>
              </a:lnSpc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One source of insight in improving communications, ACGME process, and interactions with the GME community</a:t>
            </a:r>
          </a:p>
          <a:p>
            <a:pPr>
              <a:lnSpc>
                <a:spcPct val="90000"/>
              </a:lnSpc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Overall goal is to further ACGME Mission</a:t>
            </a:r>
          </a:p>
        </p:txBody>
      </p:sp>
    </p:spTree>
    <p:extLst>
      <p:ext uri="{BB962C8B-B14F-4D97-AF65-F5344CB8AC3E}">
        <p14:creationId xmlns:p14="http://schemas.microsoft.com/office/powerpoint/2010/main" val="123496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738126"/>
          </a:xfrm>
        </p:spPr>
        <p:txBody>
          <a:bodyPr>
            <a:normAutofit/>
          </a:bodyPr>
          <a:lstStyle/>
          <a:p>
            <a:r>
              <a:rPr lang="en-US" sz="3600" dirty="0"/>
              <a:t>Charge </a:t>
            </a:r>
            <a:r>
              <a:rPr lang="en-US" sz="2800" i="1" dirty="0"/>
              <a:t>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88720" y="1115568"/>
            <a:ext cx="7479792" cy="2770187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Represent coordinators as a whole</a:t>
            </a:r>
          </a:p>
          <a:p>
            <a:pPr lvl="2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Not representative of any specific organization, institution, or specialty</a:t>
            </a:r>
          </a:p>
          <a:p>
            <a:pPr lvl="2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Diverse group by location, size of program/institution, specialty, and residency/fellowship</a:t>
            </a:r>
          </a:p>
        </p:txBody>
      </p:sp>
    </p:spTree>
    <p:extLst>
      <p:ext uri="{BB962C8B-B14F-4D97-AF65-F5344CB8AC3E}">
        <p14:creationId xmlns:p14="http://schemas.microsoft.com/office/powerpoint/2010/main" val="240773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789885"/>
          </a:xfrm>
        </p:spPr>
        <p:txBody>
          <a:bodyPr>
            <a:normAutofit/>
          </a:bodyPr>
          <a:lstStyle/>
          <a:p>
            <a:r>
              <a:rPr lang="en-US" sz="3600" dirty="0"/>
              <a:t>Composition and Terms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86340" y="1115568"/>
            <a:ext cx="7479792" cy="3238184"/>
          </a:xfrm>
        </p:spPr>
        <p:txBody>
          <a:bodyPr>
            <a:noAutofit/>
          </a:bodyPr>
          <a:lstStyle/>
          <a:p>
            <a:pPr indent="-320040"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Meet twice per year</a:t>
            </a:r>
          </a:p>
          <a:p>
            <a:pPr indent="-320040"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12 members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3 Hospital-based program coordinators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3 Medical program coordinators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3 Surgical program coordinators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altLang="en-US" sz="2500" dirty="0">
                <a:latin typeface="Lao UI" panose="020B0502040204020203" pitchFamily="34" charset="0"/>
                <a:cs typeface="Lao UI" panose="020B0502040204020203" pitchFamily="34" charset="0"/>
              </a:rPr>
              <a:t>3 Institutional coordinators</a:t>
            </a:r>
          </a:p>
          <a:p>
            <a:pPr indent="-320040">
              <a:buSzPct val="120000"/>
            </a:pPr>
            <a:r>
              <a:rPr lang="en-US" altLang="en-US" sz="2500" b="0" dirty="0">
                <a:latin typeface="Lao UI" panose="020B0502040204020203" pitchFamily="34" charset="0"/>
                <a:cs typeface="Lao UI" panose="020B0502040204020203" pitchFamily="34" charset="0"/>
              </a:rPr>
              <a:t>3-year terms</a:t>
            </a:r>
          </a:p>
        </p:txBody>
      </p:sp>
    </p:spTree>
    <p:extLst>
      <p:ext uri="{BB962C8B-B14F-4D97-AF65-F5344CB8AC3E}">
        <p14:creationId xmlns:p14="http://schemas.microsoft.com/office/powerpoint/2010/main" val="36472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Cordelia 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Baffic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 (PA)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Juanita Braxton (CA)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Sherry 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Bucholtz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 (WA)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Renda Chubb (OK)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Shannon Darrah (NH)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Amy Day (CA)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Maria 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DeOliveira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 (MA)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6350" y="1715626"/>
            <a:ext cx="3842498" cy="2979942"/>
          </a:xfrm>
        </p:spPr>
        <p:txBody>
          <a:bodyPr>
            <a:normAutofit/>
          </a:bodyPr>
          <a:lstStyle/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Melinda 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Feldkircher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 (OH)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Rhea Fortune (NC)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Michelle Kammerer-Jerome (NJ)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Katie Kellerman (KS)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Annette Lemire (AZ)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Janet Palmer (TX)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Advisory Group Members: 2016-2019</a:t>
            </a:r>
          </a:p>
        </p:txBody>
      </p:sp>
    </p:spTree>
    <p:extLst>
      <p:ext uri="{BB962C8B-B14F-4D97-AF65-F5344CB8AC3E}">
        <p14:creationId xmlns:p14="http://schemas.microsoft.com/office/powerpoint/2010/main" val="276780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Terry Bennett, BA, C-TAGME (VA)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Timothy Burns, BA, JD (VT)</a:t>
            </a:r>
          </a:p>
          <a:p>
            <a:pPr indent="-320040">
              <a:buSzPct val="120000"/>
            </a:pP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Coranita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 Burt (OH)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Michelle Cichon, MS (MI)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Anne Hardie, C-TAGME (NY)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Laurie Hein, AAS, BA, MA (WI)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Megan Kinane Hosmer, MHA (OR)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6350" y="1715626"/>
            <a:ext cx="3842498" cy="2979942"/>
          </a:xfrm>
        </p:spPr>
        <p:txBody>
          <a:bodyPr>
            <a:normAutofit lnSpcReduction="10000"/>
          </a:bodyPr>
          <a:lstStyle/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Krista Lombardo-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Klefos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, MBA (OH)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Kandice McLeod, MEd, </a:t>
            </a:r>
            <a:r>
              <a:rPr lang="en-US" b="0" dirty="0" err="1">
                <a:latin typeface="Lao UI" panose="020B0502040204020203" pitchFamily="34" charset="0"/>
                <a:cs typeface="Lao UI" panose="020B0502040204020203" pitchFamily="34" charset="0"/>
              </a:rPr>
              <a:t>EdS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, C-TAGME (TX)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Vicky Norton, BS, C-TAGME (MD)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Thea Stranger-Najjar, BA (IL)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Joseph Stuckelman, MFA, C-TAGME (KY)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Advisory Group Members: 2019-2023</a:t>
            </a:r>
          </a:p>
        </p:txBody>
      </p:sp>
    </p:spTree>
    <p:extLst>
      <p:ext uri="{BB962C8B-B14F-4D97-AF65-F5344CB8AC3E}">
        <p14:creationId xmlns:p14="http://schemas.microsoft.com/office/powerpoint/2010/main" val="389187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9401" y="1715625"/>
            <a:ext cx="3808863" cy="2979941"/>
          </a:xfrm>
        </p:spPr>
        <p:txBody>
          <a:bodyPr>
            <a:noAutofit/>
          </a:bodyPr>
          <a:lstStyle/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Julie Beckerdite, MBA (MA)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Reanna Benedict, MEd (NC)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Bethany Millar, BS, C-TAGME (MO)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Linda Ortiz Morrison, BA, CHCP, C-TAGME (MD)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Melanie Pigott, BA, C-TAGME (SC)</a:t>
            </a:r>
          </a:p>
          <a:p>
            <a:pPr indent="-320040"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Carrie Racsumberger, MS (NY)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8265" y="1715626"/>
            <a:ext cx="4270584" cy="2979942"/>
          </a:xfrm>
        </p:spPr>
        <p:txBody>
          <a:bodyPr>
            <a:noAutofit/>
          </a:bodyPr>
          <a:lstStyle/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Angie Rangel (AZ)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Amanda Ross, BS, C-TAGME (CT)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nb-NO" b="0" dirty="0">
                <a:latin typeface="Lao UI" panose="020B0502040204020203" pitchFamily="34" charset="0"/>
                <a:cs typeface="Lao UI" panose="020B0502040204020203" pitchFamily="34" charset="0"/>
              </a:rPr>
              <a:t>Bret Stevens, EdD, MBA, C-TAGME </a:t>
            </a: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(MI)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Cindy Thompson, C-TAGME (WV)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Ramona Tirado, MLS, C-TAGME (NY)</a:t>
            </a:r>
          </a:p>
          <a:p>
            <a:pPr indent="-320040">
              <a:lnSpc>
                <a:spcPct val="110000"/>
              </a:lnSpc>
              <a:buSzPct val="120000"/>
            </a:pPr>
            <a:r>
              <a:rPr lang="en-US" b="0" dirty="0">
                <a:latin typeface="Lao UI" panose="020B0502040204020203" pitchFamily="34" charset="0"/>
                <a:cs typeface="Lao UI" panose="020B0502040204020203" pitchFamily="34" charset="0"/>
              </a:rPr>
              <a:t>LaToya Wright, BBA, C-TAGME (TX)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Advisory Group Members: 2023-2026</a:t>
            </a:r>
          </a:p>
        </p:txBody>
      </p:sp>
    </p:spTree>
    <p:extLst>
      <p:ext uri="{BB962C8B-B14F-4D97-AF65-F5344CB8AC3E}">
        <p14:creationId xmlns:p14="http://schemas.microsoft.com/office/powerpoint/2010/main" val="114996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755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Input and Advice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8156"/>
            <a:ext cx="7479792" cy="3696440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en-US" sz="1800" b="0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The CAG has provided input and advice to ACGME on a variety of topics and initiatives, including:</a:t>
            </a:r>
          </a:p>
          <a:p>
            <a:pPr lvl="1" indent="-320040"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Resident/program concern and complaint process</a:t>
            </a:r>
          </a:p>
          <a:p>
            <a:pPr lvl="1" indent="-320040"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Learn @ ACGME (distance education platform)</a:t>
            </a:r>
          </a:p>
          <a:p>
            <a:pPr lvl="1" indent="-320040"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Accreditation Data System (ADS) – Annual Update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Changes and concerns related to the new Common Program Requirements 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Data collection and reporting during the COVID-19 pandemic</a:t>
            </a:r>
          </a:p>
          <a:p>
            <a:pPr lvl="1" indent="-320040"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Coordinator Forum Pre-conference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Recommendations for plenary presenters and topics</a:t>
            </a:r>
          </a:p>
          <a:p>
            <a:pPr lvl="2" indent="-320040"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Review/judging process for Forum proposals</a:t>
            </a:r>
          </a:p>
        </p:txBody>
      </p:sp>
    </p:spTree>
    <p:extLst>
      <p:ext uri="{BB962C8B-B14F-4D97-AF65-F5344CB8AC3E}">
        <p14:creationId xmlns:p14="http://schemas.microsoft.com/office/powerpoint/2010/main" val="285271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40" y="202153"/>
            <a:ext cx="7742508" cy="74675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Input and Advice </a:t>
            </a:r>
            <a:r>
              <a:rPr lang="en-US" sz="2800" dirty="0">
                <a:latin typeface="+mn-lt"/>
              </a:rPr>
              <a:t>(cont’d)</a:t>
            </a:r>
            <a:br>
              <a:rPr lang="en-US" sz="2800" dirty="0">
                <a:latin typeface="+mn-lt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40" y="1115568"/>
            <a:ext cx="7479792" cy="3763932"/>
          </a:xfrm>
        </p:spPr>
        <p:txBody>
          <a:bodyPr>
            <a:noAutofit/>
          </a:bodyPr>
          <a:lstStyle/>
          <a:p>
            <a:pPr lvl="1" indent="-320040"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Formatting and submission of program applications</a:t>
            </a:r>
          </a:p>
          <a:p>
            <a:pPr lvl="1" indent="-320040"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The Program Directors’ Guide to the Common Program Requirements </a:t>
            </a:r>
          </a:p>
          <a:p>
            <a:pPr lvl="1" indent="-320040"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ACGME Communications</a:t>
            </a:r>
          </a:p>
          <a:p>
            <a:pPr lvl="2" indent="-32004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Website</a:t>
            </a:r>
          </a:p>
          <a:p>
            <a:pPr lvl="2" indent="-32004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E-Communication</a:t>
            </a:r>
          </a:p>
          <a:p>
            <a:pPr lvl="2" indent="-32004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Communications to the GME community during the COVID-19 pandemic</a:t>
            </a:r>
          </a:p>
          <a:p>
            <a:pPr lvl="2" indent="-32004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ACGME social media efforts</a:t>
            </a:r>
          </a:p>
          <a:p>
            <a:pPr lvl="2" indent="-320040">
              <a:spcBef>
                <a:spcPts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sz="1800" dirty="0">
                <a:latin typeface="Lao UI" panose="020B0502040204020203" pitchFamily="34" charset="0"/>
                <a:cs typeface="Lao UI" panose="020B0502040204020203" pitchFamily="34" charset="0"/>
              </a:rPr>
              <a:t>ACGME FAQs</a:t>
            </a:r>
          </a:p>
          <a:p>
            <a:pPr lvl="1" indent="-320040"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en-US" sz="1800" i="0" dirty="0">
                <a:latin typeface="Lao UI" panose="020B0502040204020203" pitchFamily="34" charset="0"/>
                <a:cs typeface="Lao UI" panose="020B0502040204020203" pitchFamily="34" charset="0"/>
              </a:rPr>
              <a:t>Medically underserved areas/populations and graduate medical education </a:t>
            </a:r>
          </a:p>
          <a:p>
            <a:pPr lvl="1">
              <a:buSzPct val="100000"/>
            </a:pPr>
            <a:endParaRPr lang="en-US" sz="2200" dirty="0">
              <a:latin typeface="+mn-lt"/>
            </a:endParaRPr>
          </a:p>
          <a:p>
            <a:pPr lvl="2">
              <a:lnSpc>
                <a:spcPct val="120000"/>
              </a:lnSpc>
              <a:buSzPct val="100000"/>
            </a:pP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498869"/>
      </p:ext>
    </p:extLst>
  </p:cSld>
  <p:clrMapOvr>
    <a:masterClrMapping/>
  </p:clrMapOvr>
</p:sld>
</file>

<file path=ppt/theme/theme1.xml><?xml version="1.0" encoding="utf-8"?>
<a:theme xmlns:a="http://schemas.openxmlformats.org/drawingml/2006/main" name="1_Advantage">
  <a:themeElements>
    <a:clrScheme name="ACGME COLOR THEME 3">
      <a:dk1>
        <a:srgbClr val="000000"/>
      </a:dk1>
      <a:lt1>
        <a:sysClr val="window" lastClr="000000"/>
      </a:lt1>
      <a:dk2>
        <a:srgbClr val="5D7880"/>
      </a:dk2>
      <a:lt2>
        <a:srgbClr val="DEDEE0"/>
      </a:lt2>
      <a:accent1>
        <a:srgbClr val="CD0F23"/>
      </a:accent1>
      <a:accent2>
        <a:srgbClr val="5A7681"/>
      </a:accent2>
      <a:accent3>
        <a:srgbClr val="431472"/>
      </a:accent3>
      <a:accent4>
        <a:srgbClr val="0B572F"/>
      </a:accent4>
      <a:accent5>
        <a:srgbClr val="0B5871"/>
      </a:accent5>
      <a:accent6>
        <a:srgbClr val="04357C"/>
      </a:accent6>
      <a:hlink>
        <a:srgbClr val="CD0F23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b849ee-8063-48f5-a7be-af6530148a73">
      <Terms xmlns="http://schemas.microsoft.com/office/infopath/2007/PartnerControls"/>
    </lcf76f155ced4ddcb4097134ff3c332f>
    <TaxCatchAll xmlns="02e8a83f-4031-4720-8bba-034ac814885b" xsi:nil="true"/>
    <Reviewed xmlns="4db849ee-8063-48f5-a7be-af6530148a73">true</Review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E1EEDCE4CEF46B953992E8CCE6DF0" ma:contentTypeVersion="16" ma:contentTypeDescription="Create a new document." ma:contentTypeScope="" ma:versionID="506dff483d0e233e05e46e3b30399863">
  <xsd:schema xmlns:xsd="http://www.w3.org/2001/XMLSchema" xmlns:xs="http://www.w3.org/2001/XMLSchema" xmlns:p="http://schemas.microsoft.com/office/2006/metadata/properties" xmlns:ns2="5497bc66-57db-4f9a-ac8e-f1371e05e614" xmlns:ns3="4db849ee-8063-48f5-a7be-af6530148a73" xmlns:ns4="02e8a83f-4031-4720-8bba-034ac814885b" targetNamespace="http://schemas.microsoft.com/office/2006/metadata/properties" ma:root="true" ma:fieldsID="829c5a3ae715d6eaa0663ca5c5979468" ns2:_="" ns3:_="" ns4:_="">
    <xsd:import namespace="5497bc66-57db-4f9a-ac8e-f1371e05e614"/>
    <xsd:import namespace="4db849ee-8063-48f5-a7be-af6530148a73"/>
    <xsd:import namespace="02e8a83f-4031-4720-8bba-034ac81488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Reviewed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7bc66-57db-4f9a-ac8e-f1371e05e6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849ee-8063-48f5-a7be-af6530148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06b6d93-03f4-49d5-9e6a-9cbccfa9c2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Reviewed" ma:index="21" nillable="true" ma:displayName="Reviewed" ma:default="1" ma:format="Dropdown" ma:internalName="Reviewed">
      <xsd:simpleType>
        <xsd:restriction base="dms:Boolea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8a83f-4031-4720-8bba-034ac814885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bb7ebed-9227-470d-8400-c3b7dbf7292b}" ma:internalName="TaxCatchAll" ma:showField="CatchAllData" ma:web="02e8a83f-4031-4720-8bba-034ac8148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AADFE-8B19-400F-BC07-6B31BA70E074}">
  <ds:schemaRefs>
    <ds:schemaRef ds:uri="http://schemas.microsoft.com/office/2006/metadata/properties"/>
    <ds:schemaRef ds:uri="http://schemas.microsoft.com/office/infopath/2007/PartnerControls"/>
    <ds:schemaRef ds:uri="4db849ee-8063-48f5-a7be-af6530148a73"/>
    <ds:schemaRef ds:uri="02e8a83f-4031-4720-8bba-034ac814885b"/>
  </ds:schemaRefs>
</ds:datastoreItem>
</file>

<file path=customXml/itemProps2.xml><?xml version="1.0" encoding="utf-8"?>
<ds:datastoreItem xmlns:ds="http://schemas.openxmlformats.org/officeDocument/2006/customXml" ds:itemID="{71288C2F-E3EB-441D-850C-73E482712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7bc66-57db-4f9a-ac8e-f1371e05e614"/>
    <ds:schemaRef ds:uri="4db849ee-8063-48f5-a7be-af6530148a73"/>
    <ds:schemaRef ds:uri="02e8a83f-4031-4720-8bba-034ac8148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9A645F-0DF2-4D3D-93DC-0F5EFC386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864</Words>
  <Application>Microsoft Office PowerPoint</Application>
  <PresentationFormat>On-screen Show (16:9)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Georgia</vt:lpstr>
      <vt:lpstr>Gill Sans</vt:lpstr>
      <vt:lpstr>Lao UI</vt:lpstr>
      <vt:lpstr>Wingdings</vt:lpstr>
      <vt:lpstr>1_Advantage</vt:lpstr>
      <vt:lpstr>ACGME  Coordinator Advisory Group History and Accomplishments</vt:lpstr>
      <vt:lpstr>Charge</vt:lpstr>
      <vt:lpstr>Charge (cont’d)</vt:lpstr>
      <vt:lpstr>Composition and Terms</vt:lpstr>
      <vt:lpstr>Coordinator Advisory Group Members: 2016-2019</vt:lpstr>
      <vt:lpstr>Coordinator Advisory Group Members: 2019-2023</vt:lpstr>
      <vt:lpstr>Coordinator Advisory Group Members: 2023-2026</vt:lpstr>
      <vt:lpstr>Input and Advice</vt:lpstr>
      <vt:lpstr>Input and Advice (cont’d) </vt:lpstr>
      <vt:lpstr>Input and Advice (cont’d)</vt:lpstr>
      <vt:lpstr>Tools for the GME Community </vt:lpstr>
      <vt:lpstr>Coordinator Well-Being</vt:lpstr>
      <vt:lpstr>Additional Accomplishments</vt:lpstr>
      <vt:lpstr>Sharing with the GME Community </vt:lpstr>
      <vt:lpstr>September 2023 Meeting</vt:lpstr>
      <vt:lpstr>Thank You!</vt:lpstr>
    </vt:vector>
  </TitlesOfParts>
  <Company>TMP Worldwide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 Gueye</dc:creator>
  <cp:lastModifiedBy>cynthiadianne22@gmail.com</cp:lastModifiedBy>
  <cp:revision>202</cp:revision>
  <dcterms:created xsi:type="dcterms:W3CDTF">2016-06-16T00:48:59Z</dcterms:created>
  <dcterms:modified xsi:type="dcterms:W3CDTF">2024-02-12T14:32:13Z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0x010100C84E1EEDCE4CEF46B953992E8CCE6DF0</vt:lpwstr>
  </property>
  <property fmtid="{D5CDD505-2E9C-101B-9397-08002B2CF9AE}" pid="3" name="Order">
    <vt:r8>100</vt:r8>
  </property>
</Properties>
</file>